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A49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00E91-9E77-472D-80FF-1311D04DA400}" type="datetimeFigureOut">
              <a:rPr lang="uk-UA" smtClean="0"/>
              <a:t>11.11.2013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59EDF-614D-4068-8351-153C191F00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211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Батьки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59EDF-614D-4068-8351-153C191F00EE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470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Будинок Остапа Вишні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59EDF-614D-4068-8351-153C191F00EE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500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E%D1%85%D1%82%D0%B8%D1%80%D1%81%D1%8C%D0%BA%D0%B8%D0%B9_%D1%80%D0%B0%D0%B9%D0%BE%D0%BD" TargetMode="External"/><Relationship Id="rId7" Type="http://schemas.openxmlformats.org/officeDocument/2006/relationships/hyperlink" Target="http://uk.wikipedia.org/wiki/1907" TargetMode="External"/><Relationship Id="rId2" Type="http://schemas.openxmlformats.org/officeDocument/2006/relationships/hyperlink" Target="http://uk.wikipedia.org/wiki/%D0%93%D1%80%D1%83%D0%BD%D1%8C_(%D0%9E%D1%85%D1%82%D0%B8%D1%80%D1%81%D1%8C%D0%BA%D0%B8%D0%B9_%D1%80%D0%B0%D0%B9%D0%BE%D0%BD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A%D0%B8%D1%97%D0%B2%D1%81%D1%8C%D0%BA%D0%B0_%D0%B2%D1%96%D0%B9%D1%81%D1%8C%D0%BA%D0%BE%D0%B2%D0%BE-%D1%84%D0%B5%D0%BB%D1%8C%D0%B4%D1%88%D0%B5%D1%80%D1%81%D1%8C%D0%BA%D0%B0_%D1%88%D0%BA%D0%BE%D0%BB%D0%B0" TargetMode="External"/><Relationship Id="rId5" Type="http://schemas.openxmlformats.org/officeDocument/2006/relationships/hyperlink" Target="http://uk.wikipedia.org/wiki/%D0%A1%D1%96%D0%BC'%D1%8F" TargetMode="External"/><Relationship Id="rId4" Type="http://schemas.openxmlformats.org/officeDocument/2006/relationships/hyperlink" Target="http://uk.wikipedia.org/wiki/%D0%A1%D1%83%D0%BC%D1%81%D1%8C%D0%BA%D0%B0_%D0%BE%D0%B1%D0%BB%D0%B0%D1%81%D1%82%D1%8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3%D1%81%D0%BC%D1%96%D1%88%D0%BA%D0%B0" TargetMode="External"/><Relationship Id="rId2" Type="http://schemas.openxmlformats.org/officeDocument/2006/relationships/hyperlink" Target="http://uk.wikipedia.org/wiki/%D0%9F%D0%B5%D1%80%D0%B5%D1%86%D1%8C_(%D0%B6%D1%83%D1%80%D0%BD%D0%B0%D0%BB)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600" b="1" i="1" dirty="0" smtClean="0"/>
              <a:t>Остап Вишня</a:t>
            </a:r>
            <a:endParaRPr lang="uk-UA" sz="6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>
            <a:normAutofit/>
          </a:bodyPr>
          <a:lstStyle/>
          <a:p>
            <a:r>
              <a:rPr lang="uk-UA" sz="4400" b="1" i="1" dirty="0" smtClean="0"/>
              <a:t>1889-1956</a:t>
            </a:r>
            <a:endParaRPr lang="uk-UA" sz="4400" b="1" i="1" dirty="0"/>
          </a:p>
        </p:txBody>
      </p:sp>
      <p:pic>
        <p:nvPicPr>
          <p:cNvPr id="4" name="Содержимое 12" descr="art_1291_bdb33dc83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44" y="3792383"/>
            <a:ext cx="2270056" cy="23034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090">
            <a:off x="5724128" y="3864868"/>
            <a:ext cx="2514594" cy="245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6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245">
            <a:off x="51903" y="61366"/>
            <a:ext cx="4438335" cy="50489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476672"/>
            <a:ext cx="4572000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r>
              <a:rPr lang="uk-UA" sz="2400" b="1" dirty="0"/>
              <a:t>Остап Вишня и Максим Рильський на охоті.</a:t>
            </a:r>
          </a:p>
        </p:txBody>
      </p:sp>
      <p:pic>
        <p:nvPicPr>
          <p:cNvPr id="6" name="Содержимое 6" descr="a1e8afd-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378" y="2276872"/>
            <a:ext cx="6053590" cy="42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:dissolve/>
      </p:transition>
    </mc:Choice>
    <mc:Fallback xmlns="">
      <p:transition spd="slow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716" y="156722"/>
            <a:ext cx="54825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 Black" panose="020B0A04020102020204" pitchFamily="34" charset="0"/>
              </a:rPr>
              <a:t>Творчий</a:t>
            </a:r>
            <a:r>
              <a:rPr lang="ru-RU" sz="44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44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 Black" panose="020B0A04020102020204" pitchFamily="34" charset="0"/>
              </a:rPr>
              <a:t>спадок</a:t>
            </a:r>
            <a:r>
              <a:rPr lang="ru-RU" sz="44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44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2210710"/>
            <a:ext cx="4572000" cy="38164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1921р. - 2 твори;</a:t>
            </a:r>
          </a:p>
          <a:p>
            <a:pPr>
              <a:spcBef>
                <a:spcPct val="0"/>
              </a:spcBef>
            </a:pPr>
            <a:r>
              <a:rPr lang="ru-RU" altLang="ru-RU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1922р. - 80 </a:t>
            </a:r>
            <a:r>
              <a:rPr lang="ru-RU" altLang="ru-RU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</a:t>
            </a:r>
            <a:r>
              <a:rPr lang="uk-UA" altLang="ru-RU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altLang="ru-RU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в;</a:t>
            </a:r>
          </a:p>
          <a:p>
            <a:pPr>
              <a:spcBef>
                <a:spcPct val="0"/>
              </a:spcBef>
            </a:pPr>
            <a:r>
              <a:rPr lang="uk-UA" altLang="ru-RU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1923р. - 270 творів;</a:t>
            </a:r>
          </a:p>
          <a:p>
            <a:pPr>
              <a:spcBef>
                <a:spcPct val="0"/>
              </a:spcBef>
            </a:pPr>
            <a:r>
              <a:rPr lang="uk-UA" altLang="ru-RU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1924р. - 9 збірок;</a:t>
            </a:r>
          </a:p>
          <a:p>
            <a:pPr>
              <a:spcBef>
                <a:spcPct val="0"/>
              </a:spcBef>
            </a:pPr>
            <a:r>
              <a:rPr lang="uk-UA" altLang="ru-RU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1927р. - 15 збірок;</a:t>
            </a:r>
          </a:p>
          <a:p>
            <a:pPr>
              <a:spcBef>
                <a:spcPct val="0"/>
              </a:spcBef>
            </a:pPr>
            <a:r>
              <a:rPr lang="uk-UA" altLang="ru-RU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1929р. - 27 збірок;</a:t>
            </a:r>
          </a:p>
          <a:p>
            <a:pPr>
              <a:spcBef>
                <a:spcPct val="0"/>
              </a:spcBef>
            </a:pPr>
            <a:r>
              <a:rPr lang="uk-UA" altLang="ru-RU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1930р. -“Усмішки” в 4 томах</a:t>
            </a:r>
          </a:p>
          <a:p>
            <a:pPr algn="ctr">
              <a:spcBef>
                <a:spcPct val="0"/>
              </a:spcBef>
            </a:pPr>
            <a:endParaRPr lang="uk-UA" altLang="ru-RU" b="1" dirty="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67544" y="1413367"/>
            <a:ext cx="3476488" cy="3722811"/>
            <a:chOff x="179512" y="1423194"/>
            <a:chExt cx="3476488" cy="3722811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8" t="5877" r="20342" b="6501"/>
            <a:stretch/>
          </p:blipFill>
          <p:spPr bwMode="auto">
            <a:xfrm>
              <a:off x="179512" y="1423194"/>
              <a:ext cx="1932937" cy="229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111500"/>
              <a:ext cx="1854558" cy="2034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imag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5617" y="1706563"/>
              <a:ext cx="1440383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278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prism isContent="1" isInverted="1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1960" y="719236"/>
            <a:ext cx="4778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 Black" panose="020B0A04020102020204" pitchFamily="34" charset="0"/>
              </a:rPr>
              <a:t>28 </a:t>
            </a:r>
            <a:r>
              <a:rPr lang="ru-RU" sz="36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 Black" panose="020B0A04020102020204" pitchFamily="34" charset="0"/>
              </a:rPr>
              <a:t>вересня</a:t>
            </a:r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 Black" panose="020B0A04020102020204" pitchFamily="34" charset="0"/>
              </a:rPr>
              <a:t> 1956р</a:t>
            </a:r>
            <a:endParaRPr lang="uk-UA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97977" y="1556792"/>
            <a:ext cx="4572000" cy="501675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Письменник </a:t>
            </a:r>
            <a:r>
              <a:rPr lang="uk-UA" alt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помирає. </a:t>
            </a:r>
            <a:r>
              <a:rPr lang="uk-UA" alt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Смерть, що постійно чатувала на нього, наздогнала.</a:t>
            </a:r>
            <a:r>
              <a:rPr lang="ru-RU" alt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uk-UA" alt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spcBef>
                <a:spcPct val="0"/>
              </a:spcBef>
            </a:pPr>
            <a:r>
              <a:rPr lang="uk-UA" alt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Поховали Остапа Вишню на Байковому кладовищі в </a:t>
            </a:r>
            <a:r>
              <a:rPr lang="uk-UA" alt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Києві.</a:t>
            </a:r>
            <a:endParaRPr lang="ru-RU" altLang="ru-RU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Содержимое 3" descr="Vishny_Ost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1" y="755182"/>
            <a:ext cx="3948724" cy="578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98997"/>
      </p:ext>
    </p:extLst>
  </p:cSld>
  <p:clrMapOvr>
    <a:masterClrMapping/>
  </p:clrMapOvr>
  <p:transition spd="slow" advTm="8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0778" y="188640"/>
            <a:ext cx="5351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 Black" panose="020B0A04020102020204" pitchFamily="34" charset="0"/>
              </a:rPr>
              <a:t>Перші</a:t>
            </a:r>
            <a:r>
              <a:rPr lang="ru-RU" sz="4000" b="1" i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 Black" panose="020B0A04020102020204" pitchFamily="34" charset="0"/>
              </a:rPr>
              <a:t> роки </a:t>
            </a:r>
            <a:r>
              <a:rPr lang="ru-RU" sz="4000" b="1" i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 Black" panose="020B0A04020102020204" pitchFamily="34" charset="0"/>
              </a:rPr>
              <a:t>життя</a:t>
            </a:r>
            <a:endParaRPr lang="ru-RU" sz="4000" b="1" i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8171" y="896526"/>
            <a:ext cx="7560840" cy="52629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Справжнє ім'я — Павло Михайлович Губенко. 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</a:rPr>
              <a:t>Народився на хуторі </a:t>
            </a:r>
            <a:r>
              <a:rPr lang="uk-UA" sz="2800" b="1" i="1" dirty="0" err="1">
                <a:solidFill>
                  <a:schemeClr val="accent2">
                    <a:lumMod val="75000"/>
                  </a:schemeClr>
                </a:solidFill>
              </a:rPr>
              <a:t>Чечва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</a:rPr>
              <a:t> біля містечка 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hlinkClick r:id="rId2" tooltip="Грунь (Охтирський район)"/>
              </a:rPr>
              <a:t>Грунь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i="1" dirty="0" err="1">
                <a:solidFill>
                  <a:schemeClr val="accent2">
                    <a:lumMod val="75000"/>
                  </a:schemeClr>
                </a:solidFill>
              </a:rPr>
              <a:t>Зіньківського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</a:rPr>
              <a:t> повіту на Полтавщині (нині 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Охтирський район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hlinkClick r:id="rId4" tooltip="Сумська область"/>
              </a:rPr>
              <a:t>Сумської області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</a:rPr>
              <a:t>) в багатодітній (17 дітей) селянській 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hlinkClick r:id="rId5" tooltip="Сім'я"/>
              </a:rPr>
              <a:t>сім'ї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</a:rPr>
              <a:t>. Закінчив початкову, потім двокласну школу в Зінькові, згодом продовжив навчання в 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hlinkClick r:id="rId6" tooltip="Київська військово-фельдшерська школа"/>
              </a:rPr>
              <a:t>Київській військово-фельдшерській школі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</a:rPr>
              <a:t>, після закінчення якої (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hlinkClick r:id="rId7"/>
              </a:rPr>
              <a:t>1907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</a:rPr>
              <a:t>) працював фельдшером — спочатку в російській армії, а з часом — у хірургічному відділі лікарні Південно-Західних залізниць</a:t>
            </a:r>
            <a:r>
              <a:rPr lang="uk-UA" sz="2000" dirty="0">
                <a:solidFill>
                  <a:schemeClr val="bg2"/>
                </a:solidFill>
              </a:rPr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129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0000">
        <p14:honeycomb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79912" y="260648"/>
            <a:ext cx="2483372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uk-UA" sz="4800" b="1" i="1" dirty="0">
                <a:solidFill>
                  <a:schemeClr val="accent5">
                    <a:lumMod val="75000"/>
                  </a:schemeClr>
                </a:solidFill>
              </a:rPr>
              <a:t>Батьки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9355">
            <a:off x="476063" y="349251"/>
            <a:ext cx="3528392" cy="3509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5952">
            <a:off x="522209" y="2949793"/>
            <a:ext cx="3177449" cy="35108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67944" y="1700808"/>
            <a:ext cx="4773956" cy="258532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ru-RU" sz="24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Батько МИХАЙЛО КІНДРАТОВИЧ</a:t>
            </a:r>
            <a:br>
              <a:rPr lang="uk-UA" altLang="ru-RU" sz="24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ru-RU" sz="24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ГУБЕНКО</a:t>
            </a:r>
          </a:p>
          <a:p>
            <a:pPr>
              <a:spcBef>
                <a:spcPct val="0"/>
              </a:spcBef>
            </a:pPr>
            <a:r>
              <a:rPr lang="ru-RU" altLang="ru-RU" sz="24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Мати</a:t>
            </a:r>
            <a:r>
              <a:rPr lang="ru-RU" altLang="ru-RU" sz="24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ПАРАСКА ОЛЕКСАНД</a:t>
            </a:r>
            <a:r>
              <a:rPr lang="uk-UA" altLang="ru-RU" sz="24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РІВНА</a:t>
            </a:r>
            <a:br>
              <a:rPr lang="uk-UA" altLang="ru-RU" sz="24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ru-RU" sz="24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ГУБЕНКО</a:t>
            </a:r>
          </a:p>
          <a:p>
            <a:pPr>
              <a:spcBef>
                <a:spcPct val="0"/>
              </a:spcBef>
            </a:pPr>
            <a:endParaRPr lang="uk-UA" altLang="ru-RU" b="1" i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6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14:window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2008_10_25-02_50_17-p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6" y="908720"/>
            <a:ext cx="9119204" cy="59452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9832" y="332656"/>
            <a:ext cx="3585597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Будинок Остапа Вишні</a:t>
            </a:r>
          </a:p>
        </p:txBody>
      </p:sp>
    </p:spTree>
    <p:extLst>
      <p:ext uri="{BB962C8B-B14F-4D97-AF65-F5344CB8AC3E}">
        <p14:creationId xmlns:p14="http://schemas.microsoft.com/office/powerpoint/2010/main" val="294475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gallery dir="l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47814" cy="50783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3600" i="1" dirty="0" err="1">
                <a:solidFill>
                  <a:schemeClr val="bg2">
                    <a:lumMod val="25000"/>
                  </a:schemeClr>
                </a:solidFill>
              </a:rPr>
              <a:t>Після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bg2">
                    <a:lumMod val="25000"/>
                  </a:schemeClr>
                </a:solidFill>
              </a:rPr>
              <a:t>громадянської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bg2">
                    <a:lumMod val="25000"/>
                  </a:schemeClr>
                </a:solidFill>
              </a:rPr>
              <a:t>війни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bg2">
                    <a:lumMod val="25000"/>
                  </a:schemeClr>
                </a:solidFill>
              </a:rPr>
              <a:t>працює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ru-RU" sz="3600" i="1" dirty="0" err="1">
                <a:solidFill>
                  <a:schemeClr val="bg2">
                    <a:lumMod val="25000"/>
                  </a:schemeClr>
                </a:solidFill>
              </a:rPr>
              <a:t>газеті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3600" i="1" dirty="0" err="1">
                <a:solidFill>
                  <a:schemeClr val="bg2">
                    <a:lumMod val="25000"/>
                  </a:schemeClr>
                </a:solidFill>
              </a:rPr>
              <a:t>починає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bg2">
                    <a:lumMod val="25000"/>
                  </a:schemeClr>
                </a:solidFill>
              </a:rPr>
              <a:t>публікувати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bg2">
                    <a:lumMod val="25000"/>
                  </a:schemeClr>
                </a:solidFill>
              </a:rPr>
              <a:t>власні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 твори. Входив до </a:t>
            </a:r>
            <a:r>
              <a:rPr lang="ru-RU" sz="3600" i="1" dirty="0" err="1">
                <a:solidFill>
                  <a:schemeClr val="bg2">
                    <a:lumMod val="25000"/>
                  </a:schemeClr>
                </a:solidFill>
              </a:rPr>
              <a:t>літературних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bg2">
                    <a:lumMod val="25000"/>
                  </a:schemeClr>
                </a:solidFill>
              </a:rPr>
              <a:t>угруповань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 «Плуг» і «Гарт». З 1927 р. став </a:t>
            </a:r>
            <a:r>
              <a:rPr lang="ru-RU" sz="3600" i="1" dirty="0" err="1">
                <a:solidFill>
                  <a:schemeClr val="bg2">
                    <a:lumMod val="25000"/>
                  </a:schemeClr>
                </a:solidFill>
              </a:rPr>
              <a:t>головним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 редактором журналу «</a:t>
            </a:r>
            <a:r>
              <a:rPr lang="ru-RU" sz="3600" i="1" dirty="0" err="1">
                <a:solidFill>
                  <a:schemeClr val="bg2">
                    <a:lumMod val="25000"/>
                  </a:schemeClr>
                </a:solidFill>
              </a:rPr>
              <a:t>Перець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». У 1933 р. </a:t>
            </a:r>
            <a:r>
              <a:rPr lang="ru-RU" sz="3600" i="1" dirty="0" err="1">
                <a:solidFill>
                  <a:schemeClr val="bg2">
                    <a:lumMod val="25000"/>
                  </a:schemeClr>
                </a:solidFill>
              </a:rPr>
              <a:t>був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bg2">
                    <a:lumMod val="25000"/>
                  </a:schemeClr>
                </a:solidFill>
              </a:rPr>
              <a:t>репресований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 (за </a:t>
            </a:r>
            <a:r>
              <a:rPr lang="ru-RU" sz="3600" i="1" dirty="0" err="1">
                <a:solidFill>
                  <a:schemeClr val="bg2">
                    <a:lumMod val="25000"/>
                  </a:schemeClr>
                </a:solidFill>
              </a:rPr>
              <a:t>звинуваченням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 у замаху на </a:t>
            </a:r>
            <a:r>
              <a:rPr lang="ru-RU" sz="3600" i="1" dirty="0" err="1">
                <a:solidFill>
                  <a:schemeClr val="bg2">
                    <a:lumMod val="25000"/>
                  </a:schemeClr>
                </a:solidFill>
              </a:rPr>
              <a:t>Постишева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), </a:t>
            </a:r>
            <a:r>
              <a:rPr lang="ru-RU" sz="3600" i="1" dirty="0" err="1">
                <a:solidFill>
                  <a:schemeClr val="bg2">
                    <a:lumMod val="25000"/>
                  </a:schemeClr>
                </a:solidFill>
              </a:rPr>
              <a:t>ув'язнений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 на 10 </a:t>
            </a:r>
            <a:r>
              <a:rPr lang="ru-RU" sz="3600" i="1" dirty="0" err="1">
                <a:solidFill>
                  <a:schemeClr val="bg2">
                    <a:lumMod val="25000"/>
                  </a:schemeClr>
                </a:solidFill>
              </a:rPr>
              <a:t>років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 у </a:t>
            </a:r>
            <a:r>
              <a:rPr lang="ru-RU" sz="3600" i="1" dirty="0" err="1">
                <a:solidFill>
                  <a:schemeClr val="bg2">
                    <a:lumMod val="25000"/>
                  </a:schemeClr>
                </a:solidFill>
              </a:rPr>
              <a:t>радянських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 таборах. </a:t>
            </a:r>
          </a:p>
        </p:txBody>
      </p:sp>
    </p:spTree>
    <p:extLst>
      <p:ext uri="{BB962C8B-B14F-4D97-AF65-F5344CB8AC3E}">
        <p14:creationId xmlns:p14="http://schemas.microsoft.com/office/powerpoint/2010/main" val="28232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7000">
        <p:blinds dir="vert"/>
      </p:transition>
    </mc:Choice>
    <mc:Fallback xmlns="">
      <p:transition spd="slow" advTm="17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" y="386712"/>
            <a:ext cx="5432047" cy="55453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52539" y="4149080"/>
            <a:ext cx="3635896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r>
              <a:rPr lang="uk-UA" alt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Перший надрукований твір  — «Демократичні реформи Денікіна (</a:t>
            </a:r>
            <a:r>
              <a:rPr lang="uk-UA" alt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Фелейтон</a:t>
            </a:r>
            <a:r>
              <a:rPr lang="uk-UA" alt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. Матеріалом для конституції бути не може).»</a:t>
            </a:r>
          </a:p>
        </p:txBody>
      </p:sp>
      <p:pic>
        <p:nvPicPr>
          <p:cNvPr id="2050" name="Picture 2" descr="http://podrobnosti.ua/upload/news/2009/11/13/643644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429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87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8000">
        <p14:warp dir="in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0466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 Black" panose="020B0A04020102020204" pitchFamily="34" charset="0"/>
              </a:rPr>
              <a:t>Арешт</a:t>
            </a:r>
            <a:r>
              <a:rPr lang="ru-RU" sz="2800" b="1" i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2800" b="1" i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 Black" panose="020B0A04020102020204" pitchFamily="34" charset="0"/>
              </a:rPr>
              <a:t>під</a:t>
            </a:r>
            <a:r>
              <a:rPr lang="ru-RU" sz="2800" b="1" i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 Black" panose="020B0A04020102020204" pitchFamily="34" charset="0"/>
              </a:rPr>
              <a:t> час геноциду 1932—1933</a:t>
            </a:r>
            <a:endParaRPr lang="ru-RU" sz="2800" b="1" i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2636912"/>
            <a:ext cx="5159960" cy="31085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altLang="ru-RU" sz="2800" b="1" i="1" dirty="0">
                <a:solidFill>
                  <a:schemeClr val="tx2">
                    <a:lumMod val="50000"/>
                  </a:schemeClr>
                </a:solidFill>
              </a:rPr>
              <a:t>1933 популярний </a:t>
            </a:r>
            <a:r>
              <a:rPr lang="uk-UA" alt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       письменник </a:t>
            </a:r>
            <a:r>
              <a:rPr lang="uk-UA" altLang="ru-RU" sz="2800" b="1" i="1" dirty="0">
                <a:solidFill>
                  <a:schemeClr val="tx2">
                    <a:lumMod val="50000"/>
                  </a:schemeClr>
                </a:solidFill>
              </a:rPr>
              <a:t>був превентивно звинувачений в контрреволюційній діяльності й тероризмі </a:t>
            </a:r>
          </a:p>
          <a:p>
            <a:r>
              <a:rPr lang="uk-UA" altLang="ru-RU" sz="2800" b="1" i="1" dirty="0">
                <a:solidFill>
                  <a:schemeClr val="tx2">
                    <a:lumMod val="50000"/>
                  </a:schemeClr>
                </a:solidFill>
              </a:rPr>
              <a:t>Звільнений і повернувся до літературної праці 1943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736304" cy="4824536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59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conveyor dir="l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60648"/>
            <a:ext cx="54906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sz="5400" b="1" i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 Black" panose="020B0A04020102020204" pitchFamily="34" charset="0"/>
              </a:rPr>
              <a:t>концтаборі</a:t>
            </a:r>
            <a:r>
              <a:rPr lang="ru-RU" sz="5400" b="1" i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uk-UA" sz="5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7" y="1015134"/>
            <a:ext cx="4439302" cy="58279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3968" y="2060848"/>
            <a:ext cx="4572000" cy="2554545"/>
          </a:xfrm>
          <a:prstGeom prst="rect">
            <a:avLst/>
          </a:prstGeom>
          <a:gradFill flip="none" rotWithShape="1">
            <a:gsLst>
              <a:gs pos="0">
                <a:srgbClr val="A49B20">
                  <a:tint val="66000"/>
                  <a:satMod val="160000"/>
                </a:srgbClr>
              </a:gs>
              <a:gs pos="50000">
                <a:srgbClr val="A49B20">
                  <a:tint val="44500"/>
                  <a:satMod val="160000"/>
                </a:srgbClr>
              </a:gs>
              <a:gs pos="100000">
                <a:srgbClr val="A49B2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r>
              <a:rPr lang="ru-RU" alt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засланні</a:t>
            </a:r>
            <a:r>
              <a:rPr lang="ru-RU" alt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altLang="ru-RU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таборі</a:t>
            </a:r>
            <a:r>
              <a:rPr lang="ru-RU" alt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alt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Остап Вишня (справа) з </a:t>
            </a:r>
            <a:r>
              <a:rPr lang="ru-RU" altLang="ru-RU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кримінальником</a:t>
            </a:r>
            <a:r>
              <a:rPr lang="ru-RU" alt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Федею</a:t>
            </a:r>
            <a:r>
              <a:rPr lang="ru-RU" alt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Зубовим</a:t>
            </a:r>
            <a:r>
              <a:rPr lang="ru-RU" alt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altLang="ru-RU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7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14:flip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88640"/>
            <a:ext cx="3914983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chemeClr val="bg2">
                    <a:lumMod val="25000"/>
                  </a:schemeClr>
                </a:solidFill>
              </a:rPr>
              <a:t>Післявоєнний  період</a:t>
            </a:r>
            <a:endParaRPr lang="uk-UA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725295"/>
            <a:ext cx="7920880" cy="59400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uk-UA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Перший твір після концтабору — «Зенітка». 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</a:rPr>
              <a:t>Другий і останній період творчості був не простим для Вишні. Щоб приховати свою справжню сатиру, він відточує образ героя-оповідача, мудрого, дотепного, занозистого часом, але сумного.</a:t>
            </a:r>
          </a:p>
          <a:p>
            <a:pPr algn="just"/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</a:rPr>
              <a:t>Після закінчення Другої світової війни Остап Вишня також став членом </a:t>
            </a:r>
            <a:r>
              <a:rPr lang="uk-UA" sz="2000" b="1" i="1" dirty="0" err="1">
                <a:solidFill>
                  <a:schemeClr val="accent6">
                    <a:lumMod val="75000"/>
                  </a:schemeClr>
                </a:solidFill>
              </a:rPr>
              <a:t>редколегіі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</a:rPr>
              <a:t> журналу 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hlinkClick r:id="rId2" tooltip="Перець (журнал)"/>
              </a:rPr>
              <a:t>«Перець»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</a:rPr>
              <a:t> і активним його співпрацівником.</a:t>
            </a:r>
          </a:p>
          <a:p>
            <a:pPr algn="just"/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</a:rPr>
              <a:t>Остап Вишня здобув визнання самобутнього майстра української сатири і гумору. </a:t>
            </a:r>
            <a:r>
              <a:rPr lang="uk-UA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Започаткував новий жанр — </a:t>
            </a:r>
            <a:r>
              <a:rPr lang="uk-UA" sz="2000" b="1" i="1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 tooltip="Усмішка"/>
              </a:rPr>
              <a:t>усмішка</a:t>
            </a:r>
            <a:r>
              <a:rPr lang="uk-UA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/>
            <a:r>
              <a:rPr lang="uk-UA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Усмішка — це різновид фейлетону та гуморески. Ввів цей термін сам Остап Вишня. Пізніше він писав: "Хоч «фейлетон» уже й завоював у нас повне право на життя, та, на мою думку, слово «усмішка» ширше від «фейлетону». Автор «Вишневих усмішок» освоює і далі розвиває традиції вітчизняної та світової сатиричної літератури й народної творчості. Передусім традиції класиків (Гоголя і Шевченка, Щедріна і Франка, Мартовича і Чехова).</a:t>
            </a:r>
          </a:p>
        </p:txBody>
      </p:sp>
    </p:spTree>
    <p:extLst>
      <p:ext uri="{BB962C8B-B14F-4D97-AF65-F5344CB8AC3E}">
        <p14:creationId xmlns:p14="http://schemas.microsoft.com/office/powerpoint/2010/main" val="37681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9000">
        <p14:ripple/>
      </p:transition>
    </mc:Choice>
    <mc:Fallback>
      <p:transition spd="slow" advTm="2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3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265</Words>
  <Application>Microsoft Office PowerPoint</Application>
  <PresentationFormat>Экран (4:3)</PresentationFormat>
  <Paragraphs>39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Остап Вишня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Остап Вишня</dc:title>
  <dc:creator>Марійка</dc:creator>
  <cp:lastModifiedBy>Марійка</cp:lastModifiedBy>
  <cp:revision>11</cp:revision>
  <dcterms:created xsi:type="dcterms:W3CDTF">2013-11-11T17:00:55Z</dcterms:created>
  <dcterms:modified xsi:type="dcterms:W3CDTF">2013-11-11T18:19:48Z</dcterms:modified>
</cp:coreProperties>
</file>