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A4CCE6-6C83-4FF8-87AF-EB5EBF2211B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8F6D1BB-0F0A-4981-9A7A-F4A24DF22B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5572164" cy="1643074"/>
          </a:xfrm>
        </p:spPr>
        <p:txBody>
          <a:bodyPr/>
          <a:lstStyle/>
          <a:p>
            <a:r>
              <a:rPr lang="ru-RU" dirty="0" smtClean="0"/>
              <a:t>(1856-1916)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077200" cy="1499616"/>
          </a:xfrm>
        </p:spPr>
        <p:txBody>
          <a:bodyPr>
            <a:noAutofit/>
          </a:bodyPr>
          <a:lstStyle/>
          <a:p>
            <a:r>
              <a:rPr lang="uk-UA" sz="6000" dirty="0" smtClean="0">
                <a:latin typeface="Comic Sans MS" pitchFamily="66" charset="0"/>
              </a:rPr>
              <a:t>                                                 ІВАН ЯКОВИЧ                        ФРАНКО</a:t>
            </a:r>
            <a:endParaRPr lang="ru-RU" sz="6000" dirty="0">
              <a:latin typeface="Comic Sans MS" pitchFamily="66" charset="0"/>
            </a:endParaRPr>
          </a:p>
        </p:txBody>
      </p:sp>
      <p:pic>
        <p:nvPicPr>
          <p:cNvPr id="1026" name="Picture 2" descr="C:\Documents and Settings\Admin\Рабочий стол\Новая папка\ФРАНК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000108"/>
            <a:ext cx="2895616" cy="40380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071810"/>
            <a:ext cx="5500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Comic Sans MS" pitchFamily="66" charset="0"/>
              </a:rPr>
              <a:t>Український письменник,вчений, перекладач,громадський та політичний діяч.</a:t>
            </a:r>
            <a:endParaRPr lang="uk-UA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ru-RU" sz="2700" b="0" dirty="0" err="1" smtClean="0"/>
              <a:t>Іван</a:t>
            </a:r>
            <a:r>
              <a:rPr lang="ru-RU" sz="2700" b="0" dirty="0" smtClean="0"/>
              <a:t> Франко </a:t>
            </a:r>
            <a:r>
              <a:rPr lang="ru-RU" sz="2700" b="0" dirty="0" err="1" smtClean="0"/>
              <a:t>залишив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глибоко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ліричну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п’єсу</a:t>
            </a:r>
            <a:r>
              <a:rPr lang="ru-RU" sz="2700" b="0" dirty="0" smtClean="0"/>
              <a:t> «</a:t>
            </a:r>
            <a:r>
              <a:rPr lang="ru-RU" sz="2700" b="0" dirty="0" err="1" smtClean="0"/>
              <a:t>Украдене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щастя</a:t>
            </a:r>
            <a:r>
              <a:rPr lang="ru-RU" sz="2700" b="0" dirty="0" smtClean="0"/>
              <a:t>», яка </a:t>
            </a:r>
            <a:r>
              <a:rPr lang="ru-RU" sz="2700" b="0" dirty="0" err="1" smtClean="0"/>
              <a:t>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нині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є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окрасою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репертуарів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багатьох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театрів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України</a:t>
            </a:r>
            <a:r>
              <a:rPr lang="ru-RU" sz="2700" b="0" dirty="0" smtClean="0"/>
              <a:t> (</a:t>
            </a:r>
            <a:r>
              <a:rPr lang="ru-RU" sz="2700" b="0" dirty="0" err="1" smtClean="0"/>
              <a:t>і</a:t>
            </a:r>
            <a:r>
              <a:rPr lang="ru-RU" sz="2700" b="0" dirty="0" smtClean="0"/>
              <a:t> не </a:t>
            </a:r>
            <a:r>
              <a:rPr lang="ru-RU" sz="2700" b="0" dirty="0" err="1" smtClean="0"/>
              <a:t>тільки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України</a:t>
            </a:r>
            <a:r>
              <a:rPr lang="ru-RU" sz="2700" b="0" dirty="0" smtClean="0"/>
              <a:t>). </a:t>
            </a:r>
            <a:r>
              <a:rPr lang="ru-RU" sz="2700" b="0" dirty="0" err="1" smtClean="0"/>
              <a:t>Драматичні</a:t>
            </a:r>
            <a:r>
              <a:rPr lang="ru-RU" sz="2700" b="0" dirty="0" smtClean="0"/>
              <a:t> твори </a:t>
            </a:r>
            <a:r>
              <a:rPr lang="ru-RU" sz="2700" b="0" dirty="0" err="1" smtClean="0"/>
              <a:t>Івана</a:t>
            </a:r>
            <a:r>
              <a:rPr lang="ru-RU" sz="2700" b="0" dirty="0" smtClean="0"/>
              <a:t> Франка </a:t>
            </a:r>
            <a:r>
              <a:rPr lang="ru-RU" sz="2700" b="0" dirty="0" err="1" smtClean="0"/>
              <a:t>глибоко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проблемні</a:t>
            </a:r>
            <a:r>
              <a:rPr lang="ru-RU" sz="2700" b="0" dirty="0" smtClean="0"/>
              <a:t>, </a:t>
            </a:r>
            <a:r>
              <a:rPr lang="ru-RU" sz="2700" b="0" dirty="0" err="1" smtClean="0"/>
              <a:t>актуальні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своїми</a:t>
            </a:r>
            <a:r>
              <a:rPr lang="ru-RU" sz="2700" b="0" dirty="0" smtClean="0"/>
              <a:t> темами та </a:t>
            </a:r>
            <a:r>
              <a:rPr lang="ru-RU" sz="2700" b="0" dirty="0" err="1" smtClean="0"/>
              <a:t>ідейним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спрямуванням</a:t>
            </a:r>
            <a:r>
              <a:rPr lang="ru-RU" sz="2700" b="0" dirty="0" smtClean="0"/>
              <a:t>.</a:t>
            </a:r>
            <a:r>
              <a:rPr lang="ru-RU" sz="2700" smtClean="0"/>
              <a:t/>
            </a:r>
            <a:br>
              <a:rPr lang="ru-RU" sz="2700" smtClean="0"/>
            </a:br>
            <a:r>
              <a:rPr lang="ru-RU" sz="2700" b="0" smtClean="0"/>
              <a:t>Серед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усіх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п’єс</a:t>
            </a:r>
            <a:r>
              <a:rPr lang="ru-RU" sz="2700" b="0" dirty="0" smtClean="0"/>
              <a:t> І. Франка </a:t>
            </a:r>
            <a:r>
              <a:rPr lang="ru-RU" sz="2700" b="0" dirty="0" err="1" smtClean="0"/>
              <a:t>найвидатнішою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є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соціально-психологічна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трагічна</a:t>
            </a:r>
            <a:r>
              <a:rPr lang="ru-RU" sz="2700" b="0" dirty="0" smtClean="0"/>
              <a:t> драма </a:t>
            </a:r>
            <a:r>
              <a:rPr lang="ru-RU" sz="2700" b="0" dirty="0" err="1" smtClean="0"/>
              <a:t>з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сільського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життя</a:t>
            </a:r>
            <a:r>
              <a:rPr lang="ru-RU" sz="2700" b="0" dirty="0" smtClean="0"/>
              <a:t>. У </a:t>
            </a:r>
            <a:r>
              <a:rPr lang="ru-RU" sz="2700" b="0" dirty="0" err="1" smtClean="0"/>
              <a:t>п’єсі</a:t>
            </a:r>
            <a:r>
              <a:rPr lang="ru-RU" sz="2700" b="0" dirty="0" smtClean="0"/>
              <a:t> «</a:t>
            </a:r>
            <a:r>
              <a:rPr lang="ru-RU" sz="2700" b="0" dirty="0" err="1" smtClean="0"/>
              <a:t>Украдене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щастя</a:t>
            </a:r>
            <a:r>
              <a:rPr lang="ru-RU" sz="2700" b="0" dirty="0" smtClean="0"/>
              <a:t>» показано </a:t>
            </a:r>
            <a:r>
              <a:rPr lang="ru-RU" sz="2700" b="0" dirty="0" err="1" smtClean="0"/>
              <a:t>глибоку</a:t>
            </a:r>
            <a:r>
              <a:rPr lang="ru-RU" sz="2700" b="0" dirty="0" smtClean="0"/>
              <a:t> правду про </a:t>
            </a:r>
            <a:r>
              <a:rPr lang="ru-RU" sz="2700" b="0" dirty="0" err="1" smtClean="0"/>
              <a:t>гірку</a:t>
            </a:r>
            <a:r>
              <a:rPr lang="ru-RU" sz="2700" b="0" dirty="0" smtClean="0"/>
              <a:t> долю людей </a:t>
            </a:r>
            <a:r>
              <a:rPr lang="ru-RU" sz="2700" b="0" dirty="0" err="1" smtClean="0"/>
              <a:t>галицького</a:t>
            </a:r>
            <a:r>
              <a:rPr lang="ru-RU" sz="2700" b="0" dirty="0" smtClean="0"/>
              <a:t> села </a:t>
            </a:r>
            <a:r>
              <a:rPr lang="ru-RU" sz="2700" b="0" dirty="0" err="1" smtClean="0"/>
              <a:t>Ногуєвичі</a:t>
            </a:r>
            <a:r>
              <a:rPr lang="ru-RU" sz="2700" b="0" dirty="0" smtClean="0"/>
              <a:t> 70-их </a:t>
            </a:r>
            <a:r>
              <a:rPr lang="ru-RU" sz="2700" b="0" dirty="0" err="1" smtClean="0"/>
              <a:t>рр</a:t>
            </a:r>
            <a:r>
              <a:rPr lang="ru-RU" sz="2700" b="0" dirty="0" smtClean="0"/>
              <a:t>. 19 ст., поставлено </a:t>
            </a:r>
            <a:r>
              <a:rPr lang="ru-RU" sz="2700" b="0" dirty="0" err="1" smtClean="0"/>
              <a:t>питання</a:t>
            </a:r>
            <a:r>
              <a:rPr lang="ru-RU" sz="2700" b="0" dirty="0" smtClean="0"/>
              <a:t> про </a:t>
            </a:r>
            <a:r>
              <a:rPr lang="ru-RU" sz="2700" b="0" dirty="0" err="1" smtClean="0"/>
              <a:t>суспільно-політичні</a:t>
            </a:r>
            <a:r>
              <a:rPr lang="ru-RU" sz="2700" b="0" dirty="0" smtClean="0"/>
              <a:t> причини </a:t>
            </a:r>
            <a:r>
              <a:rPr lang="ru-RU" sz="2700" b="0" dirty="0" err="1" smtClean="0"/>
              <a:t>страждання</a:t>
            </a:r>
            <a:r>
              <a:rPr lang="ru-RU" sz="2700" b="0" dirty="0" smtClean="0"/>
              <a:t> народу. В образах </a:t>
            </a:r>
            <a:r>
              <a:rPr lang="ru-RU" sz="2700" b="0" dirty="0" err="1" smtClean="0"/>
              <a:t>Анни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Миколи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із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цієї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драми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виведено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ошуканих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суспільством</a:t>
            </a:r>
            <a:r>
              <a:rPr lang="ru-RU" sz="2700" b="0" dirty="0" smtClean="0"/>
              <a:t>, долею </a:t>
            </a:r>
            <a:r>
              <a:rPr lang="ru-RU" sz="2700" b="0" dirty="0" err="1" smtClean="0"/>
              <a:t>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рідними</a:t>
            </a:r>
            <a:r>
              <a:rPr lang="ru-RU" sz="2700" b="0" dirty="0" smtClean="0"/>
              <a:t> людей, у </a:t>
            </a:r>
            <a:r>
              <a:rPr lang="ru-RU" sz="2700" b="0" dirty="0" err="1" smtClean="0"/>
              <a:t>яких</a:t>
            </a:r>
            <a:r>
              <a:rPr lang="ru-RU" sz="2700" b="0" dirty="0" smtClean="0"/>
              <a:t> украдено </a:t>
            </a:r>
            <a:r>
              <a:rPr lang="ru-RU" sz="2700" b="0" dirty="0" err="1" smtClean="0"/>
              <a:t>найдорожче</a:t>
            </a:r>
            <a:r>
              <a:rPr lang="ru-RU" sz="2700" b="0" dirty="0" smtClean="0"/>
              <a:t> - </a:t>
            </a:r>
            <a:r>
              <a:rPr lang="ru-RU" sz="2700" b="0" dirty="0" err="1" smtClean="0"/>
              <a:t>щастя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особистого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життя</a:t>
            </a:r>
            <a:r>
              <a:rPr lang="ru-RU" sz="2700" b="0" dirty="0" smtClean="0"/>
              <a:t>, </a:t>
            </a:r>
            <a:r>
              <a:rPr lang="ru-RU" sz="2700" b="0" dirty="0" err="1" smtClean="0"/>
              <a:t>подружнє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щастя</a:t>
            </a:r>
            <a:r>
              <a:rPr lang="ru-RU" b="0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928802"/>
            <a:ext cx="8077200" cy="1673352"/>
          </a:xfrm>
        </p:spPr>
        <p:txBody>
          <a:bodyPr>
            <a:noAutofit/>
          </a:bodyPr>
          <a:lstStyle/>
          <a:p>
            <a:r>
              <a:rPr lang="uk-UA" sz="2400" b="0" dirty="0" smtClean="0">
                <a:latin typeface="Comic Sans MS" pitchFamily="66" charset="0"/>
              </a:rPr>
              <a:t>Украдене щастя-соціально-психологічна драма.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була</a:t>
            </a:r>
            <a:r>
              <a:rPr lang="ru-RU" sz="2400" b="0" dirty="0" smtClean="0">
                <a:latin typeface="Comic Sans MS" pitchFamily="66" charset="0"/>
              </a:rPr>
              <a:t> створена 1891 року на </a:t>
            </a:r>
            <a:r>
              <a:rPr lang="ru-RU" sz="2400" b="0" dirty="0" err="1" smtClean="0">
                <a:latin typeface="Comic Sans MS" pitchFamily="66" charset="0"/>
              </a:rPr>
              <a:t>основi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народноï</a:t>
            </a:r>
            <a:r>
              <a:rPr lang="ru-RU" sz="2400" b="0" dirty="0" smtClean="0">
                <a:latin typeface="Comic Sans MS" pitchFamily="66" charset="0"/>
              </a:rPr>
              <a:t> "</a:t>
            </a:r>
            <a:r>
              <a:rPr lang="ru-RU" sz="2400" b="0" dirty="0" err="1" smtClean="0">
                <a:latin typeface="Comic Sans MS" pitchFamily="66" charset="0"/>
              </a:rPr>
              <a:t>Пiснi</a:t>
            </a:r>
            <a:r>
              <a:rPr lang="ru-RU" sz="2400" b="0" dirty="0" smtClean="0">
                <a:latin typeface="Comic Sans MS" pitchFamily="66" charset="0"/>
              </a:rPr>
              <a:t> про </a:t>
            </a:r>
            <a:br>
              <a:rPr lang="ru-RU" sz="2400" b="0" dirty="0" smtClean="0">
                <a:latin typeface="Comic Sans MS" pitchFamily="66" charset="0"/>
              </a:rPr>
            </a:br>
            <a:r>
              <a:rPr lang="ru-RU" sz="2400" b="0" dirty="0" err="1" smtClean="0">
                <a:latin typeface="Comic Sans MS" pitchFamily="66" charset="0"/>
              </a:rPr>
              <a:t>шандаря</a:t>
            </a:r>
            <a:r>
              <a:rPr lang="ru-RU" sz="2400" b="0" dirty="0" smtClean="0">
                <a:latin typeface="Comic Sans MS" pitchFamily="66" charset="0"/>
              </a:rPr>
              <a:t>", яку записала сестра Ольги </a:t>
            </a:r>
            <a:r>
              <a:rPr lang="ru-RU" sz="2400" b="0" dirty="0" err="1" smtClean="0">
                <a:latin typeface="Comic Sans MS" pitchFamily="66" charset="0"/>
              </a:rPr>
              <a:t>Рошкевич</a:t>
            </a:r>
            <a:r>
              <a:rPr lang="ru-RU" sz="2400" b="0" dirty="0" smtClean="0">
                <a:latin typeface="Comic Sans MS" pitchFamily="66" charset="0"/>
              </a:rPr>
              <a:t>. </a:t>
            </a:r>
            <a:r>
              <a:rPr lang="ru-RU" sz="2400" b="0" dirty="0" err="1" smtClean="0">
                <a:latin typeface="Comic Sans MS" pitchFamily="66" charset="0"/>
              </a:rPr>
              <a:t>Драмi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судилася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невмируща</a:t>
            </a:r>
            <a:r>
              <a:rPr lang="ru-RU" sz="2400" b="0" dirty="0" smtClean="0">
                <a:latin typeface="Comic Sans MS" pitchFamily="66" charset="0"/>
              </a:rPr>
              <a:t> слава: ось </a:t>
            </a:r>
            <a:br>
              <a:rPr lang="ru-RU" sz="2400" b="0" dirty="0" smtClean="0">
                <a:latin typeface="Comic Sans MS" pitchFamily="66" charset="0"/>
              </a:rPr>
            </a:br>
            <a:r>
              <a:rPr lang="ru-RU" sz="2400" b="0" dirty="0" smtClean="0">
                <a:latin typeface="Comic Sans MS" pitchFamily="66" charset="0"/>
              </a:rPr>
              <a:t>уже друге </a:t>
            </a:r>
            <a:r>
              <a:rPr lang="ru-RU" sz="2400" b="0" dirty="0" err="1" smtClean="0">
                <a:latin typeface="Comic Sans MS" pitchFamily="66" charset="0"/>
              </a:rPr>
              <a:t>столiття</a:t>
            </a:r>
            <a:r>
              <a:rPr lang="ru-RU" sz="2400" b="0" dirty="0" smtClean="0">
                <a:latin typeface="Comic Sans MS" pitchFamily="66" charset="0"/>
              </a:rPr>
              <a:t> не сходить вона </a:t>
            </a:r>
            <a:r>
              <a:rPr lang="ru-RU" sz="2400" b="0" dirty="0" err="1" smtClean="0">
                <a:latin typeface="Comic Sans MS" pitchFamily="66" charset="0"/>
              </a:rPr>
              <a:t>зi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сцени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провiдних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театрiв</a:t>
            </a:r>
            <a:r>
              <a:rPr lang="ru-RU" sz="2400" b="0" dirty="0" smtClean="0">
                <a:latin typeface="Comic Sans MS" pitchFamily="66" charset="0"/>
              </a:rPr>
              <a:t> не </a:t>
            </a:r>
            <a:r>
              <a:rPr lang="ru-RU" sz="2400" b="0" dirty="0" err="1" smtClean="0">
                <a:latin typeface="Comic Sans MS" pitchFamily="66" charset="0"/>
              </a:rPr>
              <a:t>тiль</a:t>
            </a:r>
            <a:r>
              <a:rPr lang="ru-RU" sz="2400" b="0" dirty="0" smtClean="0">
                <a:latin typeface="Comic Sans MS" pitchFamily="66" charset="0"/>
              </a:rPr>
              <a:t/>
            </a:r>
            <a:r>
              <a:rPr lang="ru-RU" sz="2400" b="0" dirty="0" err="1" smtClean="0">
                <a:latin typeface="Comic Sans MS" pitchFamily="66" charset="0"/>
              </a:rPr>
              <a:t>ки</a:t>
            </a:r>
            <a:r>
              <a:rPr lang="ru-RU" sz="2400" b="0" dirty="0" smtClean="0">
                <a:latin typeface="Comic Sans MS" pitchFamily="66" charset="0"/>
              </a:rPr>
              <a:t> </a:t>
            </a:r>
            <a:br>
              <a:rPr lang="ru-RU" sz="2400" b="0" dirty="0" smtClean="0">
                <a:latin typeface="Comic Sans MS" pitchFamily="66" charset="0"/>
              </a:rPr>
            </a:br>
            <a:r>
              <a:rPr lang="ru-RU" sz="2400" b="0" dirty="0" err="1" smtClean="0">
                <a:latin typeface="Comic Sans MS" pitchFamily="66" charset="0"/>
              </a:rPr>
              <a:t>Украïни</a:t>
            </a:r>
            <a:r>
              <a:rPr lang="ru-RU" sz="2400" b="0" dirty="0" smtClean="0">
                <a:latin typeface="Comic Sans MS" pitchFamily="66" charset="0"/>
              </a:rPr>
              <a:t>, а </a:t>
            </a:r>
            <a:r>
              <a:rPr lang="ru-RU" sz="2400" b="0" dirty="0" err="1" smtClean="0">
                <a:latin typeface="Comic Sans MS" pitchFamily="66" charset="0"/>
              </a:rPr>
              <a:t>й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усього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свiту</a:t>
            </a:r>
            <a:r>
              <a:rPr lang="ru-RU" sz="2400" b="0" dirty="0" smtClean="0">
                <a:latin typeface="Comic Sans MS" pitchFamily="66" charset="0"/>
              </a:rPr>
              <a:t>.</a:t>
            </a:r>
            <a:br>
              <a:rPr lang="ru-RU" sz="2400" b="0" dirty="0" smtClean="0">
                <a:latin typeface="Comic Sans MS" pitchFamily="66" charset="0"/>
              </a:rPr>
            </a:br>
            <a:r>
              <a:rPr lang="ru-RU" sz="2400" b="0" dirty="0" err="1" smtClean="0">
                <a:latin typeface="Comic Sans MS" pitchFamily="66" charset="0"/>
              </a:rPr>
              <a:t>Це</a:t>
            </a:r>
            <a:r>
              <a:rPr lang="ru-RU" sz="2400" b="0" dirty="0" smtClean="0">
                <a:latin typeface="Comic Sans MS" pitchFamily="66" charset="0"/>
              </a:rPr>
              <a:t> драма </a:t>
            </a:r>
            <a:r>
              <a:rPr lang="ru-RU" sz="2400" b="0" dirty="0" err="1" smtClean="0">
                <a:latin typeface="Comic Sans MS" pitchFamily="66" charset="0"/>
              </a:rPr>
              <a:t>з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сiльського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життя</a:t>
            </a:r>
            <a:endParaRPr lang="ru-RU" sz="2400" b="0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8077200" cy="1499616"/>
          </a:xfrm>
        </p:spPr>
        <p:txBody>
          <a:bodyPr/>
          <a:lstStyle/>
          <a:p>
            <a:r>
              <a:rPr lang="uk-UA" dirty="0" smtClean="0"/>
              <a:t>                           </a:t>
            </a:r>
            <a:r>
              <a:rPr lang="uk-UA" sz="4800" dirty="0" smtClean="0">
                <a:latin typeface="Comic Sans MS" pitchFamily="66" charset="0"/>
              </a:rPr>
              <a:t>Іван Франко </a:t>
            </a:r>
          </a:p>
          <a:p>
            <a:r>
              <a:rPr lang="uk-UA" sz="4800" dirty="0" smtClean="0">
                <a:latin typeface="Comic Sans MS" pitchFamily="66" charset="0"/>
              </a:rPr>
              <a:t> “ Украдене щастя ”</a:t>
            </a:r>
            <a:endParaRPr lang="uk-UA" sz="4800" dirty="0" smtClean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1027" name="Picture 3" descr="C:\Documents and Settings\Admin\Рабочий стол\Новая папка\d067544fd84d1dacd5728165604d58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071942"/>
            <a:ext cx="3682409" cy="2733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220076" cy="2173418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latin typeface="Comic Sans MS" pitchFamily="66" charset="0"/>
              </a:rPr>
              <a:t>Основний</a:t>
            </a:r>
            <a:r>
              <a:rPr lang="ru-RU" sz="2800" dirty="0" smtClean="0">
                <a:latin typeface="Comic Sans MS" pitchFamily="66" charset="0"/>
              </a:rPr>
              <a:t> сюжет у </a:t>
            </a:r>
            <a:r>
              <a:rPr lang="ru-RU" sz="2800" dirty="0" err="1" smtClean="0">
                <a:latin typeface="Comic Sans MS" pitchFamily="66" charset="0"/>
              </a:rPr>
              <a:t>п’єсі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розгортається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між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трьома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центральними</a:t>
            </a:r>
            <a:r>
              <a:rPr lang="ru-RU" sz="2800" dirty="0" smtClean="0">
                <a:latin typeface="Comic Sans MS" pitchFamily="66" charset="0"/>
              </a:rPr>
              <a:t> персонажами; Анною, яку </a:t>
            </a:r>
            <a:r>
              <a:rPr lang="ru-RU" sz="2800" dirty="0" err="1" smtClean="0">
                <a:latin typeface="Comic Sans MS" pitchFamily="66" charset="0"/>
              </a:rPr>
              <a:t>брати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підступно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віддають</a:t>
            </a:r>
            <a:r>
              <a:rPr lang="ru-RU" sz="2800" dirty="0" smtClean="0">
                <a:latin typeface="Comic Sans MS" pitchFamily="66" charset="0"/>
              </a:rPr>
              <a:t> за нелюбого </a:t>
            </a:r>
            <a:r>
              <a:rPr lang="ru-RU" sz="2800" dirty="0" err="1" smtClean="0">
                <a:latin typeface="Comic Sans MS" pitchFamily="66" charset="0"/>
              </a:rPr>
              <a:t>чоловіка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Михайлом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коханим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Анни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якого</a:t>
            </a:r>
            <a:r>
              <a:rPr lang="ru-RU" sz="2800" dirty="0" smtClean="0">
                <a:latin typeface="Comic Sans MS" pitchFamily="66" charset="0"/>
              </a:rPr>
              <a:t> взяли у </a:t>
            </a:r>
            <a:r>
              <a:rPr lang="ru-RU" sz="2800" dirty="0" err="1" smtClean="0">
                <a:latin typeface="Comic Sans MS" pitchFamily="66" charset="0"/>
              </a:rPr>
              <a:t>солдати</a:t>
            </a:r>
            <a:r>
              <a:rPr lang="ru-RU" sz="2800" dirty="0" smtClean="0">
                <a:latin typeface="Comic Sans MS" pitchFamily="66" charset="0"/>
              </a:rPr>
              <a:t>, та </a:t>
            </a:r>
            <a:r>
              <a:rPr lang="ru-RU" sz="2800" dirty="0" err="1" smtClean="0">
                <a:latin typeface="Comic Sans MS" pitchFamily="66" charset="0"/>
              </a:rPr>
              <a:t>Миколою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чоловіком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Анни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який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щиро</a:t>
            </a:r>
            <a:r>
              <a:rPr lang="ru-RU" sz="2800" dirty="0" smtClean="0">
                <a:latin typeface="Comic Sans MS" pitchFamily="66" charset="0"/>
              </a:rPr>
              <a:t> любить </a:t>
            </a:r>
            <a:r>
              <a:rPr lang="ru-RU" sz="2800" dirty="0" err="1" smtClean="0">
                <a:latin typeface="Comic Sans MS" pitchFamily="66" charset="0"/>
              </a:rPr>
              <a:t>її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але</a:t>
            </a:r>
            <a:r>
              <a:rPr lang="ru-RU" sz="2800" dirty="0" smtClean="0">
                <a:latin typeface="Comic Sans MS" pitchFamily="66" charset="0"/>
              </a:rPr>
              <a:t> не </a:t>
            </a:r>
            <a:r>
              <a:rPr lang="ru-RU" sz="2800" dirty="0" err="1" smtClean="0">
                <a:latin typeface="Comic Sans MS" pitchFamily="66" charset="0"/>
              </a:rPr>
              <a:t>може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сподіватися</a:t>
            </a:r>
            <a:r>
              <a:rPr lang="ru-RU" sz="2800" dirty="0" smtClean="0">
                <a:latin typeface="Comic Sans MS" pitchFamily="66" charset="0"/>
              </a:rPr>
              <a:t> на </a:t>
            </a:r>
            <a:r>
              <a:rPr lang="ru-RU" sz="2800" dirty="0" err="1" smtClean="0">
                <a:latin typeface="Comic Sans MS" pitchFamily="66" charset="0"/>
              </a:rPr>
              <a:t>взаємність</a:t>
            </a:r>
            <a:r>
              <a:rPr lang="ru-RU" sz="2800" dirty="0" smtClean="0">
                <a:latin typeface="Comic Sans MS" pitchFamily="66" charset="0"/>
              </a:rPr>
              <a:t>. </a:t>
            </a:r>
            <a:r>
              <a:rPr lang="ru-RU" sz="2800" dirty="0" err="1" smtClean="0">
                <a:latin typeface="Comic Sans MS" pitchFamily="66" charset="0"/>
              </a:rPr>
              <a:t>Обкрадений</a:t>
            </a:r>
            <a:r>
              <a:rPr lang="ru-RU" sz="2800" dirty="0" smtClean="0">
                <a:latin typeface="Comic Sans MS" pitchFamily="66" charset="0"/>
              </a:rPr>
              <a:t> у </a:t>
            </a:r>
            <a:r>
              <a:rPr lang="ru-RU" sz="2800" dirty="0" err="1" smtClean="0">
                <a:latin typeface="Comic Sans MS" pitchFamily="66" charset="0"/>
              </a:rPr>
              <a:t>своєму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щасті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обдурений</a:t>
            </a:r>
            <a:r>
              <a:rPr lang="ru-RU" sz="2800" dirty="0" smtClean="0">
                <a:latin typeface="Comic Sans MS" pitchFamily="66" charset="0"/>
              </a:rPr>
              <a:t> долею </a:t>
            </a:r>
            <a:r>
              <a:rPr lang="ru-RU" sz="2800" dirty="0" err="1" smtClean="0">
                <a:latin typeface="Comic Sans MS" pitchFamily="66" charset="0"/>
              </a:rPr>
              <a:t>і</a:t>
            </a:r>
            <a:r>
              <a:rPr lang="ru-RU" sz="2800" dirty="0" smtClean="0">
                <a:latin typeface="Comic Sans MS" pitchFamily="66" charset="0"/>
              </a:rPr>
              <a:t> людьми </a:t>
            </a:r>
            <a:r>
              <a:rPr lang="ru-RU" sz="2800" dirty="0" err="1" smtClean="0">
                <a:latin typeface="Comic Sans MS" pitchFamily="66" charset="0"/>
              </a:rPr>
              <a:t>кожен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із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персонажів</a:t>
            </a:r>
            <a:r>
              <a:rPr lang="ru-RU" sz="2800" dirty="0" smtClean="0">
                <a:latin typeface="Comic Sans MS" pitchFamily="66" charset="0"/>
              </a:rPr>
              <a:t> проходить </a:t>
            </a:r>
            <a:r>
              <a:rPr lang="ru-RU" sz="2800" dirty="0" err="1" smtClean="0">
                <a:latin typeface="Comic Sans MS" pitchFamily="66" charset="0"/>
              </a:rPr>
              <a:t>свій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страдницький</a:t>
            </a:r>
            <a:r>
              <a:rPr lang="ru-RU" sz="2800" dirty="0" smtClean="0">
                <a:latin typeface="Comic Sans MS" pitchFamily="66" charset="0"/>
              </a:rPr>
              <a:t> шлях, </a:t>
            </a:r>
            <a:r>
              <a:rPr lang="ru-RU" sz="2800" dirty="0" err="1" smtClean="0">
                <a:latin typeface="Comic Sans MS" pitchFamily="66" charset="0"/>
              </a:rPr>
              <a:t>віднаходячи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гідність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і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людяність</a:t>
            </a:r>
            <a:r>
              <a:rPr lang="ru-RU" sz="2800" dirty="0" smtClean="0">
                <a:latin typeface="Comic Sans MS" pitchFamily="66" charset="0"/>
              </a:rPr>
              <a:t>.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8077200" cy="16733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14290"/>
            <a:ext cx="7862886" cy="1214446"/>
          </a:xfrm>
        </p:spPr>
        <p:txBody>
          <a:bodyPr>
            <a:normAutofit/>
          </a:bodyPr>
          <a:lstStyle/>
          <a:p>
            <a:r>
              <a:rPr lang="uk-UA" sz="6000" dirty="0" smtClean="0">
                <a:latin typeface="Comic Sans MS" pitchFamily="66" charset="0"/>
              </a:rPr>
              <a:t>Проблематика твору</a:t>
            </a:r>
            <a:endParaRPr lang="ru-RU" sz="6000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1571612"/>
            <a:ext cx="5357850" cy="7143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8000" dirty="0" smtClean="0">
                <a:solidFill>
                  <a:srgbClr val="FF0000"/>
                </a:solidFill>
              </a:rPr>
              <a:t>Анна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143512"/>
            <a:ext cx="3357586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latin typeface="Comic Sans MS" pitchFamily="66" charset="0"/>
              </a:rPr>
              <a:t>Микола</a:t>
            </a:r>
            <a:endParaRPr lang="ru-RU" sz="4400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5008" y="5143512"/>
            <a:ext cx="321471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latin typeface="Comic Sans MS" pitchFamily="66" charset="0"/>
              </a:rPr>
              <a:t>Михайло</a:t>
            </a:r>
            <a:endParaRPr lang="ru-RU" sz="4400" dirty="0">
              <a:latin typeface="Comic Sans MS" pitchFamily="66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071670" y="2500306"/>
            <a:ext cx="4357718" cy="2357454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ердце 7"/>
          <p:cNvSpPr/>
          <p:nvPr/>
        </p:nvSpPr>
        <p:spPr>
          <a:xfrm>
            <a:off x="3500430" y="3500438"/>
            <a:ext cx="1571636" cy="1214446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077200" cy="16733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Образ </a:t>
            </a:r>
            <a:r>
              <a:rPr lang="ru-RU" sz="2400" dirty="0" err="1" smtClean="0"/>
              <a:t>Миколи</a:t>
            </a:r>
            <a:r>
              <a:rPr lang="ru-RU" sz="2400" dirty="0" smtClean="0"/>
              <a:t> Задорожного 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глибоко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трагічний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довгі</a:t>
            </a:r>
            <a:r>
              <a:rPr lang="ru-RU" sz="2400" dirty="0" smtClean="0"/>
              <a:t> роки </a:t>
            </a:r>
            <a:r>
              <a:rPr lang="ru-RU" sz="2400" dirty="0" err="1" smtClean="0"/>
              <a:t>поневірявся</a:t>
            </a:r>
            <a:r>
              <a:rPr lang="ru-RU" sz="2400" dirty="0" smtClean="0"/>
              <a:t> в наймах, </a:t>
            </a:r>
            <a:r>
              <a:rPr lang="ru-RU" sz="2400" dirty="0" err="1" smtClean="0"/>
              <a:t>ніколи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хвилинки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радісної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зазнав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добрий</a:t>
            </a:r>
            <a:r>
              <a:rPr lang="ru-RU" sz="2400" dirty="0" smtClean="0"/>
              <a:t>, </a:t>
            </a:r>
            <a:r>
              <a:rPr lang="ru-RU" sz="2400" dirty="0" err="1" smtClean="0"/>
              <a:t>працьовитий</a:t>
            </a:r>
            <a:r>
              <a:rPr lang="ru-RU" sz="2400" dirty="0" smtClean="0"/>
              <a:t>, </a:t>
            </a:r>
            <a:r>
              <a:rPr lang="ru-RU" sz="2400" dirty="0" err="1" smtClean="0"/>
              <a:t>своїми</a:t>
            </a:r>
            <a:r>
              <a:rPr lang="ru-RU" sz="2400" dirty="0" smtClean="0"/>
              <a:t> </a:t>
            </a:r>
            <a:r>
              <a:rPr lang="ru-RU" sz="2400" dirty="0" err="1" smtClean="0"/>
              <a:t>кривавими</a:t>
            </a:r>
            <a:r>
              <a:rPr lang="ru-RU" sz="2400" dirty="0" smtClean="0"/>
              <a:t> мозолями </a:t>
            </a:r>
            <a:r>
              <a:rPr lang="ru-RU" sz="2400" dirty="0" err="1" smtClean="0"/>
              <a:t>стягнувся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маленьке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сподівався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одруження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Анною </a:t>
            </a:r>
            <a:r>
              <a:rPr lang="ru-RU" sz="2400" dirty="0" err="1" smtClean="0"/>
              <a:t>принесе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щастя</a:t>
            </a:r>
            <a:r>
              <a:rPr lang="ru-RU" sz="2400" dirty="0" smtClean="0"/>
              <a:t>. Але скоро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переконався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молода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вродлива</a:t>
            </a:r>
            <a:r>
              <a:rPr lang="ru-RU" sz="2400" dirty="0" smtClean="0"/>
              <a:t> дружина не </a:t>
            </a:r>
            <a:r>
              <a:rPr lang="ru-RU" sz="2400" dirty="0" err="1" smtClean="0"/>
              <a:t>кохає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щастя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відвертається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.</a:t>
            </a:r>
            <a:r>
              <a:rPr lang="ru-RU" sz="2400" b="0" dirty="0" smtClean="0"/>
              <a:t> </a:t>
            </a:r>
            <a:r>
              <a:rPr lang="ru-RU" sz="2400" b="0" dirty="0" err="1" smtClean="0">
                <a:latin typeface="Comic Sans MS" pitchFamily="66" charset="0"/>
              </a:rPr>
              <a:t>Микола</a:t>
            </a:r>
            <a:r>
              <a:rPr lang="ru-RU" sz="2400" b="0" dirty="0" smtClean="0">
                <a:latin typeface="Comic Sans MS" pitchFamily="66" charset="0"/>
              </a:rPr>
              <a:t> не </a:t>
            </a:r>
            <a:r>
              <a:rPr lang="ru-RU" sz="2400" b="0" dirty="0" err="1" smtClean="0">
                <a:latin typeface="Comic Sans MS" pitchFamily="66" charset="0"/>
              </a:rPr>
              <a:t>розумів</a:t>
            </a:r>
            <a:r>
              <a:rPr lang="ru-RU" sz="2400" b="0" dirty="0" smtClean="0">
                <a:latin typeface="Comic Sans MS" pitchFamily="66" charset="0"/>
              </a:rPr>
              <a:t>, </a:t>
            </a:r>
            <a:r>
              <a:rPr lang="ru-RU" sz="2400" b="0" dirty="0" err="1" smtClean="0">
                <a:latin typeface="Comic Sans MS" pitchFamily="66" charset="0"/>
              </a:rPr>
              <a:t>що</a:t>
            </a:r>
            <a:r>
              <a:rPr lang="ru-RU" sz="2400" b="0" dirty="0" smtClean="0">
                <a:latin typeface="Comic Sans MS" pitchFamily="66" charset="0"/>
              </a:rPr>
              <a:t>, </a:t>
            </a:r>
            <a:r>
              <a:rPr lang="ru-RU" sz="2400" b="0" dirty="0" err="1" smtClean="0">
                <a:latin typeface="Comic Sans MS" pitchFamily="66" charset="0"/>
              </a:rPr>
              <a:t>одружуючись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з</a:t>
            </a:r>
            <a:r>
              <a:rPr lang="ru-RU" sz="2400" b="0" dirty="0" smtClean="0">
                <a:latin typeface="Comic Sans MS" pitchFamily="66" charset="0"/>
              </a:rPr>
              <a:t> Анною, </a:t>
            </a:r>
            <a:r>
              <a:rPr lang="ru-RU" sz="2400" b="0" dirty="0" err="1" smtClean="0">
                <a:latin typeface="Comic Sans MS" pitchFamily="66" charset="0"/>
              </a:rPr>
              <a:t>він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є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мимовільним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учасником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викрадення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щастя</a:t>
            </a:r>
            <a:r>
              <a:rPr lang="ru-RU" sz="2400" b="0" dirty="0" smtClean="0">
                <a:latin typeface="Comic Sans MS" pitchFamily="66" charset="0"/>
              </a:rPr>
              <a:t> в </a:t>
            </a:r>
            <a:r>
              <a:rPr lang="ru-RU" sz="2400" b="0" dirty="0" err="1" smtClean="0">
                <a:latin typeface="Comic Sans MS" pitchFamily="66" charset="0"/>
              </a:rPr>
              <a:t>людини</a:t>
            </a:r>
            <a:r>
              <a:rPr lang="ru-RU" sz="2400" b="0" dirty="0" smtClean="0">
                <a:latin typeface="Comic Sans MS" pitchFamily="66" charset="0"/>
              </a:rPr>
              <a:t>, </a:t>
            </a:r>
            <a:r>
              <a:rPr lang="ru-RU" sz="2400" b="0" dirty="0" err="1" smtClean="0">
                <a:latin typeface="Comic Sans MS" pitchFamily="66" charset="0"/>
              </a:rPr>
              <a:t>серце</a:t>
            </a:r>
            <a:r>
              <a:rPr lang="ru-RU" sz="2400" b="0" dirty="0" smtClean="0">
                <a:latin typeface="Comic Sans MS" pitchFamily="66" charset="0"/>
              </a:rPr>
              <a:t> </a:t>
            </a:r>
            <a:r>
              <a:rPr lang="ru-RU" sz="2400" b="0" dirty="0" err="1" smtClean="0">
                <a:latin typeface="Comic Sans MS" pitchFamily="66" charset="0"/>
              </a:rPr>
              <a:t>якої</a:t>
            </a:r>
            <a:r>
              <a:rPr lang="ru-RU" sz="2400" b="0" dirty="0" smtClean="0">
                <a:latin typeface="Comic Sans MS" pitchFamily="66" charset="0"/>
              </a:rPr>
              <a:t> належало </a:t>
            </a:r>
            <a:r>
              <a:rPr lang="ru-RU" sz="2400" b="0" dirty="0" err="1" smtClean="0">
                <a:latin typeface="Comic Sans MS" pitchFamily="66" charset="0"/>
              </a:rPr>
              <a:t>іншому</a:t>
            </a:r>
            <a:r>
              <a:rPr lang="ru-RU" sz="2400" b="0" dirty="0" smtClean="0"/>
              <a:t>. 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077200" cy="856674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Образ </a:t>
            </a:r>
            <a:r>
              <a:rPr lang="ru-RU" sz="4000" dirty="0" err="1" smtClean="0">
                <a:latin typeface="Comic Sans MS" pitchFamily="66" charset="0"/>
              </a:rPr>
              <a:t>Миколи</a:t>
            </a:r>
            <a:r>
              <a:rPr lang="ru-RU" sz="4000" dirty="0" smtClean="0">
                <a:latin typeface="Comic Sans MS" pitchFamily="66" charset="0"/>
              </a:rPr>
              <a:t> Задорожного</a:t>
            </a:r>
            <a:endParaRPr lang="ru-RU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077200" cy="1673352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Образ </a:t>
            </a:r>
            <a:r>
              <a:rPr lang="ru-RU" sz="2000" dirty="0" err="1" smtClean="0"/>
              <a:t>Анни</a:t>
            </a:r>
            <a:r>
              <a:rPr lang="ru-RU" sz="2000" dirty="0" smtClean="0"/>
              <a:t> </a:t>
            </a:r>
            <a:r>
              <a:rPr lang="ru-RU" sz="2000" dirty="0" err="1" smtClean="0"/>
              <a:t>змальовано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великим </a:t>
            </a:r>
            <a:r>
              <a:rPr lang="ru-RU" sz="2000" dirty="0" err="1" smtClean="0"/>
              <a:t>почуттям</a:t>
            </a:r>
            <a:r>
              <a:rPr lang="ru-RU" sz="2000" dirty="0" smtClean="0"/>
              <a:t> </a:t>
            </a:r>
            <a:r>
              <a:rPr lang="ru-RU" sz="2000" dirty="0" err="1" smtClean="0"/>
              <a:t>любові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знедоленої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 Анна не </a:t>
            </a:r>
            <a:r>
              <a:rPr lang="ru-RU" sz="2000" dirty="0" err="1" smtClean="0"/>
              <a:t>розкриває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горя, </a:t>
            </a:r>
            <a:r>
              <a:rPr lang="ru-RU" sz="2000" dirty="0" err="1" smtClean="0"/>
              <a:t>приховує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людей </a:t>
            </a:r>
            <a:r>
              <a:rPr lang="ru-RU" sz="2000" dirty="0" err="1" smtClean="0"/>
              <a:t>свої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болі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страждання</a:t>
            </a:r>
            <a:r>
              <a:rPr lang="ru-RU" sz="2000" dirty="0" smtClean="0"/>
              <a:t>, як </a:t>
            </a:r>
            <a:r>
              <a:rPr lang="ru-RU" sz="2000" dirty="0" err="1" smtClean="0"/>
              <a:t>глибоку</a:t>
            </a:r>
            <a:r>
              <a:rPr lang="ru-RU" sz="2000" dirty="0" smtClean="0"/>
              <a:t> </a:t>
            </a:r>
            <a:r>
              <a:rPr lang="ru-RU" sz="2000" dirty="0" err="1" smtClean="0"/>
              <a:t>таємницю</a:t>
            </a:r>
            <a:r>
              <a:rPr lang="ru-RU" sz="2000" dirty="0" smtClean="0"/>
              <a:t>.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сусідкою</a:t>
            </a:r>
            <a:r>
              <a:rPr lang="ru-RU" sz="2000" dirty="0" smtClean="0"/>
              <a:t> Анна </a:t>
            </a:r>
            <a:r>
              <a:rPr lang="ru-RU" sz="2000" dirty="0" err="1" smtClean="0"/>
              <a:t>дізнається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Михайло,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вона </a:t>
            </a:r>
            <a:r>
              <a:rPr lang="ru-RU" sz="2000" dirty="0" err="1" smtClean="0"/>
              <a:t>кохала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присягалася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вірності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живий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приїхав</a:t>
            </a:r>
            <a:r>
              <a:rPr lang="ru-RU" sz="2000" dirty="0" smtClean="0"/>
              <a:t> до них у село. </a:t>
            </a:r>
            <a:r>
              <a:rPr lang="ru-RU" sz="2000" dirty="0" err="1" smtClean="0"/>
              <a:t>Звістка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повернення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Михайла</a:t>
            </a:r>
            <a:r>
              <a:rPr lang="ru-RU" sz="2000" dirty="0" smtClean="0"/>
              <a:t> </a:t>
            </a:r>
            <a:r>
              <a:rPr lang="ru-RU" sz="2000" dirty="0" err="1" smtClean="0"/>
              <a:t>глибоко</a:t>
            </a:r>
            <a:r>
              <a:rPr lang="ru-RU" sz="2000" dirty="0" smtClean="0"/>
              <a:t> </a:t>
            </a:r>
            <a:r>
              <a:rPr lang="ru-RU" sz="2000" dirty="0" err="1" smtClean="0"/>
              <a:t>вразила</a:t>
            </a:r>
            <a:r>
              <a:rPr lang="ru-RU" sz="2000" dirty="0" smtClean="0"/>
              <a:t> Анну. Вона обурена </a:t>
            </a:r>
            <a:r>
              <a:rPr lang="ru-RU" sz="2000" dirty="0" err="1" smtClean="0"/>
              <a:t>підлістю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жорстокістю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</a:t>
            </a:r>
            <a:r>
              <a:rPr lang="ru-RU" sz="2000" dirty="0" err="1" smtClean="0"/>
              <a:t>братів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«</a:t>
            </a:r>
            <a:r>
              <a:rPr lang="ru-RU" sz="2000" dirty="0" err="1" smtClean="0"/>
              <a:t>одурили</a:t>
            </a:r>
            <a:r>
              <a:rPr lang="ru-RU" sz="2000" dirty="0" smtClean="0"/>
              <a:t>, </a:t>
            </a:r>
            <a:r>
              <a:rPr lang="ru-RU" sz="2000" dirty="0" err="1" smtClean="0"/>
              <a:t>ошукали</a:t>
            </a:r>
            <a:r>
              <a:rPr lang="ru-RU" sz="2000" dirty="0" smtClean="0"/>
              <a:t>, </a:t>
            </a:r>
            <a:r>
              <a:rPr lang="ru-RU" sz="2000" dirty="0" err="1" smtClean="0"/>
              <a:t>мов</a:t>
            </a:r>
            <a:r>
              <a:rPr lang="ru-RU" sz="2000" dirty="0" smtClean="0"/>
              <a:t> кота в </a:t>
            </a:r>
            <a:r>
              <a:rPr lang="ru-RU" sz="2000" dirty="0" err="1" smtClean="0"/>
              <a:t>мішку</a:t>
            </a:r>
            <a:r>
              <a:rPr lang="ru-RU" sz="2000" dirty="0" smtClean="0"/>
              <a:t> продали», </a:t>
            </a:r>
            <a:r>
              <a:rPr lang="ru-RU" sz="2000" dirty="0" err="1" smtClean="0"/>
              <a:t>переконавши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Михайло </a:t>
            </a:r>
            <a:r>
              <a:rPr lang="ru-RU" sz="2000" dirty="0" err="1" smtClean="0"/>
              <a:t>загинув</a:t>
            </a:r>
            <a:r>
              <a:rPr lang="ru-RU" sz="2000" dirty="0" smtClean="0"/>
              <a:t>. </a:t>
            </a:r>
            <a:r>
              <a:rPr lang="ru-RU" sz="2000" dirty="0" err="1" smtClean="0"/>
              <a:t>Жінка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розуміє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втраченого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повернути</a:t>
            </a:r>
            <a:r>
              <a:rPr lang="ru-RU" sz="2000" dirty="0" smtClean="0"/>
              <a:t>,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уст </a:t>
            </a:r>
            <a:r>
              <a:rPr lang="ru-RU" sz="2000" dirty="0" err="1" smtClean="0"/>
              <a:t>зриваються</a:t>
            </a:r>
            <a:r>
              <a:rPr lang="ru-RU" sz="2000" dirty="0" smtClean="0"/>
              <a:t> слова про те, </a:t>
            </a:r>
            <a:r>
              <a:rPr lang="ru-RU" sz="2000" dirty="0" err="1" smtClean="0"/>
              <a:t>що</a:t>
            </a:r>
            <a:r>
              <a:rPr lang="ru-RU" sz="2000" dirty="0" smtClean="0"/>
              <a:t> треба </a:t>
            </a:r>
            <a:r>
              <a:rPr lang="ru-RU" sz="2000" dirty="0" err="1" smtClean="0"/>
              <a:t>примиритися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долею, забути </a:t>
            </a:r>
            <a:r>
              <a:rPr lang="ru-RU" sz="2000" dirty="0" err="1" smtClean="0"/>
              <a:t>Михайла</a:t>
            </a:r>
            <a:r>
              <a:rPr lang="ru-RU" sz="2000" dirty="0" smtClean="0"/>
              <a:t>, </a:t>
            </a:r>
            <a:r>
              <a:rPr lang="ru-RU" sz="2000" dirty="0" err="1" smtClean="0"/>
              <a:t>бо</a:t>
            </a:r>
            <a:r>
              <a:rPr lang="ru-RU" sz="2000" dirty="0" smtClean="0"/>
              <a:t> вона </a:t>
            </a:r>
            <a:r>
              <a:rPr lang="ru-RU" sz="2000" dirty="0" err="1" smtClean="0"/>
              <a:t>одружена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мусить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вірною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своєму</a:t>
            </a:r>
            <a:r>
              <a:rPr lang="ru-RU" sz="2000" dirty="0" smtClean="0"/>
              <a:t> </a:t>
            </a:r>
            <a:r>
              <a:rPr lang="ru-RU" sz="2000" dirty="0" err="1" smtClean="0"/>
              <a:t>чоловікові</a:t>
            </a:r>
            <a:r>
              <a:rPr lang="ru-RU" sz="2000" dirty="0" smtClean="0"/>
              <a:t>. При </a:t>
            </a:r>
            <a:r>
              <a:rPr lang="ru-RU" sz="2000" dirty="0" err="1" smtClean="0"/>
              <a:t>першій</a:t>
            </a:r>
            <a:r>
              <a:rPr lang="ru-RU" sz="2000" dirty="0" smtClean="0"/>
              <a:t> </a:t>
            </a:r>
            <a:r>
              <a:rPr lang="ru-RU" sz="2000" dirty="0" err="1" smtClean="0"/>
              <a:t>зустрічі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Гурманом Анна у </a:t>
            </a:r>
            <a:r>
              <a:rPr lang="ru-RU" sz="2000" dirty="0" err="1" smtClean="0"/>
              <a:t>відчаї</a:t>
            </a:r>
            <a:r>
              <a:rPr lang="ru-RU" sz="2000" dirty="0" smtClean="0"/>
              <a:t> просить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змилуватися</a:t>
            </a:r>
            <a:r>
              <a:rPr lang="ru-RU" sz="2000" dirty="0" smtClean="0"/>
              <a:t>, не </a:t>
            </a:r>
            <a:r>
              <a:rPr lang="ru-RU" sz="2000" dirty="0" err="1" smtClean="0"/>
              <a:t>губити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Миколу</a:t>
            </a:r>
            <a:r>
              <a:rPr lang="ru-RU" sz="2000" dirty="0" smtClean="0"/>
              <a:t> — </a:t>
            </a:r>
            <a:r>
              <a:rPr lang="ru-RU" sz="2000" dirty="0" err="1" smtClean="0"/>
              <a:t>не</a:t>
            </a:r>
            <a:r>
              <a:rPr lang="ru-RU" sz="2000" dirty="0" smtClean="0"/>
              <a:t> винного у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нещасті</a:t>
            </a:r>
            <a:r>
              <a:rPr lang="ru-RU" sz="2000" dirty="0" smtClean="0"/>
              <a:t>. Анна </a:t>
            </a:r>
            <a:r>
              <a:rPr lang="ru-RU" sz="2000" dirty="0" err="1" smtClean="0"/>
              <a:t>признається</a:t>
            </a:r>
            <a:r>
              <a:rPr lang="ru-RU" sz="2000" dirty="0" smtClean="0"/>
              <a:t> в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боїться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Михайла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не в </a:t>
            </a:r>
            <a:r>
              <a:rPr lang="ru-RU" sz="2000" dirty="0" err="1" smtClean="0"/>
              <a:t>силі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стримати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кохання</a:t>
            </a:r>
            <a:r>
              <a:rPr lang="ru-RU" sz="2000" dirty="0" smtClean="0"/>
              <a:t>, не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жити</a:t>
            </a:r>
            <a:r>
              <a:rPr lang="ru-RU" sz="2000" dirty="0" smtClean="0"/>
              <a:t> </a:t>
            </a:r>
            <a:r>
              <a:rPr lang="ru-RU" sz="2000" dirty="0" smtClean="0"/>
              <a:t>без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. 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85728"/>
            <a:ext cx="8077200" cy="642360"/>
          </a:xfrm>
        </p:spPr>
        <p:txBody>
          <a:bodyPr>
            <a:normAutofit fontScale="77500" lnSpcReduction="20000"/>
          </a:bodyPr>
          <a:lstStyle/>
          <a:p>
            <a:r>
              <a:rPr lang="uk-UA" sz="6600" dirty="0" smtClean="0">
                <a:latin typeface="Comic Sans MS" pitchFamily="66" charset="0"/>
              </a:rPr>
              <a:t>Образ Анни у творі</a:t>
            </a:r>
            <a:endParaRPr lang="ru-RU" sz="6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8077200" cy="1673352"/>
          </a:xfrm>
        </p:spPr>
        <p:txBody>
          <a:bodyPr>
            <a:normAutofit fontScale="90000"/>
          </a:bodyPr>
          <a:lstStyle/>
          <a:p>
            <a:r>
              <a:rPr lang="ru-RU" sz="3100" b="0" dirty="0" err="1" smtClean="0"/>
              <a:t>Драматичний</a:t>
            </a:r>
            <a:r>
              <a:rPr lang="ru-RU" sz="3100" b="0" dirty="0" smtClean="0"/>
              <a:t> образ </a:t>
            </a:r>
            <a:r>
              <a:rPr lang="ru-RU" sz="3100" b="0" dirty="0" err="1" smtClean="0"/>
              <a:t>Анни</a:t>
            </a:r>
            <a:r>
              <a:rPr lang="ru-RU" sz="3100" b="0" dirty="0" smtClean="0"/>
              <a:t> — один </a:t>
            </a:r>
            <a:r>
              <a:rPr lang="ru-RU" sz="3100" b="0" dirty="0" err="1" smtClean="0"/>
              <a:t>із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найяскравіших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образів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жінок-селянок</a:t>
            </a:r>
            <a:r>
              <a:rPr lang="ru-RU" sz="3100" b="0" dirty="0" smtClean="0"/>
              <a:t> в </a:t>
            </a:r>
            <a:r>
              <a:rPr lang="ru-RU" sz="3100" b="0" dirty="0" err="1" smtClean="0"/>
              <a:t>українській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класичній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літературі</a:t>
            </a:r>
            <a:r>
              <a:rPr lang="ru-RU" sz="3100" b="0" dirty="0" smtClean="0"/>
              <a:t>. </a:t>
            </a:r>
            <a:r>
              <a:rPr lang="ru-RU" sz="3100" b="0" dirty="0" err="1" smtClean="0"/>
              <a:t>Він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втілює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чарівні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риси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національного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українського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жіночого</a:t>
            </a:r>
            <a:r>
              <a:rPr lang="ru-RU" sz="3100" b="0" dirty="0" smtClean="0"/>
              <a:t> характеру: </a:t>
            </a:r>
            <a:r>
              <a:rPr lang="ru-RU" sz="3100" b="0" dirty="0" err="1" smtClean="0"/>
              <a:t>душевне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багатство</a:t>
            </a:r>
            <a:r>
              <a:rPr lang="ru-RU" sz="3100" b="0" dirty="0" smtClean="0"/>
              <a:t>, </a:t>
            </a:r>
            <a:r>
              <a:rPr lang="ru-RU" sz="3100" b="0" dirty="0" err="1" smtClean="0"/>
              <a:t>розум</a:t>
            </a:r>
            <a:r>
              <a:rPr lang="ru-RU" sz="3100" b="0" dirty="0" smtClean="0"/>
              <a:t>, </a:t>
            </a:r>
            <a:r>
              <a:rPr lang="ru-RU" sz="3100" b="0" dirty="0" err="1" smtClean="0"/>
              <a:t>вольовитість</a:t>
            </a:r>
            <a:r>
              <a:rPr lang="ru-RU" sz="3100" b="0" dirty="0" smtClean="0"/>
              <a:t>, </a:t>
            </a:r>
            <a:r>
              <a:rPr lang="ru-RU" sz="3100" b="0" dirty="0" err="1" smtClean="0"/>
              <a:t>чесність</a:t>
            </a:r>
            <a:r>
              <a:rPr lang="ru-RU" sz="3100" b="0" dirty="0" smtClean="0"/>
              <a:t>, </a:t>
            </a:r>
            <a:r>
              <a:rPr lang="ru-RU" sz="3100" b="0" dirty="0" err="1" smtClean="0"/>
              <a:t>щирість</a:t>
            </a:r>
            <a:r>
              <a:rPr lang="ru-RU" sz="3100" b="0" dirty="0" smtClean="0"/>
              <a:t>, </a:t>
            </a:r>
            <a:r>
              <a:rPr lang="ru-RU" sz="3100" b="0" dirty="0" err="1" smtClean="0"/>
              <a:t>глибоку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поетичність</a:t>
            </a:r>
            <a:r>
              <a:rPr lang="ru-RU" sz="3100" b="0" dirty="0" smtClean="0"/>
              <a:t>. </a:t>
            </a:r>
            <a:r>
              <a:rPr lang="ru-RU" sz="3100" b="0" dirty="0" err="1" smtClean="0"/>
              <a:t>Споріднений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з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прогресивною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традицією</a:t>
            </a:r>
            <a:r>
              <a:rPr lang="ru-RU" sz="3100" b="0" dirty="0" smtClean="0"/>
              <a:t> в </a:t>
            </a:r>
            <a:r>
              <a:rPr lang="ru-RU" sz="3100" b="0" dirty="0" err="1" smtClean="0"/>
              <a:t>українській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літературі</a:t>
            </a:r>
            <a:r>
              <a:rPr lang="ru-RU" sz="3100" b="0" dirty="0" smtClean="0"/>
              <a:t>, </a:t>
            </a:r>
            <a:r>
              <a:rPr lang="ru-RU" sz="3100" b="0" dirty="0" err="1" smtClean="0"/>
              <a:t>самобутній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художній</a:t>
            </a:r>
            <a:r>
              <a:rPr lang="ru-RU" sz="3100" b="0" dirty="0" smtClean="0"/>
              <a:t> тип </a:t>
            </a:r>
            <a:r>
              <a:rPr lang="ru-RU" sz="3100" b="0" dirty="0" err="1" smtClean="0"/>
              <a:t>Анни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Задорожної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певною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мірою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виражає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естетичний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ідеал</a:t>
            </a:r>
            <a:r>
              <a:rPr lang="ru-RU" sz="3100" b="0" dirty="0" smtClean="0"/>
              <a:t> </a:t>
            </a:r>
            <a:r>
              <a:rPr lang="ru-RU" sz="3100" b="0" dirty="0" err="1" smtClean="0"/>
              <a:t>письменника</a:t>
            </a:r>
            <a:r>
              <a:rPr lang="ru-RU" b="0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928670"/>
            <a:ext cx="8077200" cy="1673352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Михайло </a:t>
            </a:r>
            <a:r>
              <a:rPr lang="ru-RU" sz="2400" dirty="0" smtClean="0"/>
              <a:t>Гурман — </a:t>
            </a:r>
            <a:r>
              <a:rPr lang="ru-RU" sz="2400" dirty="0" err="1" smtClean="0"/>
              <a:t>син</a:t>
            </a:r>
            <a:r>
              <a:rPr lang="ru-RU" sz="2400" dirty="0" smtClean="0"/>
              <a:t> </a:t>
            </a:r>
            <a:r>
              <a:rPr lang="ru-RU" sz="2400" dirty="0" err="1" smtClean="0"/>
              <a:t>бідної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вдови</a:t>
            </a:r>
            <a:r>
              <a:rPr lang="ru-RU" sz="2400" dirty="0" smtClean="0"/>
              <a:t>. До </a:t>
            </a:r>
            <a:r>
              <a:rPr lang="ru-RU" sz="2400" dirty="0" err="1" smtClean="0"/>
              <a:t>служби</a:t>
            </a:r>
            <a:r>
              <a:rPr lang="ru-RU" sz="2400" dirty="0" smtClean="0"/>
              <a:t> в </a:t>
            </a:r>
            <a:r>
              <a:rPr lang="ru-RU" sz="2400" dirty="0" err="1" smtClean="0"/>
              <a:t>армії</a:t>
            </a:r>
            <a:r>
              <a:rPr lang="ru-RU" sz="2400" dirty="0" smtClean="0"/>
              <a:t>, а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в </a:t>
            </a:r>
            <a:r>
              <a:rPr lang="ru-RU" sz="2400" dirty="0" err="1" smtClean="0"/>
              <a:t>жандармерії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чесний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працьовитий</a:t>
            </a:r>
            <a:r>
              <a:rPr lang="ru-RU" sz="2400" dirty="0" smtClean="0"/>
              <a:t> парубок. Казарма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військова</a:t>
            </a:r>
            <a:r>
              <a:rPr lang="ru-RU" sz="2400" dirty="0" smtClean="0"/>
              <a:t> служба </a:t>
            </a:r>
            <a:r>
              <a:rPr lang="ru-RU" sz="2400" dirty="0" err="1" smtClean="0"/>
              <a:t>зробили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безсердечним</a:t>
            </a:r>
            <a:r>
              <a:rPr lang="ru-RU" sz="2400" dirty="0" smtClean="0"/>
              <a:t>, </a:t>
            </a:r>
            <a:r>
              <a:rPr lang="ru-RU" sz="2400" dirty="0" err="1" smtClean="0"/>
              <a:t>жандармерія</a:t>
            </a:r>
            <a:r>
              <a:rPr lang="ru-RU" sz="2400" dirty="0" smtClean="0"/>
              <a:t> </a:t>
            </a:r>
            <a:r>
              <a:rPr lang="ru-RU" sz="2400" dirty="0" err="1" smtClean="0"/>
              <a:t>зіпсувала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владою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сільськими</a:t>
            </a:r>
            <a:r>
              <a:rPr lang="ru-RU" sz="2400" dirty="0" smtClean="0"/>
              <a:t> людьми. Все </a:t>
            </a:r>
            <a:r>
              <a:rPr lang="ru-RU" sz="2400" dirty="0" err="1" smtClean="0"/>
              <a:t>це</a:t>
            </a:r>
            <a:r>
              <a:rPr lang="ru-RU" sz="2400" dirty="0" smtClean="0"/>
              <a:t> вбило в </a:t>
            </a:r>
            <a:r>
              <a:rPr lang="ru-RU" sz="2400" dirty="0" err="1" smtClean="0"/>
              <a:t>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людяність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зробило</a:t>
            </a:r>
            <a:r>
              <a:rPr lang="ru-RU" sz="2400" dirty="0" smtClean="0"/>
              <a:t> </a:t>
            </a:r>
            <a:r>
              <a:rPr lang="ru-RU" sz="2400" dirty="0" err="1" smtClean="0"/>
              <a:t>жорстоким</a:t>
            </a:r>
            <a:r>
              <a:rPr lang="ru-RU" sz="2400" dirty="0" smtClean="0"/>
              <a:t>. Не </a:t>
            </a:r>
            <a:r>
              <a:rPr lang="ru-RU" sz="2400" dirty="0" err="1" smtClean="0"/>
              <a:t>змінилася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палка </a:t>
            </a:r>
            <a:r>
              <a:rPr lang="ru-RU" sz="2400" dirty="0" err="1" smtClean="0"/>
              <a:t>любов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Анни</a:t>
            </a:r>
            <a:r>
              <a:rPr lang="ru-RU" sz="2400" dirty="0" smtClean="0"/>
              <a:t>. «</a:t>
            </a:r>
            <a:r>
              <a:rPr lang="ru-RU" sz="2400" dirty="0" err="1" smtClean="0"/>
              <a:t>Ся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любов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моїм</a:t>
            </a:r>
            <a:r>
              <a:rPr lang="ru-RU" sz="2400" dirty="0" smtClean="0"/>
              <a:t> одиноким, </a:t>
            </a:r>
            <a:r>
              <a:rPr lang="ru-RU" sz="2400" dirty="0" err="1" smtClean="0"/>
              <a:t>найдорожчим</a:t>
            </a:r>
            <a:r>
              <a:rPr lang="ru-RU" sz="2400" dirty="0" smtClean="0"/>
              <a:t> скарбом, </a:t>
            </a:r>
            <a:r>
              <a:rPr lang="ru-RU" sz="2400" dirty="0" smtClean="0"/>
              <a:t>вона могла </a:t>
            </a:r>
            <a:r>
              <a:rPr lang="ru-RU" sz="2400" dirty="0" smtClean="0"/>
              <a:t>б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мене </a:t>
            </a:r>
            <a:r>
              <a:rPr lang="ru-RU" sz="2400" dirty="0" err="1" smtClean="0"/>
              <a:t>зробити</a:t>
            </a:r>
            <a:r>
              <a:rPr lang="ru-RU" sz="2400" dirty="0" smtClean="0"/>
              <a:t> доброго, порядного </a:t>
            </a:r>
            <a:r>
              <a:rPr lang="ru-RU" sz="2400" dirty="0" err="1" smtClean="0"/>
              <a:t>чоловіка</a:t>
            </a:r>
            <a:r>
              <a:rPr lang="ru-RU" sz="2400" dirty="0" smtClean="0"/>
              <a:t>.</a:t>
            </a:r>
            <a:r>
              <a:rPr lang="ru-RU" sz="2400" dirty="0" smtClean="0"/>
              <a:t> </a:t>
            </a:r>
            <a:r>
              <a:rPr lang="ru-RU" sz="2400" dirty="0" err="1" smtClean="0"/>
              <a:t>Зустрівшись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Анною, Михайло </a:t>
            </a:r>
            <a:r>
              <a:rPr lang="ru-RU" sz="2400" dirty="0" err="1" smtClean="0"/>
              <a:t>намагається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повернути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вкрадене</a:t>
            </a:r>
            <a:r>
              <a:rPr lang="ru-RU" sz="2400" dirty="0" smtClean="0"/>
              <a:t> </a:t>
            </a:r>
            <a:r>
              <a:rPr lang="ru-RU" sz="2400" dirty="0" err="1" smtClean="0"/>
              <a:t>щастя</a:t>
            </a:r>
            <a:r>
              <a:rPr lang="ru-RU" sz="2400" dirty="0" smtClean="0"/>
              <a:t>. </a:t>
            </a:r>
            <a:r>
              <a:rPr lang="ru-RU" sz="2400" dirty="0" err="1" smtClean="0"/>
              <a:t>Заради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іде</a:t>
            </a:r>
            <a:r>
              <a:rPr lang="ru-RU" sz="2400" dirty="0" smtClean="0"/>
              <a:t> напролом, на </a:t>
            </a:r>
            <a:r>
              <a:rPr lang="ru-RU" sz="2400" dirty="0" err="1" smtClean="0"/>
              <a:t>злість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тим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розлучили</a:t>
            </a:r>
            <a:r>
              <a:rPr lang="ru-RU" sz="2400" dirty="0" smtClean="0"/>
              <a:t>, </a:t>
            </a:r>
            <a:r>
              <a:rPr lang="ru-RU" sz="2400" dirty="0" err="1" smtClean="0"/>
              <a:t>наперекір</a:t>
            </a:r>
            <a:r>
              <a:rPr lang="ru-RU" sz="2400" dirty="0" smtClean="0"/>
              <a:t> </a:t>
            </a:r>
            <a:r>
              <a:rPr lang="ru-RU" sz="2400" dirty="0" err="1" smtClean="0"/>
              <a:t>тим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вкрали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їхнє</a:t>
            </a:r>
            <a:r>
              <a:rPr lang="ru-RU" sz="2400" dirty="0" smtClean="0"/>
              <a:t> </a:t>
            </a:r>
            <a:r>
              <a:rPr lang="ru-RU" sz="2400" dirty="0" err="1" smtClean="0"/>
              <a:t>щастя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0"/>
            <a:ext cx="8077200" cy="785236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Comic Sans MS" pitchFamily="66" charset="0"/>
              </a:rPr>
              <a:t>Образ </a:t>
            </a:r>
            <a:r>
              <a:rPr lang="ru-RU" sz="4800" dirty="0" err="1" smtClean="0">
                <a:latin typeface="Comic Sans MS" pitchFamily="66" charset="0"/>
              </a:rPr>
              <a:t>Михайла</a:t>
            </a:r>
            <a:r>
              <a:rPr lang="ru-RU" sz="4800" dirty="0" smtClean="0">
                <a:latin typeface="Comic Sans MS" pitchFamily="66" charset="0"/>
              </a:rPr>
              <a:t> Гурмана</a:t>
            </a:r>
            <a:endParaRPr lang="ru-RU" sz="4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077200" cy="167335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Украдене</a:t>
            </a:r>
            <a:r>
              <a:rPr lang="ru-RU" sz="2400" dirty="0" smtClean="0"/>
              <a:t> </a:t>
            </a:r>
            <a:r>
              <a:rPr lang="ru-RU" sz="2400" dirty="0" err="1" smtClean="0"/>
              <a:t>щастя</a:t>
            </a:r>
            <a:r>
              <a:rPr lang="ru-RU" sz="2400" dirty="0" smtClean="0"/>
              <a:t>» </a:t>
            </a:r>
            <a:r>
              <a:rPr lang="ru-RU" sz="2400" dirty="0" err="1" smtClean="0"/>
              <a:t>стоїть</a:t>
            </a:r>
            <a:r>
              <a:rPr lang="ru-RU" sz="2400" dirty="0" smtClean="0"/>
              <a:t> в одному ряду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драматичними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творами</a:t>
            </a:r>
            <a:r>
              <a:rPr lang="ru-RU" sz="2400" dirty="0" smtClean="0"/>
              <a:t> М. </a:t>
            </a:r>
            <a:r>
              <a:rPr lang="ru-RU" sz="2400" dirty="0" err="1" smtClean="0"/>
              <a:t>Кропивницького</a:t>
            </a:r>
            <a:r>
              <a:rPr lang="ru-RU" sz="2400" dirty="0" smtClean="0"/>
              <a:t> «</a:t>
            </a:r>
            <a:r>
              <a:rPr lang="ru-RU" sz="2400" dirty="0" err="1" smtClean="0"/>
              <a:t>Титарівна</a:t>
            </a:r>
            <a:r>
              <a:rPr lang="ru-RU" sz="2400" dirty="0" smtClean="0"/>
              <a:t>» (за Т. </a:t>
            </a:r>
            <a:r>
              <a:rPr lang="ru-RU" sz="2400" dirty="0" err="1" smtClean="0"/>
              <a:t>Шевченком</a:t>
            </a:r>
            <a:r>
              <a:rPr lang="ru-RU" sz="2400" dirty="0" smtClean="0"/>
              <a:t>, 1890—1902 </a:t>
            </a:r>
            <a:r>
              <a:rPr lang="ru-RU" sz="2400" dirty="0" err="1" smtClean="0"/>
              <a:t>pp</a:t>
            </a:r>
            <a:r>
              <a:rPr lang="ru-RU" sz="2400" dirty="0" smtClean="0"/>
              <a:t>.) </a:t>
            </a:r>
            <a:r>
              <a:rPr lang="ru-RU" sz="2400" dirty="0" err="1" smtClean="0"/>
              <a:t>і</a:t>
            </a:r>
            <a:r>
              <a:rPr lang="ru-RU" sz="2400" dirty="0" smtClean="0"/>
              <a:t> «</a:t>
            </a:r>
            <a:r>
              <a:rPr lang="ru-RU" sz="2400" dirty="0" err="1" smtClean="0"/>
              <a:t>Замулені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джерела</a:t>
            </a:r>
            <a:r>
              <a:rPr lang="ru-RU" sz="2400" dirty="0" smtClean="0"/>
              <a:t>» (1895 </a:t>
            </a:r>
            <a:r>
              <a:rPr lang="ru-RU" sz="2400" dirty="0" err="1" smtClean="0"/>
              <a:t>p</a:t>
            </a:r>
            <a:r>
              <a:rPr lang="ru-RU" sz="2400" dirty="0" smtClean="0"/>
              <a:t>.), </a:t>
            </a:r>
            <a:r>
              <a:rPr lang="ru-RU" sz="2400" dirty="0" err="1" smtClean="0"/>
              <a:t>твором</a:t>
            </a:r>
            <a:r>
              <a:rPr lang="ru-RU" sz="2400" dirty="0" smtClean="0"/>
              <a:t> І. </a:t>
            </a:r>
            <a:r>
              <a:rPr lang="ru-RU" sz="2400" dirty="0" err="1" smtClean="0"/>
              <a:t>Карпенка-Карого</a:t>
            </a:r>
            <a:r>
              <a:rPr lang="ru-RU" sz="2400" dirty="0" smtClean="0"/>
              <a:t> «Сава </a:t>
            </a:r>
            <a:r>
              <a:rPr lang="ru-RU" sz="2400" dirty="0" err="1" smtClean="0"/>
              <a:t>Чалий</a:t>
            </a:r>
            <a:r>
              <a:rPr lang="ru-RU" sz="2400" dirty="0" smtClean="0"/>
              <a:t>» (1899 </a:t>
            </a:r>
            <a:r>
              <a:rPr lang="ru-RU" sz="2400" dirty="0" err="1" smtClean="0"/>
              <a:t>p</a:t>
            </a:r>
            <a:r>
              <a:rPr lang="ru-RU" sz="2400" dirty="0" smtClean="0"/>
              <a:t>.),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викривали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антинародну</a:t>
            </a:r>
            <a:r>
              <a:rPr lang="ru-RU" sz="2400" dirty="0" smtClean="0"/>
              <a:t> суть </a:t>
            </a:r>
            <a:r>
              <a:rPr lang="ru-RU" sz="2400" dirty="0" err="1" smtClean="0"/>
              <a:t>вчинків</a:t>
            </a:r>
            <a:r>
              <a:rPr lang="ru-RU" sz="2400" dirty="0" smtClean="0"/>
              <a:t> морально </a:t>
            </a:r>
            <a:r>
              <a:rPr lang="ru-RU" sz="2400" dirty="0" err="1" smtClean="0"/>
              <a:t>ницих</a:t>
            </a:r>
            <a:r>
              <a:rPr lang="ru-RU" sz="2400" dirty="0" smtClean="0"/>
              <a:t> людей,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коли вони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вихідцями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середовища</a:t>
            </a:r>
            <a:r>
              <a:rPr lang="ru-RU" sz="2400" dirty="0" smtClean="0"/>
              <a:t> народу.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Ніхто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героїв</a:t>
            </a:r>
            <a:r>
              <a:rPr lang="ru-RU" sz="2400" dirty="0" smtClean="0"/>
              <a:t> </a:t>
            </a:r>
            <a:r>
              <a:rPr lang="ru-RU" sz="2400" dirty="0" err="1" smtClean="0"/>
              <a:t>драми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вийшов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боротьби</a:t>
            </a:r>
            <a:r>
              <a:rPr lang="ru-RU" sz="2400" dirty="0" smtClean="0"/>
              <a:t> </a:t>
            </a:r>
            <a:r>
              <a:rPr lang="ru-RU" sz="2400" dirty="0" err="1" smtClean="0"/>
              <a:t>щасливим</a:t>
            </a:r>
            <a:r>
              <a:rPr lang="ru-RU" sz="2400" dirty="0" smtClean="0"/>
              <a:t>. Але </a:t>
            </a:r>
            <a:r>
              <a:rPr lang="ru-RU" sz="2400" dirty="0" err="1" smtClean="0"/>
              <a:t>трагедія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відбулася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хаті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Задорожних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зумовила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глибоку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зміну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героїв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вразила</a:t>
            </a:r>
            <a:r>
              <a:rPr lang="ru-RU" sz="2400" dirty="0" smtClean="0"/>
              <a:t>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селян, </a:t>
            </a:r>
            <a:r>
              <a:rPr lang="ru-RU" sz="2400" dirty="0" err="1" smtClean="0"/>
              <a:t>змусила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замислитись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питанням</a:t>
            </a:r>
            <a:r>
              <a:rPr lang="ru-RU" sz="2400" dirty="0" smtClean="0"/>
              <a:t>: «</a:t>
            </a:r>
            <a:r>
              <a:rPr lang="ru-RU" sz="2400" dirty="0" err="1" smtClean="0"/>
              <a:t>Хто</a:t>
            </a:r>
            <a:r>
              <a:rPr lang="ru-RU" sz="2400" dirty="0" smtClean="0"/>
              <a:t> тому винен?»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123</TotalTime>
  <Words>539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Модульная</vt:lpstr>
      <vt:lpstr>(1856-1916)</vt:lpstr>
      <vt:lpstr>Украдене щастя-соціально-психологічна драма. була створена 1891 року на основi народноï "Пiснi про  шандаря", яку записала сестра Ольги Рошкевич. Драмi судилася невмируща слава: ось  уже друге столiття не сходить вона зi сцени провiдних театрiв не тiль_x001f_ки  Украïни, а й усього свiту. Це драма з сiльського життя</vt:lpstr>
      <vt:lpstr>Основний сюжет у п’єсі розгортається між трьома центральними персонажами; Анною, яку брати підступно віддають за нелюбого чоловіка, Михайлом, коханим Анни, якого взяли у солдати, та Миколою, чоловіком Анни, який щиро любить її, але не може сподіватися на взаємність. Обкрадений у своєму щасті, обдурений долею і людьми кожен із персонажів проходить свій страдницький шлях, віднаходячи гідність і людяність.</vt:lpstr>
      <vt:lpstr>Слайд 4</vt:lpstr>
      <vt:lpstr>Образ Миколи Задорожного  глибоко трагічний. Він довгі роки поневірявся в наймах, ніколи й хвилинки радісної не зазнав. Він добрий, працьовитий, своїми кривавими мозолями стягнувся на маленьке господарство і сподівався, що одруження з Анною принесе йому щастя. Але скоро він переконався, що молода і вродлива дружина не кохає його, що щастя відвертається від нього. Микола не розумів, що, одружуючись з Анною, він є мимовільним учасником викрадення щастя в людини, серце якої належало іншому. </vt:lpstr>
      <vt:lpstr>Образ Анни змальовано з великим почуттям любові до знедоленої людини. Анна не розкриває свого горя, приховує від людей свої болі і страждання, як глибоку таємницю. Із розмови з сусідкою Анна дізнається, що Михайло, якого вона кохала і якому присягалася у вірності, живий і приїхав до них у село. Звістка про повернення Михайла глибоко вразила Анну. Вона обурена підлістю і жорстокістю своїх братів, які її «одурили, ошукали, мов кота в мішку продали», переконавши, що Михайло загинув. Жінка розуміє, що втраченого не можна повернути, з її уст зриваються слова про те, що треба примиритися з долею, забути Михайла, бо вона одружена й мусить бути вірною своєму чоловікові. При першій зустрічі з Гурманом Анна у відчаї просить його змилуватися, не губити її і Миколу — не винного у їх нещасті. Анна признається в тому, що боїться Михайла, але не в силі стримати свого кохання, не може жити без нього. </vt:lpstr>
      <vt:lpstr>Драматичний образ Анни — один із найяскравіших образів жінок-селянок в українській класичній літературі. Він втілює чарівні риси національного українського жіночого характеру: душевне багатство, розум, вольовитість, чесність, щирість, глибоку поетичність. Споріднений з прогресивною традицією в українській літературі, самобутній художній тип Анни Задорожної певною мірою виражає естетичний ідеал письменника.</vt:lpstr>
      <vt:lpstr>Михайло Гурман — син бідної вдови. До служби в армії, а потім в жандармерії він був чесний і працьовитий парубок. Казарма і військова служба зробили його безсердечним, жандармерія зіпсувала його владою над сільськими людьми. Все це вбило в ньому людяність, зробило жорстоким. Не змінилася лише палка любов до Анни. «Ся любов була моїм одиноким, найдорожчим скарбом, вона могла б була з мене зробити доброго, порядного чоловіка. Зустрівшись із Анною, Михайло намагається повернути вкрадене щастя. Заради цього він іде напролом, на злість тим, що їх розлучили, наперекір тим, що вкрали їхнє щастя</vt:lpstr>
      <vt:lpstr>Украдене щастя» стоїть в одному ряду з драматичними творами М. Кропивницького «Титарівна» (за Т. Шевченком, 1890—1902 pp.) і «Замулені джерела» (1895 p.), твором І. Карпенка-Карого «Сава Чалий» (1899 p.), що викривали антинародну суть вчинків морально ницих людей, навіть коли вони були вихідцями із середовища народу.  Ніхто з героїв драми не вийшов із боротьби щасливим. Але трагедія, що відбулася в хаті Задорожних, зумовила глибоку зміну характерів героїв. Вона вразила всіх селян, змусила їх замислитись над питанням: «Хто тому винен?»</vt:lpstr>
      <vt:lpstr>Іван Франко залишив глибоко ліричну п’єсу «Украдене щастя», яка і нині є окрасою репертуарів багатьох театрів України (і не тільки України). Драматичні твори Івана Франка глибоко проблемні, актуальні своїми темами та ідейним спрямуванням. Серед усіх п’єс І. Франка найвидатнішою є соціально-психологічна трагічна драма з сільського життя. У п’єсі «Украдене щастя» показано глибоку правду про гірку долю людей галицького села Ногуєвичі 70-их рр. 19 ст., поставлено питання про суспільно-політичні причини страждання народу. В образах Анни і Миколи із цієї драми виведено ошуканих суспільством, долею і рідними людей, у яких украдено найдорожче - щастя особистого життя, подружнє щастя.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(1856-1916)</dc:title>
  <dc:creator>Admin</dc:creator>
  <cp:lastModifiedBy>Admin</cp:lastModifiedBy>
  <cp:revision>13</cp:revision>
  <dcterms:created xsi:type="dcterms:W3CDTF">2014-02-26T15:51:20Z</dcterms:created>
  <dcterms:modified xsi:type="dcterms:W3CDTF">2014-02-26T19:57:17Z</dcterms:modified>
</cp:coreProperties>
</file>