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0" r:id="rId5"/>
    <p:sldId id="264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866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dirty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dirty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dirty="0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Земля_повість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613958"/>
            <a:ext cx="3168352" cy="48245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179512" y="388894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i="1" dirty="0" smtClean="0"/>
              <a:t>Ольга Кобилянська </a:t>
            </a:r>
            <a:br>
              <a:rPr lang="uk-UA" sz="3600" i="1" dirty="0" smtClean="0"/>
            </a:br>
            <a:r>
              <a:rPr lang="uk-UA" sz="3600" i="1" dirty="0" smtClean="0"/>
              <a:t>                  повість «Земля»</a:t>
            </a:r>
            <a:endParaRPr lang="uk-UA" sz="36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3333727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Порівняльна характеристика Михайла і Анни</a:t>
            </a:r>
            <a:endParaRPr lang="uk-UA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755576" y="1124744"/>
            <a:ext cx="75963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«Земля»</a:t>
            </a:r>
            <a:r>
              <a:rPr lang="uk-UA" sz="3200" dirty="0"/>
              <a:t> — це соціально-психологічна повість Ольги Кобилянської про селянство. Поклавши в основу твору дійсні факти, письменниця створила глибоко індивідуалізовані образи селян, усім своїм єством пов'язаних із землею-годувальницею</a:t>
            </a:r>
            <a:r>
              <a:rPr lang="uk-UA" sz="28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6647" y="0"/>
            <a:ext cx="540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dirty="0" smtClean="0">
                <a:solidFill>
                  <a:schemeClr val="tx1">
                    <a:lumMod val="75000"/>
                  </a:schemeClr>
                </a:solidFill>
              </a:rPr>
              <a:t>Образи </a:t>
            </a:r>
            <a:r>
              <a:rPr lang="uk-UA" sz="4400" dirty="0" smtClean="0">
                <a:solidFill>
                  <a:schemeClr val="tx1">
                    <a:lumMod val="75000"/>
                  </a:schemeClr>
                </a:solidFill>
              </a:rPr>
              <a:t>героїв </a:t>
            </a:r>
            <a:endParaRPr lang="ru-RU" sz="44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6314" y="1340768"/>
            <a:ext cx="858942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Все найкраще, що є в роду Івоніки, успадкував старший син </a:t>
            </a:r>
            <a:r>
              <a:rPr lang="uk-UA" sz="2800" b="1" dirty="0" smtClean="0"/>
              <a:t>Михайло</a:t>
            </a:r>
            <a:r>
              <a:rPr lang="uk-UA" sz="2800" dirty="0" smtClean="0"/>
              <a:t> — батькова надія і гордість. </a:t>
            </a:r>
            <a:r>
              <a:rPr lang="uk-UA" sz="2800" dirty="0" smtClean="0"/>
              <a:t>Цей образ </a:t>
            </a:r>
            <a:r>
              <a:rPr lang="uk-UA" sz="2800" dirty="0" smtClean="0"/>
              <a:t>письменниця </a:t>
            </a:r>
            <a:r>
              <a:rPr lang="uk-UA" sz="2800" dirty="0" smtClean="0"/>
              <a:t>розкриває на повен зріст, показуючи Михайла і в його щоденній праці, і на військовій службі, і в ліричних взаєминах з коханою дівчиною </a:t>
            </a:r>
            <a:r>
              <a:rPr lang="uk-UA" sz="2800" b="1" dirty="0" smtClean="0"/>
              <a:t>Анною</a:t>
            </a:r>
            <a:r>
              <a:rPr lang="uk-UA" sz="2800" dirty="0" smtClean="0"/>
              <a:t> — цією душевно тонкою натурою, на долю якої випали болючі переживання. Михайло, як і Анна, ніжний душею, лагідний вдачею. Він у розпачі коли його забирають до війська. Сцена зустрічі Івоніки з сином у казармі — одна з найзворушливіших у повісті.</a:t>
            </a:r>
            <a:endParaRPr lang="uk-UA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376" y="924164"/>
            <a:ext cx="856895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“ І не саме великий, але плечистий і сильний, а з лиця мов у якої дівчини, лише що над устами засіявся вус. Дівчата в селі знали добре, який він був, одначе він держався від усіх так далеко, був такий соромливий і замкнений, що ніхто не міг про нього сказати, щоб глядів за одною довше, ніж </a:t>
            </a:r>
            <a:r>
              <a:rPr lang="uk-UA" sz="2800" dirty="0" smtClean="0"/>
              <a:t>за другою”</a:t>
            </a:r>
            <a:r>
              <a:rPr lang="uk-UA" dirty="0" smtClean="0"/>
              <a:t> 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2555776" y="188640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chemeClr val="tx1">
                    <a:lumMod val="75000"/>
                  </a:schemeClr>
                </a:solidFill>
              </a:rPr>
              <a:t>Образ Михайла</a:t>
            </a:r>
            <a:endParaRPr lang="ru-RU" sz="3600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4" name="Рисунок 3" descr="07_galle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3717032"/>
            <a:ext cx="4176464" cy="277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444098" y="548680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“ Такий був Михайло! Просто </a:t>
            </a:r>
            <a:r>
              <a:rPr lang="ru-RU" sz="2800" dirty="0"/>
              <a:t>пішов</a:t>
            </a:r>
            <a:r>
              <a:rPr lang="ru-RU" sz="2800" dirty="0"/>
              <a:t> до </a:t>
            </a:r>
            <a:r>
              <a:rPr lang="ru-RU" sz="2800" dirty="0"/>
              <a:t>бурдея</a:t>
            </a:r>
            <a:r>
              <a:rPr lang="ru-RU" sz="2800" dirty="0"/>
              <a:t>, не </a:t>
            </a:r>
            <a:r>
              <a:rPr lang="ru-RU" sz="2800" dirty="0"/>
              <a:t>ївши</a:t>
            </a:r>
            <a:r>
              <a:rPr lang="ru-RU" sz="2800" dirty="0"/>
              <a:t> , </a:t>
            </a:r>
            <a:r>
              <a:rPr lang="ru-RU" sz="2800" dirty="0"/>
              <a:t>щоб</a:t>
            </a:r>
            <a:r>
              <a:rPr lang="ru-RU" sz="2800" dirty="0"/>
              <a:t> товару </a:t>
            </a:r>
            <a:r>
              <a:rPr lang="ru-RU" sz="2800" dirty="0"/>
              <a:t>подивитися</a:t>
            </a:r>
            <a:r>
              <a:rPr lang="ru-RU" sz="2800" dirty="0"/>
              <a:t>, за </a:t>
            </a:r>
            <a:r>
              <a:rPr lang="ru-RU" sz="2800" dirty="0"/>
              <a:t>всім</a:t>
            </a:r>
            <a:r>
              <a:rPr lang="ru-RU" sz="2800" dirty="0"/>
              <a:t> </a:t>
            </a:r>
            <a:r>
              <a:rPr lang="ru-RU" sz="2800" dirty="0"/>
              <a:t>доглянути</a:t>
            </a:r>
            <a:r>
              <a:rPr lang="ru-RU" sz="2800" dirty="0"/>
              <a:t>; </a:t>
            </a:r>
            <a:r>
              <a:rPr lang="ru-RU" sz="2800" dirty="0"/>
              <a:t>аби</a:t>
            </a:r>
            <a:r>
              <a:rPr lang="ru-RU" sz="2800" dirty="0"/>
              <a:t> на завтра </a:t>
            </a:r>
            <a:r>
              <a:rPr lang="ru-RU" sz="2800" dirty="0"/>
              <a:t>приставати</a:t>
            </a:r>
            <a:r>
              <a:rPr lang="ru-RU" sz="2800" dirty="0"/>
              <a:t> до </a:t>
            </a:r>
            <a:r>
              <a:rPr lang="ru-RU" sz="2800" dirty="0"/>
              <a:t>орання</a:t>
            </a:r>
            <a:r>
              <a:rPr lang="ru-RU" sz="2800" dirty="0"/>
              <a:t>, </a:t>
            </a:r>
            <a:r>
              <a:rPr lang="ru-RU" sz="2800" dirty="0"/>
              <a:t>аби</a:t>
            </a:r>
            <a:r>
              <a:rPr lang="ru-RU" sz="2800" dirty="0"/>
              <a:t> </a:t>
            </a:r>
            <a:r>
              <a:rPr lang="ru-RU" sz="2800" dirty="0"/>
              <a:t>братися</a:t>
            </a:r>
            <a:r>
              <a:rPr lang="ru-RU" sz="2800" dirty="0"/>
              <a:t> до </a:t>
            </a:r>
            <a:r>
              <a:rPr lang="ru-RU" sz="2800" dirty="0"/>
              <a:t>землі</a:t>
            </a:r>
            <a:r>
              <a:rPr lang="ru-RU" sz="2800" dirty="0"/>
              <a:t> .” </a:t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Сава про нього так казав: "Михайло був баба, </a:t>
            </a:r>
            <a:r>
              <a:rPr lang="ru-RU" sz="2800" dirty="0"/>
              <a:t>хоч</a:t>
            </a:r>
            <a:r>
              <a:rPr lang="ru-RU" sz="2800" dirty="0"/>
              <a:t> був </a:t>
            </a:r>
            <a:r>
              <a:rPr lang="ru-RU" sz="2800" dirty="0"/>
              <a:t>сильний</a:t>
            </a:r>
            <a:r>
              <a:rPr lang="ru-RU" sz="2800" dirty="0"/>
              <a:t>, як </a:t>
            </a:r>
            <a:r>
              <a:rPr lang="ru-RU" sz="2800" dirty="0" smtClean="0"/>
              <a:t>медвідь </a:t>
            </a:r>
            <a:r>
              <a:rPr lang="ru-RU" sz="2800" dirty="0"/>
              <a:t>,   і </a:t>
            </a:r>
            <a:r>
              <a:rPr lang="ru-RU" sz="2800" dirty="0"/>
              <a:t>плечі</a:t>
            </a:r>
            <a:r>
              <a:rPr lang="ru-RU" sz="2800" dirty="0"/>
              <a:t> у нього, як у великана, садив на них </a:t>
            </a:r>
            <a:r>
              <a:rPr lang="ru-RU" sz="2800" dirty="0"/>
              <a:t>мішки</a:t>
            </a:r>
            <a:r>
              <a:rPr lang="ru-RU" sz="2800" dirty="0"/>
              <a:t>, як </a:t>
            </a:r>
            <a:r>
              <a:rPr lang="ru-RU" sz="2800" dirty="0"/>
              <a:t>ніщо</a:t>
            </a:r>
            <a:r>
              <a:rPr lang="ru-RU" sz="2800" dirty="0"/>
              <a:t>; </a:t>
            </a:r>
            <a:r>
              <a:rPr lang="ru-RU" sz="2800" dirty="0"/>
              <a:t>хоч</a:t>
            </a:r>
            <a:r>
              <a:rPr lang="ru-RU" sz="2800" dirty="0"/>
              <a:t>, </a:t>
            </a:r>
            <a:r>
              <a:rPr lang="ru-RU" sz="2800" dirty="0"/>
              <a:t>щоправда</a:t>
            </a:r>
            <a:r>
              <a:rPr lang="ru-RU" sz="2800" dirty="0"/>
              <a:t>, до </a:t>
            </a:r>
            <a:r>
              <a:rPr lang="ru-RU" sz="2800" dirty="0"/>
              <a:t>роботи</a:t>
            </a:r>
            <a:r>
              <a:rPr lang="ru-RU" sz="2800" dirty="0"/>
              <a:t> був </a:t>
            </a:r>
            <a:r>
              <a:rPr lang="ru-RU" sz="2800" dirty="0"/>
              <a:t>здатний</a:t>
            </a:r>
            <a:r>
              <a:rPr lang="ru-RU" sz="2800" dirty="0"/>
              <a:t>, як </a:t>
            </a:r>
            <a:r>
              <a:rPr lang="ru-RU" sz="2800" dirty="0"/>
              <a:t>рідко</a:t>
            </a:r>
            <a:r>
              <a:rPr lang="ru-RU" sz="2800" dirty="0"/>
              <a:t> хто перший-</a:t>
            </a:r>
            <a:r>
              <a:rPr lang="ru-RU" sz="2800" dirty="0"/>
              <a:t>ліпший</a:t>
            </a:r>
            <a:r>
              <a:rPr lang="ru-RU" sz="2800" dirty="0"/>
              <a:t>. Але </a:t>
            </a:r>
            <a:r>
              <a:rPr lang="ru-RU" sz="2800" dirty="0"/>
              <a:t>серце</a:t>
            </a:r>
            <a:r>
              <a:rPr lang="ru-RU" sz="2800" dirty="0"/>
              <a:t> було у нього </a:t>
            </a:r>
            <a:r>
              <a:rPr lang="ru-RU" sz="2800" dirty="0"/>
              <a:t>м'яке</a:t>
            </a:r>
            <a:r>
              <a:rPr lang="ru-RU" sz="2800" dirty="0"/>
              <a:t>, як </a:t>
            </a:r>
            <a:r>
              <a:rPr lang="ru-RU" sz="2800" dirty="0"/>
              <a:t>тісто</a:t>
            </a:r>
            <a:r>
              <a:rPr lang="ru-RU" sz="2800" dirty="0"/>
              <a:t>!.. ".</a:t>
            </a:r>
          </a:p>
        </p:txBody>
      </p:sp>
    </p:spTree>
    <p:extLst>
      <p:ext uri="{BB962C8B-B14F-4D97-AF65-F5344CB8AC3E}">
        <p14:creationId xmlns:p14="http://schemas.microsoft.com/office/powerpoint/2010/main" val="4059241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450" y="332656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Михайло… Щирий, «працьовитий та чесний. По всіх селах навкруги немає йому пари; такий добрий». Гармонійно поєдна­лись у Михайлові зовнішня привабливість і висока духовність, любов до селянської праці і тонке відчуття прекрасного. Мабуть, внутрішня естетика, якою був схожий на батька, допомогла йому розпізнати в Анні те золоте серце, якого не бачили інші.</a:t>
            </a:r>
            <a:endParaRPr lang="uk-UA" sz="2800" dirty="0"/>
          </a:p>
        </p:txBody>
      </p:sp>
      <p:pic>
        <p:nvPicPr>
          <p:cNvPr id="3" name="Рисунок 2" descr="загружен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07804" y="4158958"/>
            <a:ext cx="3240360" cy="24383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776" y="188640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solidFill>
                  <a:schemeClr val="tx1">
                    <a:lumMod val="75000"/>
                  </a:schemeClr>
                </a:solidFill>
              </a:rPr>
              <a:t>Образ Анни</a:t>
            </a:r>
            <a:endParaRPr lang="ru-RU" sz="40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980728"/>
            <a:ext cx="59766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uk-UA" sz="2400" dirty="0" smtClean="0"/>
              <a:t>Образ Анни — це трагедія шляхетної, чутливої душі в жорстоких умовах тогочасного села. </a:t>
            </a:r>
          </a:p>
          <a:p>
            <a:pPr fontAlgn="base"/>
            <a:r>
              <a:rPr lang="uk-UA" sz="2400" dirty="0" smtClean="0"/>
              <a:t>Анна всіма характеризується як добра, розумна, шляхетна й порядна дівчина. Вона здатна на щирі та палкі почуття. Але не може протистояти родичам, які з неї знущаються. Самотня душа не знала, до кого прихилитися, тому не встояла перед Михайловою </a:t>
            </a:r>
            <a:r>
              <a:rPr lang="uk-UA" sz="2400" dirty="0" smtClean="0"/>
              <a:t>любов’ю. Проте </a:t>
            </a:r>
            <a:r>
              <a:rPr lang="uk-UA" sz="2400" dirty="0" smtClean="0"/>
              <a:t>не знайшла в собі сили вберегти його дітей.</a:t>
            </a:r>
          </a:p>
          <a:p>
            <a:endParaRPr lang="ru-RU" dirty="0"/>
          </a:p>
        </p:txBody>
      </p:sp>
      <p:pic>
        <p:nvPicPr>
          <p:cNvPr id="4" name="Рисунок 3" descr="1382987913_d1mf0uncgx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1705562"/>
            <a:ext cx="2232248" cy="335164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548680"/>
            <a:ext cx="669674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uk-UA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Отже, вина Анни в її нещастях очевидна, але не меншою є вина тогочасного суспільства (бідність, відсутність можливості освіти, для жінки працювати), а також матері й брата, що знайшли в особі дівчини покірне джерело для своїх прибутків.</a:t>
            </a:r>
          </a:p>
          <a:p>
            <a:pPr fontAlgn="base"/>
            <a:r>
              <a:rPr lang="uk-UA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Добре, що Анна знайшла в собі сили жити далі, працювати, бути такою ж доброю, і, врешті-решт, заслужила щастя.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220</Words>
  <Application>Microsoft Office PowerPoint</Application>
  <PresentationFormat>Екран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9" baseType="lpstr">
      <vt:lpstr>BlackTie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Ksyxa)</dc:creator>
  <cp:lastModifiedBy>user</cp:lastModifiedBy>
  <cp:revision>11</cp:revision>
  <dcterms:modified xsi:type="dcterms:W3CDTF">2014-02-16T18:33:29Z</dcterms:modified>
</cp:coreProperties>
</file>