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56" r:id="rId3"/>
    <p:sldId id="265" r:id="rId4"/>
    <p:sldId id="257" r:id="rId5"/>
    <p:sldId id="266" r:id="rId6"/>
    <p:sldId id="264" r:id="rId7"/>
    <p:sldId id="267" r:id="rId8"/>
    <p:sldId id="269" r:id="rId9"/>
    <p:sldId id="273" r:id="rId10"/>
    <p:sldId id="274" r:id="rId11"/>
    <p:sldId id="276" r:id="rId12"/>
    <p:sldId id="277" r:id="rId13"/>
    <p:sldId id="278" r:id="rId14"/>
    <p:sldId id="279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9283" autoAdjust="0"/>
  </p:normalViewPr>
  <p:slideViewPr>
    <p:cSldViewPr snapToGrid="0" showGuides="1">
      <p:cViewPr>
        <p:scale>
          <a:sx n="90" d="100"/>
          <a:sy n="90" d="100"/>
        </p:scale>
        <p:origin x="14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9756515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9637093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2076707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45927127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6876825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943605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678805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7791066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1016106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8111529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416926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9764688"/>
      </p:ext>
    </p:extLst>
  </p:cSld>
  <p:clrMapOvr>
    <a:masterClrMapping/>
  </p:clrMapOvr>
  <p:transition>
    <p:fade/>
    <p:sndAc>
      <p:stSnd>
        <p:snd r:embed="rId1" name="skyrim_bard_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29.11.2013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/>
    <p:sndAc>
      <p:stSnd>
        <p:snd r:embed="rId14" name="skyrim_bard_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1.WAV"/><Relationship Id="rId6" Type="http://schemas.openxmlformats.org/officeDocument/2006/relationships/image" Target="../media/image3.png"/><Relationship Id="rId5" Type="http://schemas.microsoft.com/office/2007/relationships/media" Target="../media/media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1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1.wav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1.wav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1.wav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l" defTabSz="914400">
              <a:spcBef>
                <a:spcPts val="1"/>
              </a:spcBef>
              <a:buNone/>
            </a:pPr>
            <a:r>
              <a:rPr lang="uk-UA" dirty="0" smtClean="0">
                <a:solidFill>
                  <a:srgbClr val="514843"/>
                </a:solidFill>
                <a:latin typeface="Plantagenet Cherokee"/>
              </a:rPr>
              <a:t>Іван Франко</a:t>
            </a:r>
            <a:endParaRPr lang="ru-RU" sz="4400" b="0" i="0" baseline="0" dirty="0">
              <a:solidFill>
                <a:srgbClr val="514843"/>
              </a:solidFill>
              <a:latin typeface="Plantagenet Cherokee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13" b="9613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skyrim_bard_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98080" y="6186377"/>
            <a:ext cx="671623" cy="671623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  <p:sndAc>
          <p:stSnd>
            <p:snd r:embed="rId7" name="skyrim_bard_.WAV"/>
          </p:stSnd>
        </p:sndAc>
      </p:transition>
    </mc:Choice>
    <mc:Fallback>
      <p:transition spd="med">
        <p:fade/>
        <p:sndAc>
          <p:stSnd>
            <p:snd r:embed="rId3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/>
              <a:t>Грані творчості</a:t>
            </a:r>
            <a:endParaRPr lang="ru-RU" sz="40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04900" y="1600200"/>
            <a:ext cx="5434123" cy="4572000"/>
          </a:xfrm>
        </p:spPr>
        <p:txBody>
          <a:bodyPr/>
          <a:lstStyle/>
          <a:p>
            <a:endParaRPr lang="ru-RU" sz="2800" dirty="0" smtClean="0"/>
          </a:p>
          <a:p>
            <a:r>
              <a:rPr lang="ru-RU" sz="2800" dirty="0" err="1" smtClean="0"/>
              <a:t>Теорія</a:t>
            </a:r>
            <a:r>
              <a:rPr lang="ru-RU" sz="2800" dirty="0" smtClean="0"/>
              <a:t> та </a:t>
            </a:r>
            <a:r>
              <a:rPr lang="ru-RU" sz="2800" dirty="0" err="1"/>
              <a:t>історія</a:t>
            </a:r>
            <a:r>
              <a:rPr lang="ru-RU" sz="2800" dirty="0"/>
              <a:t> </a:t>
            </a:r>
            <a:r>
              <a:rPr lang="ru-RU" sz="2800" dirty="0" err="1"/>
              <a:t>літератури</a:t>
            </a:r>
            <a:endParaRPr lang="ru-RU" sz="2800" dirty="0"/>
          </a:p>
          <a:p>
            <a:r>
              <a:rPr lang="ru-RU" sz="2800" dirty="0" err="1"/>
              <a:t>Мовознавство</a:t>
            </a:r>
            <a:endParaRPr lang="ru-RU" sz="2800" dirty="0"/>
          </a:p>
          <a:p>
            <a:r>
              <a:rPr lang="ru-RU" sz="2800" dirty="0" err="1"/>
              <a:t>Етнографія</a:t>
            </a:r>
            <a:endParaRPr lang="ru-RU" sz="2800" dirty="0"/>
          </a:p>
          <a:p>
            <a:r>
              <a:rPr lang="ru-RU" sz="2800" dirty="0" err="1"/>
              <a:t>Економіка</a:t>
            </a:r>
            <a:endParaRPr lang="ru-RU" sz="2800" dirty="0"/>
          </a:p>
          <a:p>
            <a:r>
              <a:rPr lang="ru-RU" sz="2800" dirty="0" err="1"/>
              <a:t>Історія</a:t>
            </a:r>
            <a:endParaRPr lang="ru-RU" sz="2800" dirty="0"/>
          </a:p>
          <a:p>
            <a:r>
              <a:rPr lang="ru-RU" sz="2800" dirty="0" err="1"/>
              <a:t>Сходознавство</a:t>
            </a:r>
            <a:endParaRPr lang="ru-RU" sz="2800" dirty="0"/>
          </a:p>
          <a:p>
            <a:endParaRPr lang="ru-RU" dirty="0"/>
          </a:p>
        </p:txBody>
      </p:sp>
      <p:pic>
        <p:nvPicPr>
          <p:cNvPr id="9" name="Picture 6" descr="pic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204861" y="1571612"/>
            <a:ext cx="3571900" cy="4634962"/>
          </a:xfrm>
          <a:prstGeom prst="roundRect">
            <a:avLst/>
          </a:prstGeom>
          <a:ln w="57150">
            <a:solidFill>
              <a:srgbClr val="993300"/>
            </a:solidFill>
          </a:ln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1564573"/>
      </p:ext>
    </p:extLst>
  </p:cSld>
  <p:clrMapOvr>
    <a:masterClrMapping/>
  </p:clrMapOvr>
  <p:transition spd="slow">
    <p:wipe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1071563"/>
          </a:xfrm>
        </p:spPr>
        <p:txBody>
          <a:bodyPr/>
          <a:lstStyle/>
          <a:p>
            <a:pPr eaLnBrk="1" hangingPunct="1"/>
            <a:r>
              <a:rPr lang="uk-UA" sz="4000" b="1" i="1" smtClean="0">
                <a:solidFill>
                  <a:srgbClr val="800000"/>
                </a:solidFill>
                <a:latin typeface="Constantia" pitchFamily="18" charset="0"/>
              </a:rPr>
              <a:t>Пам`ять людська вічна…</a:t>
            </a:r>
            <a:endParaRPr lang="ru-RU" sz="4000" smtClean="0">
              <a:solidFill>
                <a:srgbClr val="800000"/>
              </a:solidFill>
              <a:latin typeface="Constantia" pitchFamily="18" charset="0"/>
            </a:endParaRPr>
          </a:p>
        </p:txBody>
      </p:sp>
      <p:pic>
        <p:nvPicPr>
          <p:cNvPr id="20484" name="Содержимое 5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6751" y="1357314"/>
            <a:ext cx="3333749" cy="357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666751" y="5000626"/>
            <a:ext cx="285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800000"/>
                </a:solidFill>
                <a:latin typeface="Constantia" pitchFamily="18" charset="0"/>
              </a:rPr>
              <a:t>Пам'ятник Івану Франку у Львові </a:t>
            </a:r>
            <a:endParaRPr lang="ru-RU" b="1">
              <a:solidFill>
                <a:srgbClr val="800000"/>
              </a:solidFill>
              <a:latin typeface="Constantia" pitchFamily="18" charset="0"/>
            </a:endParaRPr>
          </a:p>
        </p:txBody>
      </p:sp>
      <p:pic>
        <p:nvPicPr>
          <p:cNvPr id="20486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353343"/>
            <a:ext cx="2190751" cy="2214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Прямоугольник 8"/>
          <p:cNvSpPr>
            <a:spLocks noChangeArrowheads="1"/>
          </p:cNvSpPr>
          <p:nvPr/>
        </p:nvSpPr>
        <p:spPr bwMode="auto">
          <a:xfrm>
            <a:off x="4381498" y="3567905"/>
            <a:ext cx="352425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b="1" dirty="0">
                <a:solidFill>
                  <a:srgbClr val="800000"/>
                </a:solidFill>
                <a:latin typeface="Constantia" pitchFamily="18" charset="0"/>
              </a:rPr>
              <a:t>Пам'ятник Івану Франку в с. Нагуєвичі</a:t>
            </a:r>
            <a:endParaRPr lang="ru-RU" b="1" dirty="0">
              <a:solidFill>
                <a:srgbClr val="800000"/>
              </a:solidFill>
              <a:latin typeface="Constantia" pitchFamily="18" charset="0"/>
            </a:endParaRPr>
          </a:p>
        </p:txBody>
      </p:sp>
      <p:pic>
        <p:nvPicPr>
          <p:cNvPr id="20488" name="Рисунок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6251" y="1428750"/>
            <a:ext cx="36195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Прямоугольник 10"/>
          <p:cNvSpPr>
            <a:spLocks noChangeArrowheads="1"/>
          </p:cNvSpPr>
          <p:nvPr/>
        </p:nvSpPr>
        <p:spPr bwMode="auto">
          <a:xfrm>
            <a:off x="8286751" y="4929189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uk-UA" b="1">
              <a:solidFill>
                <a:srgbClr val="800000"/>
              </a:solidFill>
              <a:latin typeface="Constantia" pitchFamily="18" charset="0"/>
            </a:endParaRPr>
          </a:p>
          <a:p>
            <a:pPr algn="ctr"/>
            <a:r>
              <a:rPr lang="uk-UA" b="1">
                <a:solidFill>
                  <a:srgbClr val="800000"/>
                </a:solidFill>
                <a:latin typeface="Constantia" pitchFamily="18" charset="0"/>
              </a:rPr>
              <a:t>Пам'ятник Івану Франку у Дрогобичі</a:t>
            </a:r>
            <a:endParaRPr lang="ru-RU" b="1">
              <a:solidFill>
                <a:srgbClr val="800000"/>
              </a:solidFill>
              <a:latin typeface="Constantia" pitchFamily="18" charset="0"/>
            </a:endParaRPr>
          </a:p>
        </p:txBody>
      </p:sp>
      <p:pic>
        <p:nvPicPr>
          <p:cNvPr id="204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91" r="5405" b="9647"/>
          <a:stretch>
            <a:fillRect/>
          </a:stretch>
        </p:blipFill>
        <p:spPr bwMode="auto">
          <a:xfrm>
            <a:off x="5715000" y="4000500"/>
            <a:ext cx="2190751" cy="214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Прямоугольник 13"/>
          <p:cNvSpPr>
            <a:spLocks noChangeArrowheads="1"/>
          </p:cNvSpPr>
          <p:nvPr/>
        </p:nvSpPr>
        <p:spPr bwMode="auto">
          <a:xfrm>
            <a:off x="3048001" y="6215064"/>
            <a:ext cx="552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800000"/>
                </a:solidFill>
                <a:latin typeface="Constantia" pitchFamily="18" charset="0"/>
              </a:rPr>
              <a:t>Пам'ятник Франку в Бориславі</a:t>
            </a:r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0327346"/>
      </p:ext>
    </p:extLst>
  </p:cSld>
  <p:clrMapOvr>
    <a:masterClrMapping/>
  </p:clrMapOvr>
  <p:transition>
    <p:fade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0" dur="3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3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5" grpId="0"/>
      <p:bldP spid="20487" grpId="0"/>
      <p:bldP spid="20489" grpId="0"/>
      <p:bldP spid="204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1" y="428626"/>
            <a:ext cx="2999316" cy="300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571500" y="3571876"/>
            <a:ext cx="35242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800000"/>
                </a:solidFill>
                <a:latin typeface="Constantia" pitchFamily="18" charset="0"/>
              </a:rPr>
              <a:t>Пам'ятник Каменяру </a:t>
            </a:r>
          </a:p>
          <a:p>
            <a:pPr algn="ctr"/>
            <a:r>
              <a:rPr lang="ru-RU">
                <a:solidFill>
                  <a:srgbClr val="800000"/>
                </a:solidFill>
                <a:latin typeface="Constantia" pitchFamily="18" charset="0"/>
              </a:rPr>
              <a:t>біля Національного </a:t>
            </a:r>
          </a:p>
          <a:p>
            <a:pPr algn="ctr"/>
            <a:r>
              <a:rPr lang="ru-RU">
                <a:solidFill>
                  <a:srgbClr val="800000"/>
                </a:solidFill>
                <a:latin typeface="Constantia" pitchFamily="18" charset="0"/>
              </a:rPr>
              <a:t>драмтеатру ім. Франка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6251" y="3429000"/>
            <a:ext cx="3215216" cy="3214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5"/>
          <p:cNvSpPr>
            <a:spLocks noChangeArrowheads="1"/>
          </p:cNvSpPr>
          <p:nvPr/>
        </p:nvSpPr>
        <p:spPr bwMode="auto">
          <a:xfrm>
            <a:off x="4901609" y="5786438"/>
            <a:ext cx="352425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rgbClr val="800000"/>
                </a:solidFill>
                <a:latin typeface="Constantia" pitchFamily="18" charset="0"/>
              </a:rPr>
              <a:t>Пам'ятник</a:t>
            </a:r>
            <a:r>
              <a:rPr lang="ru-RU" dirty="0">
                <a:solidFill>
                  <a:srgbClr val="800000"/>
                </a:solidFill>
                <a:latin typeface="Constantia" pitchFamily="18" charset="0"/>
              </a:rPr>
              <a:t>  на </a:t>
            </a:r>
          </a:p>
          <a:p>
            <a:pPr algn="ctr"/>
            <a:r>
              <a:rPr lang="ru-RU" dirty="0" err="1">
                <a:solidFill>
                  <a:srgbClr val="800000"/>
                </a:solidFill>
                <a:latin typeface="Constantia" pitchFamily="18" charset="0"/>
              </a:rPr>
              <a:t>території</a:t>
            </a:r>
            <a:r>
              <a:rPr lang="ru-RU" dirty="0">
                <a:solidFill>
                  <a:srgbClr val="800000"/>
                </a:solidFill>
                <a:latin typeface="Constantia" pitchFamily="18" charset="0"/>
              </a:rPr>
              <a:t>  МАУП</a:t>
            </a:r>
          </a:p>
        </p:txBody>
      </p:sp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1" y="214313"/>
            <a:ext cx="2571751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Прямоугольник 9"/>
          <p:cNvSpPr>
            <a:spLocks noChangeArrowheads="1"/>
          </p:cNvSpPr>
          <p:nvPr/>
        </p:nvSpPr>
        <p:spPr bwMode="auto">
          <a:xfrm>
            <a:off x="8191500" y="2857501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800000"/>
                </a:solidFill>
                <a:latin typeface="Constantia" pitchFamily="18" charset="0"/>
              </a:rPr>
              <a:t>Пам'ятник  І.Франку у </a:t>
            </a:r>
          </a:p>
          <a:p>
            <a:pPr algn="ctr"/>
            <a:r>
              <a:rPr lang="ru-RU">
                <a:solidFill>
                  <a:srgbClr val="800000"/>
                </a:solidFill>
                <a:latin typeface="Constantia" pitchFamily="18" charset="0"/>
              </a:rPr>
              <a:t>Львові </a:t>
            </a:r>
          </a:p>
        </p:txBody>
      </p:sp>
      <p:pic>
        <p:nvPicPr>
          <p:cNvPr id="215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1518" y="428625"/>
            <a:ext cx="3837516" cy="4205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Прямоугольник 11"/>
          <p:cNvSpPr>
            <a:spLocks noChangeArrowheads="1"/>
          </p:cNvSpPr>
          <p:nvPr/>
        </p:nvSpPr>
        <p:spPr bwMode="auto">
          <a:xfrm>
            <a:off x="1832345" y="4786313"/>
            <a:ext cx="589915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rgbClr val="800000"/>
                </a:solidFill>
                <a:latin typeface="Constantia" pitchFamily="18" charset="0"/>
              </a:rPr>
              <a:t>Пам'ятник</a:t>
            </a:r>
            <a:r>
              <a:rPr lang="ru-RU" dirty="0">
                <a:solidFill>
                  <a:srgbClr val="800000"/>
                </a:solidFill>
                <a:latin typeface="Constantia" pitchFamily="18" charset="0"/>
              </a:rPr>
              <a:t> на </a:t>
            </a:r>
            <a:r>
              <a:rPr lang="ru-RU" dirty="0" err="1">
                <a:solidFill>
                  <a:srgbClr val="800000"/>
                </a:solidFill>
                <a:latin typeface="Constantia" pitchFamily="18" charset="0"/>
              </a:rPr>
              <a:t>вулиці</a:t>
            </a:r>
            <a:r>
              <a:rPr lang="ru-RU" dirty="0">
                <a:solidFill>
                  <a:srgbClr val="800000"/>
                </a:solidFill>
                <a:latin typeface="Constantia" pitchFamily="18" charset="0"/>
              </a:rPr>
              <a:t> </a:t>
            </a:r>
            <a:r>
              <a:rPr lang="ru-RU" dirty="0" err="1">
                <a:solidFill>
                  <a:srgbClr val="800000"/>
                </a:solidFill>
                <a:latin typeface="Constantia" pitchFamily="18" charset="0"/>
              </a:rPr>
              <a:t>Незалежності</a:t>
            </a:r>
            <a:r>
              <a:rPr lang="ru-RU" dirty="0">
                <a:solidFill>
                  <a:srgbClr val="800000"/>
                </a:solidFill>
                <a:latin typeface="Constantia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800000"/>
                </a:solidFill>
                <a:latin typeface="Constantia" pitchFamily="18" charset="0"/>
              </a:rPr>
              <a:t>у м. </a:t>
            </a:r>
            <a:r>
              <a:rPr lang="ru-RU" dirty="0" err="1">
                <a:solidFill>
                  <a:srgbClr val="800000"/>
                </a:solidFill>
                <a:latin typeface="Constantia" pitchFamily="18" charset="0"/>
              </a:rPr>
              <a:t>Івано</a:t>
            </a:r>
            <a:r>
              <a:rPr lang="ru-RU" dirty="0">
                <a:solidFill>
                  <a:srgbClr val="800000"/>
                </a:solidFill>
                <a:latin typeface="Constantia" pitchFamily="18" charset="0"/>
              </a:rPr>
              <a:t> - </a:t>
            </a:r>
            <a:r>
              <a:rPr lang="ru-RU" dirty="0" err="1">
                <a:solidFill>
                  <a:srgbClr val="800000"/>
                </a:solidFill>
                <a:latin typeface="Constantia" pitchFamily="18" charset="0"/>
              </a:rPr>
              <a:t>Франківськ</a:t>
            </a:r>
            <a:endParaRPr lang="ru-RU" dirty="0">
              <a:solidFill>
                <a:srgbClr val="800000"/>
              </a:solidFill>
              <a:latin typeface="Constantia" pitchFamily="18" charset="0"/>
            </a:endParaRPr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357108"/>
      </p:ext>
    </p:extLst>
  </p:cSld>
  <p:clrMapOvr>
    <a:masterClrMapping/>
  </p:clrMapOvr>
  <p:transition spd="slow">
    <p:push dir="u"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3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3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0" grpId="0"/>
      <p:bldP spid="21512" grpId="0"/>
      <p:bldP spid="215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0" t="19231" r="10255" b="5769"/>
          <a:stretch>
            <a:fillRect/>
          </a:stretch>
        </p:blipFill>
        <p:spPr bwMode="auto">
          <a:xfrm>
            <a:off x="4286251" y="214313"/>
            <a:ext cx="2857500" cy="278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4095751" y="3071813"/>
            <a:ext cx="361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800000"/>
                </a:solidFill>
                <a:latin typeface="Constantia" pitchFamily="18" charset="0"/>
              </a:rPr>
              <a:t>Пам'ятник Франкові</a:t>
            </a:r>
          </a:p>
          <a:p>
            <a:pPr algn="ctr"/>
            <a:r>
              <a:rPr lang="ru-RU" b="1">
                <a:solidFill>
                  <a:srgbClr val="800000"/>
                </a:solidFill>
                <a:latin typeface="Constantia" pitchFamily="18" charset="0"/>
              </a:rPr>
              <a:t> у Вигоді</a:t>
            </a: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1" y="3786189"/>
            <a:ext cx="2357967" cy="2357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13" t="8583" r="5534" b="9879"/>
          <a:stretch>
            <a:fillRect/>
          </a:stretch>
        </p:blipFill>
        <p:spPr bwMode="auto">
          <a:xfrm>
            <a:off x="4381501" y="3786189"/>
            <a:ext cx="266700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Прямоугольник 9"/>
          <p:cNvSpPr>
            <a:spLocks noChangeArrowheads="1"/>
          </p:cNvSpPr>
          <p:nvPr/>
        </p:nvSpPr>
        <p:spPr bwMode="auto">
          <a:xfrm>
            <a:off x="1931439" y="6131482"/>
            <a:ext cx="2354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800000"/>
                </a:solidFill>
                <a:latin typeface="Constantia" pitchFamily="18" charset="0"/>
              </a:rPr>
              <a:t>Пам'ятник</a:t>
            </a:r>
            <a:r>
              <a:rPr lang="ru-RU" b="1" dirty="0">
                <a:solidFill>
                  <a:srgbClr val="800000"/>
                </a:solidFill>
                <a:latin typeface="Constantia" pitchFamily="18" charset="0"/>
              </a:rPr>
              <a:t> у </a:t>
            </a:r>
            <a:r>
              <a:rPr lang="ru-RU" b="1" dirty="0" err="1">
                <a:solidFill>
                  <a:srgbClr val="800000"/>
                </a:solidFill>
                <a:latin typeface="Constantia" pitchFamily="18" charset="0"/>
              </a:rPr>
              <a:t>Стрию</a:t>
            </a:r>
            <a:endParaRPr lang="ru-RU" b="1" dirty="0">
              <a:solidFill>
                <a:srgbClr val="800000"/>
              </a:solidFill>
              <a:latin typeface="Constantia" pitchFamily="18" charset="0"/>
            </a:endParaRPr>
          </a:p>
        </p:txBody>
      </p:sp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75" t="15625" r="3123" b="4688"/>
          <a:stretch>
            <a:fillRect/>
          </a:stretch>
        </p:blipFill>
        <p:spPr bwMode="auto">
          <a:xfrm>
            <a:off x="8477251" y="142875"/>
            <a:ext cx="2571749" cy="273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Прямоугольник 11"/>
          <p:cNvSpPr>
            <a:spLocks noChangeArrowheads="1"/>
          </p:cNvSpPr>
          <p:nvPr/>
        </p:nvSpPr>
        <p:spPr bwMode="auto">
          <a:xfrm>
            <a:off x="7810501" y="2857501"/>
            <a:ext cx="4381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800000"/>
                </a:solidFill>
                <a:latin typeface="Constantia" pitchFamily="18" charset="0"/>
              </a:rPr>
              <a:t>Сучасний пам'ятник Франкові на його батьківщині</a:t>
            </a:r>
          </a:p>
        </p:txBody>
      </p:sp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1" y="571501"/>
            <a:ext cx="3333749" cy="357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Прямоугольник 13"/>
          <p:cNvSpPr>
            <a:spLocks noChangeArrowheads="1"/>
          </p:cNvSpPr>
          <p:nvPr/>
        </p:nvSpPr>
        <p:spPr bwMode="auto">
          <a:xfrm>
            <a:off x="6572251" y="614362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800000"/>
                </a:solidFill>
                <a:latin typeface="Constantia" pitchFamily="18" charset="0"/>
              </a:rPr>
              <a:t>Погруддя Франкові в Єзуполі</a:t>
            </a:r>
            <a:endParaRPr lang="ru-RU"/>
          </a:p>
        </p:txBody>
      </p:sp>
      <p:sp>
        <p:nvSpPr>
          <p:cNvPr id="22540" name="Прямоугольник 14"/>
          <p:cNvSpPr>
            <a:spLocks noChangeArrowheads="1"/>
          </p:cNvSpPr>
          <p:nvPr/>
        </p:nvSpPr>
        <p:spPr bwMode="auto">
          <a:xfrm>
            <a:off x="476251" y="4214814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800000"/>
                </a:solidFill>
                <a:latin typeface="Constantia" pitchFamily="18" charset="0"/>
              </a:rPr>
              <a:t>Повнофігурний пам'ятник у центрі Одеси</a:t>
            </a:r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8892890"/>
      </p:ext>
    </p:extLst>
  </p:cSld>
  <p:clrMapOvr>
    <a:masterClrMapping/>
  </p:clrMapOvr>
  <p:transition spd="slow">
    <p:wipe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3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3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3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5" grpId="0"/>
      <p:bldP spid="22537" grpId="0"/>
      <p:bldP spid="22539" grpId="0"/>
      <p:bldP spid="225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06643" y="2967335"/>
            <a:ext cx="70664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6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Дякую</a:t>
            </a:r>
            <a:r>
              <a:rPr lang="ru-RU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за </a:t>
            </a:r>
            <a:r>
              <a:rPr lang="ru-RU" sz="6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увагу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!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81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4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5498" y="627322"/>
            <a:ext cx="5497032" cy="5259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«Як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селянина, </a:t>
            </a:r>
          </a:p>
          <a:p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вигодуваний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твердим </a:t>
            </a:r>
          </a:p>
          <a:p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мужицьким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хлібом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       </a:t>
            </a:r>
          </a:p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почуваю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</a:p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обов'язку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віддати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працю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тому простому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народові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   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Франко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544" y="370718"/>
            <a:ext cx="4263656" cy="5722317"/>
          </a:xfrm>
          <a:prstGeom prst="rect">
            <a:avLst/>
          </a:prstGeo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4746275"/>
      </p:ext>
    </p:extLst>
  </p:cSld>
  <p:clrMapOvr>
    <a:masterClrMapping/>
  </p:clrMapOvr>
  <p:transition spd="slow">
    <p:push dir="u"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71923" y="0"/>
            <a:ext cx="5636142" cy="1096962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uk-UA" sz="3600" dirty="0" smtClean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Іван Якович Франко</a:t>
            </a:r>
            <a:br>
              <a:rPr lang="uk-UA" sz="3600" dirty="0" smtClean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</a:br>
            <a:r>
              <a:rPr lang="uk-UA" sz="2400" dirty="0" smtClean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(1856-1916)</a:t>
            </a:r>
            <a:endParaRPr lang="ru-RU" sz="2400" b="0" i="0" dirty="0">
              <a:solidFill>
                <a:srgbClr val="5148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679" y="1711842"/>
            <a:ext cx="3753294" cy="5004351"/>
          </a:xfr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42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6" name="skyrim_bard_.WAV"/>
          </p:stSnd>
        </p:sndAc>
      </p:transition>
    </mc:Choice>
    <mc:Fallback>
      <p:transition spd="slow">
        <p:split orient="vert"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7860" y="416074"/>
            <a:ext cx="4519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здобував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271" y="1373603"/>
            <a:ext cx="6096000" cy="35825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Початкова </a:t>
            </a:r>
            <a:r>
              <a:rPr lang="uk-UA" altLang="ru-RU" sz="2800" dirty="0"/>
              <a:t>школа 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с</a:t>
            </a:r>
            <a:r>
              <a:rPr lang="uk-UA" altLang="ru-RU" sz="2800" dirty="0"/>
              <a:t>. </a:t>
            </a:r>
            <a:r>
              <a:rPr lang="uk-UA" altLang="ru-RU" sz="2800" dirty="0" err="1"/>
              <a:t>Ясениця</a:t>
            </a:r>
            <a:r>
              <a:rPr lang="uk-UA" altLang="ru-RU" sz="2800" dirty="0"/>
              <a:t> </a:t>
            </a:r>
            <a:r>
              <a:rPr lang="uk-UA" altLang="ru-RU" sz="2800" dirty="0" err="1"/>
              <a:t>Сільна</a:t>
            </a:r>
            <a:r>
              <a:rPr lang="uk-UA" altLang="ru-RU" sz="2800" dirty="0"/>
              <a:t>;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Дрогобицька </a:t>
            </a:r>
            <a:r>
              <a:rPr lang="uk-UA" altLang="ru-RU" sz="2800" dirty="0"/>
              <a:t>монастирська школа ченців-василіан;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Дрогобицька гімназія;</a:t>
            </a:r>
            <a:endParaRPr lang="uk-UA" altLang="ru-RU" sz="2800" dirty="0"/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Львівський </a:t>
            </a:r>
            <a:r>
              <a:rPr lang="uk-UA" altLang="ru-RU" sz="2800" dirty="0"/>
              <a:t>університет;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uk-UA" altLang="ru-RU" sz="2800" dirty="0" smtClean="0"/>
              <a:t> У </a:t>
            </a:r>
            <a:r>
              <a:rPr lang="uk-UA" altLang="ru-RU" sz="2800" dirty="0"/>
              <a:t>Відні захищає дисертацію, здобуває вчений ступінь доктора філософії.</a:t>
            </a:r>
            <a:endParaRPr lang="ru-RU" altLang="ru-RU" sz="2800" dirty="0"/>
          </a:p>
        </p:txBody>
      </p:sp>
      <p:pic>
        <p:nvPicPr>
          <p:cNvPr id="10242" name="Picture 2" descr="http://www.i-franko.name/files/IFranko/portraits/1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1804" y="999460"/>
            <a:ext cx="5763750" cy="3732028"/>
          </a:xfrm>
          <a:prstGeom prst="rect">
            <a:avLst/>
          </a:prstGeom>
          <a:noFill/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5372814"/>
      </p:ext>
    </p:extLst>
  </p:cSld>
  <p:clrMapOvr>
    <a:masterClrMapping/>
  </p:clrMapOvr>
  <p:transition spd="slow">
    <p:pull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581" y="819001"/>
            <a:ext cx="4470806" cy="357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7052" y="558284"/>
            <a:ext cx="71415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1856 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Нагуєвичах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Дрогобиччині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первісток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обдарованим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знав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038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5" name="skyrim_bard_.WAV"/>
          </p:stSnd>
        </p:sndAc>
      </p:transition>
    </mc:Choice>
    <mc:Fallback>
      <p:transition spd="slow">
        <p:circl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098" y="324576"/>
            <a:ext cx="10760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2000" i="1" dirty="0"/>
              <a:t>За бібліографічними даними, видано понад 5500 назв творів І.Франка. З них близько 1020 художніх, біля 630 перекладів майже з усіх мов світу, 1200 наукових праць, 1650 публіцистичних статей, більше 1000 листів до вчених та товаришів</a:t>
            </a:r>
            <a:endParaRPr lang="ru-RU" sz="20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671" y="1669385"/>
            <a:ext cx="2451100" cy="1858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7138" y="1435469"/>
            <a:ext cx="2206625" cy="236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414" y="3931174"/>
            <a:ext cx="2878138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3789" y="1783131"/>
            <a:ext cx="1755775" cy="201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6183" y="4034760"/>
            <a:ext cx="2335212" cy="2335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1676" y="1519763"/>
            <a:ext cx="2462005" cy="2158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6513" y="3947123"/>
            <a:ext cx="2101038" cy="273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526204"/>
      </p:ext>
    </p:extLst>
  </p:cSld>
  <p:clrMapOvr>
    <a:masterClrMapping/>
  </p:clrMapOvr>
  <p:transition spd="slow">
    <p:cover/>
    <p:sndAc>
      <p:stSnd>
        <p:snd r:embed="rId2" name="skyrim_bard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4679" y="723014"/>
            <a:ext cx="71876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меч, і огонь, і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коса.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Небезпечне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оружжя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краса.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наука,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старші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міцного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щита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Франко.</a:t>
            </a:r>
          </a:p>
        </p:txBody>
      </p:sp>
      <p:pic>
        <p:nvPicPr>
          <p:cNvPr id="6146" name="Picture 2" descr="http://www.day.kiev.ua/sites/default/files/main/openpublish_article/20100827/4152-1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627" y="906353"/>
            <a:ext cx="28575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482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  <p:sndAc>
          <p:stSnd>
            <p:snd r:embed="rId5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/>
          <a:stretch>
            <a:fillRect l="2000" t="1000" r="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8316" y="1648046"/>
            <a:ext cx="99095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захоплення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жінкою-матір'ю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безсмертним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полотном «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Сікстинська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мадонна» І.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Франко</a:t>
            </a:r>
          </a:p>
          <a:p>
            <a:pPr algn="ctr"/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висловив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сонета. У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Мадонні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поет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вбачає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богиню, «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райську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рожу», і,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знайшов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себе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богів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небесах,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поклониться, як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богині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Краса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Мадонни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казкова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земна —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щира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добра,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ніжна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справжнє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картина «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Сікстинська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мадонна», — </a:t>
            </a:r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вічне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037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  <p:sndAc>
          <p:stSnd>
            <p:snd r:embed="rId5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21078" y="1892343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Франко -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мука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передчуття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людськості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Рильський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720" y="236537"/>
            <a:ext cx="4078288" cy="63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0" y="6337005"/>
            <a:ext cx="446567" cy="5209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589488" y="6453963"/>
            <a:ext cx="602512" cy="4040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825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  <p:sndAc>
          <p:stSnd>
            <p:snd r:embed="rId5" name="skyrim_bard_.WAV"/>
          </p:stSnd>
        </p:sndAc>
      </p:transition>
    </mc:Choice>
    <mc:Fallback>
      <p:transition spd="slow">
        <p:fade/>
        <p:sndAc>
          <p:stSnd>
            <p:snd r:embed="rId2" name="skyrim_bard_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S103431380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AcademicLiterature_16x9_TP103431361.potx" id="{2F0AAF73-AE41-486D-B6DC-0985ADE3F2EC}" vid="{EF7BD8ED-D7CC-46AA-8B96-4CA16C4A9ED2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328</Words>
  <Application>Microsoft Office PowerPoint</Application>
  <PresentationFormat>Произвольный</PresentationFormat>
  <Paragraphs>55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TS103431380</vt:lpstr>
      <vt:lpstr>Іван Франко</vt:lpstr>
      <vt:lpstr>Слайд 2</vt:lpstr>
      <vt:lpstr>Іван Якович Франко (1856-1916)</vt:lpstr>
      <vt:lpstr>Слайд 4</vt:lpstr>
      <vt:lpstr>Слайд 5</vt:lpstr>
      <vt:lpstr>Слайд 6</vt:lpstr>
      <vt:lpstr>Слайд 7</vt:lpstr>
      <vt:lpstr>Слайд 8</vt:lpstr>
      <vt:lpstr>Слайд 9</vt:lpstr>
      <vt:lpstr>Грані творчості</vt:lpstr>
      <vt:lpstr>Пам`ять людська вічна…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2013-11-27T18:39:06Z</dcterms:created>
  <dcterms:modified xsi:type="dcterms:W3CDTF">2013-11-29T05:53:47Z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