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348880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3793-AFE1-471E-88A2-9D6563A7D642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19DD5-F485-4A53-9A70-8525C7D4D6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70488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3793-AFE1-471E-88A2-9D6563A7D642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19DD5-F485-4A53-9A70-8525C7D4D6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98170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3793-AFE1-471E-88A2-9D6563A7D642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19DD5-F485-4A53-9A70-8525C7D4D6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31904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3793-AFE1-471E-88A2-9D6563A7D642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19DD5-F485-4A53-9A70-8525C7D4D6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15492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3793-AFE1-471E-88A2-9D6563A7D642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19DD5-F485-4A53-9A70-8525C7D4D6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58913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3793-AFE1-471E-88A2-9D6563A7D642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19DD5-F485-4A53-9A70-8525C7D4D6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22583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3793-AFE1-471E-88A2-9D6563A7D642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19DD5-F485-4A53-9A70-8525C7D4D6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52394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3793-AFE1-471E-88A2-9D6563A7D642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19DD5-F485-4A53-9A70-8525C7D4D6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629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3793-AFE1-471E-88A2-9D6563A7D642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19DD5-F485-4A53-9A70-8525C7D4D6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97117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3793-AFE1-471E-88A2-9D6563A7D642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19DD5-F485-4A53-9A70-8525C7D4D6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2380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3793-AFE1-471E-88A2-9D6563A7D642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19DD5-F485-4A53-9A70-8525C7D4D6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70319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13793-AFE1-471E-88A2-9D6563A7D642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19DD5-F485-4A53-9A70-8525C7D4D6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49984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C000"/>
                </a:solidFill>
              </a:rPr>
              <a:t>Розстріляне відродження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131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24744"/>
            <a:ext cx="7200800" cy="1143000"/>
          </a:xfrm>
        </p:spPr>
        <p:txBody>
          <a:bodyPr>
            <a:noAutofit/>
          </a:bodyPr>
          <a:lstStyle/>
          <a:p>
            <a:r>
              <a:rPr lang="vi-VN" sz="2000" b="1" i="1" u="sng" dirty="0" smtClean="0">
                <a:solidFill>
                  <a:srgbClr val="C00000"/>
                </a:solidFill>
              </a:rPr>
              <a:t>Розстрі́ляне відро́дження</a:t>
            </a:r>
            <a:r>
              <a:rPr lang="vi-VN" sz="2000" i="1" dirty="0" smtClean="0">
                <a:solidFill>
                  <a:srgbClr val="C00000"/>
                </a:solidFill>
              </a:rPr>
              <a:t> — духовно-культурне та літературно-мистецьке покоління 30-х рр. </a:t>
            </a:r>
            <a:r>
              <a:rPr lang="en-US" sz="2000" i="1" dirty="0" smtClean="0">
                <a:solidFill>
                  <a:srgbClr val="C00000"/>
                </a:solidFill>
              </a:rPr>
              <a:t>XX </a:t>
            </a:r>
            <a:r>
              <a:rPr lang="vi-VN" sz="2000" i="1" dirty="0" smtClean="0">
                <a:solidFill>
                  <a:srgbClr val="C00000"/>
                </a:solidFill>
              </a:rPr>
              <a:t>ст. в Україні, яке дало високохудожні твори у галузі літератури, філософії, живопису, музики, театру і яке знищив тоталітарний сталінський режим.</a:t>
            </a:r>
            <a:endParaRPr lang="ru-RU" sz="2000" i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дом\Pictures\Новая папка\Ґедройць_Єж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564904"/>
            <a:ext cx="2159000" cy="3022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3563888" y="580526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Єжи Ґедройць</a:t>
            </a:r>
            <a:endParaRPr lang="uk-UA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921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39952" y="1988840"/>
            <a:ext cx="4464496" cy="2866330"/>
          </a:xfrm>
        </p:spPr>
        <p:txBody>
          <a:bodyPr>
            <a:noAutofit/>
          </a:bodyPr>
          <a:lstStyle/>
          <a:p>
            <a:r>
              <a:rPr lang="ru-RU" sz="3200" dirty="0" err="1" smtClean="0">
                <a:solidFill>
                  <a:schemeClr val="accent5">
                    <a:lumMod val="75000"/>
                  </a:schemeClr>
                </a:solidFill>
              </a:rPr>
              <a:t>Обкладинка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5">
                    <a:lumMod val="75000"/>
                  </a:schemeClr>
                </a:solidFill>
              </a:rPr>
              <a:t>антологі</a:t>
            </a:r>
            <a:r>
              <a:rPr lang="uk-UA" sz="3200" dirty="0" smtClean="0">
                <a:solidFill>
                  <a:schemeClr val="accent5">
                    <a:lumMod val="75000"/>
                  </a:schemeClr>
                </a:solidFill>
              </a:rPr>
              <a:t>ї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 </a:t>
            </a:r>
            <a:r>
              <a:rPr lang="ru-RU" sz="3200" dirty="0" err="1" smtClean="0">
                <a:solidFill>
                  <a:schemeClr val="accent5">
                    <a:lumMod val="75000"/>
                  </a:schemeClr>
                </a:solidFill>
              </a:rPr>
              <a:t>Юрія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5">
                    <a:lumMod val="75000"/>
                  </a:schemeClr>
                </a:solidFill>
              </a:rPr>
              <a:t>Лавріненка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 «</a:t>
            </a:r>
            <a:r>
              <a:rPr lang="ru-RU" sz="3200" dirty="0" err="1" smtClean="0">
                <a:solidFill>
                  <a:schemeClr val="accent5">
                    <a:lumMod val="75000"/>
                  </a:schemeClr>
                </a:solidFill>
              </a:rPr>
              <a:t>Розстріляне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5">
                    <a:lumMod val="75000"/>
                  </a:schemeClr>
                </a:solidFill>
              </a:rPr>
              <a:t>відродження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», </a:t>
            </a:r>
            <a:r>
              <a:rPr lang="ru-RU" sz="3200" dirty="0" err="1" smtClean="0">
                <a:solidFill>
                  <a:schemeClr val="accent5">
                    <a:lumMod val="75000"/>
                  </a:schemeClr>
                </a:solidFill>
              </a:rPr>
              <a:t>назва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5">
                    <a:lumMod val="75000"/>
                  </a:schemeClr>
                </a:solidFill>
              </a:rPr>
              <a:t>якої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5">
                    <a:lumMod val="75000"/>
                  </a:schemeClr>
                </a:solidFill>
              </a:rPr>
              <a:t>започаткувала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5">
                    <a:lumMod val="75000"/>
                  </a:schemeClr>
                </a:solidFill>
              </a:rPr>
              <a:t>це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5">
                    <a:lumMod val="75000"/>
                  </a:schemeClr>
                </a:solidFill>
              </a:rPr>
              <a:t>поняття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ru-RU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050" name="Picture 2" descr="C:\Users\дом\Pictures\Новая папка\Lavrinenko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340768"/>
            <a:ext cx="2952328" cy="4546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Початком </a:t>
            </a:r>
            <a:r>
              <a:rPr lang="ru-RU" sz="28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масового</a:t>
            </a:r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нищення</a:t>
            </a:r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української</a:t>
            </a:r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інтелігенції</a:t>
            </a:r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вважається</a:t>
            </a:r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травень</a:t>
            </a:r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1933 року, коли 12—13 </a:t>
            </a:r>
            <a:r>
              <a:rPr lang="ru-RU" sz="28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відбулися</a:t>
            </a:r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арешт</a:t>
            </a:r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8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Михайла</a:t>
            </a:r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Ялового </a:t>
            </a:r>
            <a:r>
              <a:rPr lang="ru-RU" sz="28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самогубство</a:t>
            </a:r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8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Миколи</a:t>
            </a:r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Хвильового</a:t>
            </a:r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8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C:\Users\дом\Desktop\Худ.культ\434px-Яловий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492896"/>
            <a:ext cx="2736304" cy="37766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 descr="C:\Users\дом\Desktop\Худ.культ\MykolaHvylovyukrai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420888"/>
            <a:ext cx="2924633" cy="38884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дом\Desktop\Худ.культ\Ланка192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836712"/>
            <a:ext cx="5040560" cy="411645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763688" y="4941168"/>
            <a:ext cx="56166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Члени </a:t>
            </a:r>
            <a:r>
              <a:rPr lang="ru-RU" dirty="0" err="1" smtClean="0">
                <a:solidFill>
                  <a:srgbClr val="7030A0"/>
                </a:solidFill>
              </a:rPr>
              <a:t>літературного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об'єднання</a:t>
            </a:r>
            <a:r>
              <a:rPr lang="ru-RU" dirty="0" smtClean="0">
                <a:solidFill>
                  <a:srgbClr val="7030A0"/>
                </a:solidFill>
              </a:rPr>
              <a:t> «Ланка». </a:t>
            </a:r>
            <a:r>
              <a:rPr lang="ru-RU" dirty="0" err="1" smtClean="0">
                <a:solidFill>
                  <a:srgbClr val="7030A0"/>
                </a:solidFill>
              </a:rPr>
              <a:t>Зліва</a:t>
            </a:r>
            <a:r>
              <a:rPr lang="ru-RU" dirty="0" smtClean="0">
                <a:solidFill>
                  <a:srgbClr val="7030A0"/>
                </a:solidFill>
              </a:rPr>
              <a:t> направо: Борис </a:t>
            </a:r>
            <a:r>
              <a:rPr lang="ru-RU" dirty="0" err="1" smtClean="0">
                <a:solidFill>
                  <a:srgbClr val="7030A0"/>
                </a:solidFill>
              </a:rPr>
              <a:t>Антоненко-Давидович</a:t>
            </a:r>
            <a:r>
              <a:rPr lang="ru-RU" dirty="0" smtClean="0">
                <a:solidFill>
                  <a:srgbClr val="7030A0"/>
                </a:solidFill>
              </a:rPr>
              <a:t>, </a:t>
            </a:r>
            <a:r>
              <a:rPr lang="ru-RU" dirty="0" err="1" smtClean="0">
                <a:solidFill>
                  <a:srgbClr val="7030A0"/>
                </a:solidFill>
              </a:rPr>
              <a:t>Григорій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Косинка,Марія</a:t>
            </a:r>
            <a:r>
              <a:rPr lang="ru-RU" dirty="0" smtClean="0">
                <a:solidFill>
                  <a:srgbClr val="7030A0"/>
                </a:solidFill>
              </a:rPr>
              <a:t> Галич, </a:t>
            </a:r>
            <a:r>
              <a:rPr lang="ru-RU" dirty="0" err="1" smtClean="0">
                <a:solidFill>
                  <a:srgbClr val="7030A0"/>
                </a:solidFill>
              </a:rPr>
              <a:t>Євген</a:t>
            </a:r>
            <a:r>
              <a:rPr lang="ru-RU" dirty="0" smtClean="0">
                <a:solidFill>
                  <a:srgbClr val="7030A0"/>
                </a:solidFill>
              </a:rPr>
              <a:t> Плужник, </a:t>
            </a:r>
            <a:r>
              <a:rPr lang="ru-RU" dirty="0" err="1" smtClean="0">
                <a:solidFill>
                  <a:srgbClr val="7030A0"/>
                </a:solidFill>
              </a:rPr>
              <a:t>Валер’ян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Підмогильний,Тодось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Осьмачка</a:t>
            </a:r>
            <a:r>
              <a:rPr lang="ru-RU" dirty="0" smtClean="0">
                <a:solidFill>
                  <a:srgbClr val="7030A0"/>
                </a:solidFill>
              </a:rPr>
              <a:t>. 1925 </a:t>
            </a:r>
            <a:r>
              <a:rPr lang="ru-RU" dirty="0" err="1" smtClean="0">
                <a:solidFill>
                  <a:srgbClr val="7030A0"/>
                </a:solidFill>
              </a:rPr>
              <a:t>рік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Члени </a:t>
            </a:r>
            <a:r>
              <a:rPr lang="ru-RU" sz="2000" dirty="0" err="1" smtClean="0">
                <a:solidFill>
                  <a:srgbClr val="FF0000"/>
                </a:solidFill>
              </a:rPr>
              <a:t>спілки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пролетарських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письменників</a:t>
            </a:r>
            <a:r>
              <a:rPr lang="ru-RU" sz="2000" dirty="0" smtClean="0">
                <a:solidFill>
                  <a:srgbClr val="FF0000"/>
                </a:solidFill>
              </a:rPr>
              <a:t> «Гарт»: В. </a:t>
            </a:r>
            <a:r>
              <a:rPr lang="ru-RU" sz="2000" dirty="0" err="1" smtClean="0">
                <a:solidFill>
                  <a:srgbClr val="FF0000"/>
                </a:solidFill>
              </a:rPr>
              <a:t>Сосюра</a:t>
            </a:r>
            <a:r>
              <a:rPr lang="ru-RU" sz="2000" dirty="0" smtClean="0">
                <a:solidFill>
                  <a:srgbClr val="FF0000"/>
                </a:solidFill>
              </a:rPr>
              <a:t>, В. </a:t>
            </a:r>
            <a:r>
              <a:rPr lang="ru-RU" sz="2000" dirty="0" err="1" smtClean="0">
                <a:solidFill>
                  <a:srgbClr val="FF0000"/>
                </a:solidFill>
              </a:rPr>
              <a:t>Еллан-Блакитний</a:t>
            </a:r>
            <a:r>
              <a:rPr lang="ru-RU" sz="2000" dirty="0" smtClean="0">
                <a:solidFill>
                  <a:srgbClr val="FF0000"/>
                </a:solidFill>
              </a:rPr>
              <a:t>, В. </a:t>
            </a:r>
            <a:r>
              <a:rPr lang="ru-RU" sz="2000" dirty="0" err="1" smtClean="0">
                <a:solidFill>
                  <a:srgbClr val="FF0000"/>
                </a:solidFill>
              </a:rPr>
              <a:t>Поліщук</a:t>
            </a:r>
            <a:r>
              <a:rPr lang="ru-RU" sz="2000" dirty="0" smtClean="0">
                <a:solidFill>
                  <a:srgbClr val="FF0000"/>
                </a:solidFill>
              </a:rPr>
              <a:t>, М. </a:t>
            </a:r>
            <a:r>
              <a:rPr lang="ru-RU" sz="2000" dirty="0" err="1" smtClean="0">
                <a:solidFill>
                  <a:srgbClr val="FF0000"/>
                </a:solidFill>
              </a:rPr>
              <a:t>Йогансен</a:t>
            </a:r>
            <a:r>
              <a:rPr lang="ru-RU" sz="2000" dirty="0" smtClean="0">
                <a:solidFill>
                  <a:srgbClr val="FF0000"/>
                </a:solidFill>
              </a:rPr>
              <a:t>, </a:t>
            </a:r>
            <a:r>
              <a:rPr lang="ru-RU" sz="2000" dirty="0" err="1" smtClean="0">
                <a:solidFill>
                  <a:srgbClr val="FF0000"/>
                </a:solidFill>
              </a:rPr>
              <a:t>М.Хвильовий</a:t>
            </a:r>
            <a:r>
              <a:rPr lang="ru-RU" sz="2000" dirty="0" smtClean="0">
                <a:solidFill>
                  <a:srgbClr val="FF0000"/>
                </a:solidFill>
              </a:rPr>
              <a:t>, В. Коряк, В. </a:t>
            </a:r>
            <a:r>
              <a:rPr lang="ru-RU" sz="2000" dirty="0" err="1" smtClean="0">
                <a:solidFill>
                  <a:srgbClr val="FF0000"/>
                </a:solidFill>
              </a:rPr>
              <a:t>Радиш</a:t>
            </a:r>
            <a:r>
              <a:rPr lang="ru-RU" sz="2000" dirty="0" smtClean="0">
                <a:solidFill>
                  <a:srgbClr val="FF0000"/>
                </a:solidFill>
              </a:rPr>
              <a:t>. </a:t>
            </a:r>
            <a:r>
              <a:rPr lang="ru-RU" sz="2000" dirty="0" err="1" smtClean="0">
                <a:solidFill>
                  <a:srgbClr val="FF0000"/>
                </a:solidFill>
              </a:rPr>
              <a:t>Харків</a:t>
            </a:r>
            <a:r>
              <a:rPr lang="ru-RU" sz="2000" dirty="0" smtClean="0">
                <a:solidFill>
                  <a:srgbClr val="FF0000"/>
                </a:solidFill>
              </a:rPr>
              <a:t>, 1923 </a:t>
            </a:r>
            <a:r>
              <a:rPr lang="ru-RU" sz="2000" dirty="0" err="1" smtClean="0">
                <a:solidFill>
                  <a:srgbClr val="FF0000"/>
                </a:solidFill>
              </a:rPr>
              <a:t>рік</a:t>
            </a:r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18434" name="Picture 2" descr="C:\Users\дом\Desktop\Худ.культ\Gart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060848"/>
            <a:ext cx="5257800" cy="406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9" name="Picture 3" descr="C:\Users\дом\Desktop\Безымянный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499992" cy="5301208"/>
          </a:xfrm>
          <a:prstGeom prst="rect">
            <a:avLst/>
          </a:prstGeom>
          <a:noFill/>
        </p:spPr>
      </p:pic>
      <p:pic>
        <p:nvPicPr>
          <p:cNvPr id="19460" name="Picture 4" descr="C:\Users\дом\Desktop\Безымянный1 - копия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0"/>
            <a:ext cx="4644008" cy="530120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0" y="5301208"/>
            <a:ext cx="9144000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4800" b="1" dirty="0" err="1" smtClean="0"/>
              <a:t>Деякі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представники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розстріляного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відродження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348880"/>
            <a:ext cx="8229600" cy="1143000"/>
          </a:xfrm>
        </p:spPr>
        <p:txBody>
          <a:bodyPr>
            <a:noAutofit/>
          </a:bodyPr>
          <a:lstStyle/>
          <a:p>
            <a:r>
              <a:rPr lang="ru-RU" sz="19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r>
              <a:rPr lang="uk-UA" sz="19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199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нець</a:t>
            </a:r>
            <a:endParaRPr lang="ru-RU" sz="199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ablon1 - копия">
  <a:themeElements>
    <a:clrScheme name="Другая 3">
      <a:dk1>
        <a:srgbClr val="22210B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shablon1 - копия</Template>
  <TotalTime>64</TotalTime>
  <Words>42</Words>
  <Application>Microsoft Office PowerPoint</Application>
  <PresentationFormat>Экран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shablon1 - копия</vt:lpstr>
      <vt:lpstr>Розстріляне відродження </vt:lpstr>
      <vt:lpstr>Розстрі́ляне відро́дження — духовно-культурне та літературно-мистецьке покоління 30-х рр. XX ст. в Україні, яке дало високохудожні твори у галузі літератури, філософії, живопису, музики, театру і яке знищив тоталітарний сталінський режим.</vt:lpstr>
      <vt:lpstr>Обкладинка антології Юрія Лавріненка «Розстріляне відродження», назва якої започаткувала це поняття.</vt:lpstr>
      <vt:lpstr>Початком масового нищення української інтелігенції вважається травень 1933 року, коли 12—13 відбулися арешт Михайла Ялового і самогубство Миколи Хвильового.</vt:lpstr>
      <vt:lpstr>Слайд 5</vt:lpstr>
      <vt:lpstr>Члени спілки пролетарських письменників «Гарт»: В. Сосюра, В. Еллан-Блакитний, В. Поліщук, М. Йогансен, М.Хвильовий, В. Коряк, В. Радиш. Харків, 1923 рік</vt:lpstr>
      <vt:lpstr>Слайд 7</vt:lpstr>
      <vt:lpstr>Кінець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Розстріляне відродження</dc:title>
  <dc:creator>дом</dc:creator>
  <cp:lastModifiedBy>дом</cp:lastModifiedBy>
  <cp:revision>6</cp:revision>
  <dcterms:created xsi:type="dcterms:W3CDTF">2014-03-27T17:46:08Z</dcterms:created>
  <dcterms:modified xsi:type="dcterms:W3CDTF">2014-03-28T09:39:07Z</dcterms:modified>
</cp:coreProperties>
</file>