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7" r:id="rId2"/>
    <p:sldId id="258" r:id="rId3"/>
    <p:sldId id="262" r:id="rId4"/>
    <p:sldId id="260" r:id="rId5"/>
    <p:sldId id="259" r:id="rId6"/>
    <p:sldId id="261" r:id="rId7"/>
    <p:sldId id="263" r:id="rId8"/>
    <p:sldId id="264" r:id="rId9"/>
    <p:sldId id="265" r:id="rId10"/>
    <p:sldId id="266"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06" autoAdjust="0"/>
  </p:normalViewPr>
  <p:slideViewPr>
    <p:cSldViewPr>
      <p:cViewPr varScale="1">
        <p:scale>
          <a:sx n="63" d="100"/>
          <a:sy n="63" d="100"/>
        </p:scale>
        <p:origin x="-1374" y="-96"/>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5B106E36-FD25-4E2D-B0AA-010F637433A0}" type="datetimeFigureOut">
              <a:rPr lang="ru-RU" smtClean="0"/>
              <a:pPr/>
              <a:t>10.09.2013</a:t>
            </a:fld>
            <a:endParaRPr lang="ru-RU" dirty="0"/>
          </a:p>
        </p:txBody>
      </p:sp>
      <p:sp>
        <p:nvSpPr>
          <p:cNvPr id="2" name="Нижний колонтитул 1"/>
          <p:cNvSpPr>
            <a:spLocks noGrp="1"/>
          </p:cNvSpPr>
          <p:nvPr>
            <p:ph type="ftr" sz="quarter" idx="11"/>
          </p:nvPr>
        </p:nvSpPr>
        <p:spPr/>
        <p:txBody>
          <a:bodyPr/>
          <a:lstStyle/>
          <a:p>
            <a:endParaRPr lang="ru-RU" dirty="0"/>
          </a:p>
        </p:txBody>
      </p:sp>
      <p:sp>
        <p:nvSpPr>
          <p:cNvPr id="15" name="Номер слайда 14"/>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10.09.2013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10.09.2013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10.09.2013</a:t>
            </a:fld>
            <a:endParaRPr lang="ru-RU" dirty="0"/>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dirty="0"/>
          </a:p>
        </p:txBody>
      </p:sp>
      <p:sp>
        <p:nvSpPr>
          <p:cNvPr id="16" name="Номер слайда 15"/>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5B106E36-FD25-4E2D-B0AA-010F637433A0}" type="datetimeFigureOut">
              <a:rPr lang="ru-RU" smtClean="0"/>
              <a:pPr/>
              <a:t>10.09.2013</a:t>
            </a:fld>
            <a:endParaRPr lang="ru-RU" dirty="0"/>
          </a:p>
        </p:txBody>
      </p:sp>
      <p:sp>
        <p:nvSpPr>
          <p:cNvPr id="11" name="Нижний колонтитул 10"/>
          <p:cNvSpPr>
            <a:spLocks noGrp="1"/>
          </p:cNvSpPr>
          <p:nvPr>
            <p:ph type="ftr" sz="quarter" idx="11"/>
          </p:nvPr>
        </p:nvSpPr>
        <p:spPr/>
        <p:txBody>
          <a:bodyPr/>
          <a:lstStyle/>
          <a:p>
            <a:endParaRPr lang="ru-RU" dirty="0"/>
          </a:p>
        </p:txBody>
      </p:sp>
      <p:sp>
        <p:nvSpPr>
          <p:cNvPr id="16" name="Номер слайда 15"/>
          <p:cNvSpPr>
            <a:spLocks noGrp="1"/>
          </p:cNvSpPr>
          <p:nvPr>
            <p:ph type="sldNum" sz="quarter" idx="12"/>
          </p:nvPr>
        </p:nvSpPr>
        <p:spPr/>
        <p:txBody>
          <a:bodyPr/>
          <a:lstStyle/>
          <a:p>
            <a:fld id="{725C68B6-61C2-468F-89AB-4B9F7531AA68}" type="slidenum">
              <a:rPr lang="ru-RU" smtClean="0"/>
              <a:pPr/>
              <a:t>‹#›</a:t>
            </a:fld>
            <a:endParaRPr lang="ru-RU" dirty="0"/>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5B106E36-FD25-4E2D-B0AA-010F637433A0}" type="datetimeFigureOut">
              <a:rPr lang="ru-RU" smtClean="0"/>
              <a:pPr/>
              <a:t>10.09.2013</a:t>
            </a:fld>
            <a:endParaRPr lang="ru-RU" dirty="0"/>
          </a:p>
        </p:txBody>
      </p:sp>
      <p:sp>
        <p:nvSpPr>
          <p:cNvPr id="10" name="Нижний колонтитул 9"/>
          <p:cNvSpPr>
            <a:spLocks noGrp="1"/>
          </p:cNvSpPr>
          <p:nvPr>
            <p:ph type="ftr" sz="quarter" idx="11"/>
          </p:nvPr>
        </p:nvSpPr>
        <p:spPr/>
        <p:txBody>
          <a:bodyPr/>
          <a:lstStyle/>
          <a:p>
            <a:endParaRPr lang="ru-RU" dirty="0"/>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5B106E36-FD25-4E2D-B0AA-010F637433A0}" type="datetimeFigureOut">
              <a:rPr lang="ru-RU" smtClean="0"/>
              <a:pPr/>
              <a:t>10.09.2013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a:xfrm>
            <a:off x="8229600" y="6477000"/>
            <a:ext cx="762000" cy="246888"/>
          </a:xfrm>
        </p:spPr>
        <p:txBody>
          <a:bodyPr/>
          <a:lstStyle/>
          <a:p>
            <a:fld id="{725C68B6-61C2-468F-89AB-4B9F7531AA68}" type="slidenum">
              <a:rPr lang="ru-RU" smtClean="0"/>
              <a:pPr/>
              <a:t>‹#›</a:t>
            </a:fld>
            <a:endParaRPr lang="ru-RU" dirty="0"/>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B106E36-FD25-4E2D-B0AA-010F637433A0}" type="datetimeFigureOut">
              <a:rPr lang="ru-RU" smtClean="0"/>
              <a:pPr/>
              <a:t>10.09.2013</a:t>
            </a:fld>
            <a:endParaRPr lang="ru-RU" dirty="0"/>
          </a:p>
        </p:txBody>
      </p:sp>
      <p:sp>
        <p:nvSpPr>
          <p:cNvPr id="21" name="Нижний колонтитул 20"/>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106E36-FD25-4E2D-B0AA-010F637433A0}" type="datetimeFigureOut">
              <a:rPr lang="ru-RU" smtClean="0"/>
              <a:pPr/>
              <a:t>10.09.2013</a:t>
            </a:fld>
            <a:endParaRPr lang="ru-RU" dirty="0"/>
          </a:p>
        </p:txBody>
      </p:sp>
      <p:sp>
        <p:nvSpPr>
          <p:cNvPr id="24" name="Нижний колонтитул 23"/>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10.09.2013</a:t>
            </a:fld>
            <a:endParaRPr lang="ru-RU" dirty="0"/>
          </a:p>
        </p:txBody>
      </p:sp>
      <p:sp>
        <p:nvSpPr>
          <p:cNvPr id="29" name="Нижний колонтитул 28"/>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dirty="0" smtClean="0"/>
              <a:t>Вставка рисунка</a:t>
            </a:r>
            <a:endParaRPr kumimoji="0" lang="en-US" dirty="0"/>
          </a:p>
        </p:txBody>
      </p:sp>
      <p:sp>
        <p:nvSpPr>
          <p:cNvPr id="7" name="Дата 6"/>
          <p:cNvSpPr>
            <a:spLocks noGrp="1"/>
          </p:cNvSpPr>
          <p:nvPr>
            <p:ph type="dt" sz="half" idx="10"/>
          </p:nvPr>
        </p:nvSpPr>
        <p:spPr/>
        <p:txBody>
          <a:bodyPr/>
          <a:lstStyle/>
          <a:p>
            <a:fld id="{5B106E36-FD25-4E2D-B0AA-010F637433A0}" type="datetimeFigureOut">
              <a:rPr lang="ru-RU" smtClean="0"/>
              <a:pPr/>
              <a:t>10.09.2013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dirty="0"/>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B106E36-FD25-4E2D-B0AA-010F637433A0}" type="datetimeFigureOut">
              <a:rPr lang="ru-RU" smtClean="0"/>
              <a:pPr/>
              <a:t>10.09.2013</a:t>
            </a:fld>
            <a:endParaRPr lang="ru-RU" dirty="0"/>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dirty="0"/>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25C68B6-61C2-468F-89AB-4B9F7531AA68}" type="slidenum">
              <a:rPr lang="ru-RU" smtClean="0"/>
              <a:pPr/>
              <a:t>‹#›</a:t>
            </a:fld>
            <a:endParaRPr lang="ru-RU" dirty="0"/>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uk.wikipedia.org/wiki/%D0%A0%D0%BE%D0%B7%D1%81%D1%82%D1%80%D1%96%D0%BB%D1%8F%D0%BD%D0%B5_%D0%B2%D1%96%D0%B4%D1%80%D0%BE%D0%B4%D0%B6%D0%B5%D0%BD%D0%BD%D1%8F" TargetMode="External"/><Relationship Id="rId3" Type="http://schemas.openxmlformats.org/officeDocument/2006/relationships/hyperlink" Target="http://uk.wikipedia.org/wiki/1893" TargetMode="External"/><Relationship Id="rId7" Type="http://schemas.openxmlformats.org/officeDocument/2006/relationships/hyperlink" Target="http://uk.wikipedia.org/wiki/%D0%A5%D0%B0%D1%80%D0%BA%D1%96%D0%B2" TargetMode="External"/><Relationship Id="rId2" Type="http://schemas.openxmlformats.org/officeDocument/2006/relationships/hyperlink" Target="http://uk.wikipedia.org/wiki/13_%D0%B3%D1%80%D1%83%D0%B4%D0%BD%D1%8F" TargetMode="External"/><Relationship Id="rId1" Type="http://schemas.openxmlformats.org/officeDocument/2006/relationships/slideLayout" Target="../slideLayouts/slideLayout2.xml"/><Relationship Id="rId6" Type="http://schemas.openxmlformats.org/officeDocument/2006/relationships/hyperlink" Target="http://uk.wikipedia.org/wiki/1933" TargetMode="External"/><Relationship Id="rId5" Type="http://schemas.openxmlformats.org/officeDocument/2006/relationships/hyperlink" Target="http://uk.wikipedia.org/wiki/13_%D1%82%D1%80%D0%B0%D0%B2%D0%BD%D1%8F" TargetMode="External"/><Relationship Id="rId4" Type="http://schemas.openxmlformats.org/officeDocument/2006/relationships/hyperlink" Target="http://uk.wikipedia.org/wiki/%D0%A2%D1%80%D0%BE%D1%81%D1%82%D1%8F%D0%BD%D0%B5%D1%86%D1%8C_(%D0%BC%D1%96%D1%81%D1%82%D0%BE)" TargetMode="External"/><Relationship Id="rId9" Type="http://schemas.openxmlformats.org/officeDocument/2006/relationships/hyperlink" Target="http://uk.wikipedia.org/wiki/%D0%9E%D1%81%D0%B2%D0%B0%D0%BB%D1%8C%D0%B4_%D0%A8%D0%BF%D0%B5%D0%BD%D0%B3%D0%BB%D0%B5%D1%80"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uk.wikipedia.org/wiki/%D0%9F'%D1%8F%D1%82%D0%B0_%D0%93%D0%B0%D0%BB%D0%B8%D1%86%D1%8C%D0%BA%D0%B0_%D0%B1%D0%B8%D1%82%D0%B2%D0%B0_(1917)" TargetMode="External"/><Relationship Id="rId3" Type="http://schemas.openxmlformats.org/officeDocument/2006/relationships/hyperlink" Target="http://uk.wikipedia.org/wiki/%D0%93%D1%80%D0%BE%D0%BC%D0%B0%D0%B4%D1%8F%D0%BD%D1%81%D1%8C%D0%BA%D0%B0_%D0%B2%D1%96%D0%B9%D0%BD%D0%B0_%D0%B2_%D0%A0%D0%BE%D1%81%D1%96%D1%97" TargetMode="External"/><Relationship Id="rId7" Type="http://schemas.openxmlformats.org/officeDocument/2006/relationships/hyperlink" Target="http://uk.wikipedia.org/wiki/%D0%9A%D0%B5%D1%80%D0%B5%D0%BD%D1%81%D1%8C%D0%BA%D0%B8%D0%B9_%D0%9E%D0%BB%D0%B5%D0%BA%D1%81%D0%B0%D0%BD%D0%B4%D1%80_%D0%A4%D0%B5%D0%B4%D0%BE%D1%80%D0%BE%D0%B2%D0%B8%D1%87" TargetMode="External"/><Relationship Id="rId2" Type="http://schemas.openxmlformats.org/officeDocument/2006/relationships/hyperlink" Target="http://uk.wikipedia.org/wiki/%D0%9F%D0%B5%D1%80%D1%88%D0%B0_%D1%81%D0%B2%D1%96%D1%82%D0%BE%D0%B2%D0%B0_%D0%B2%D1%96%D0%B9%D0%BD%D0%B0" TargetMode="External"/><Relationship Id="rId1" Type="http://schemas.openxmlformats.org/officeDocument/2006/relationships/slideLayout" Target="../slideLayouts/slideLayout2.xml"/><Relationship Id="rId6" Type="http://schemas.openxmlformats.org/officeDocument/2006/relationships/hyperlink" Target="http://uk.wikipedia.org/wiki/%D0%A2%D0%B8%D0%BC%D1%87%D0%B0%D1%81%D0%BE%D0%B2%D0%B8%D0%B9_%D1%83%D1%80%D1%8F%D0%B4" TargetMode="External"/><Relationship Id="rId5" Type="http://schemas.openxmlformats.org/officeDocument/2006/relationships/hyperlink" Target="http://uk.wikipedia.org/wiki/1917" TargetMode="External"/><Relationship Id="rId4" Type="http://schemas.openxmlformats.org/officeDocument/2006/relationships/hyperlink" Target="http://uk.wikipedia.org/wiki/1916"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uk.wikipedia.org/wiki/%D0%91%D0%BE%D0%B3%D0%BE%D0%B4%D1%83%D1%85%D1%96%D0%B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uk.wikipedia.org/wiki/%D0%9B%D1%96%D1%82%D0%B5%D1%80%D0%B0%D1%82%D1%83%D1%80%D0%BD%D0%B8%D0%B9_%D1%8F%D1%80%D0%BC%D0%B0%D1%80%D0%BE%D0%BA" TargetMode="External"/><Relationship Id="rId3" Type="http://schemas.openxmlformats.org/officeDocument/2006/relationships/hyperlink" Target="http://uk.wikipedia.org/wiki/1928" TargetMode="External"/><Relationship Id="rId7" Type="http://schemas.openxmlformats.org/officeDocument/2006/relationships/hyperlink" Target="http://uk.wikipedia.org/wiki/%D0%92%D0%90%D0%9F%D0%9B%D0%86%D0%A2%D0%95" TargetMode="External"/><Relationship Id="rId2" Type="http://schemas.openxmlformats.org/officeDocument/2006/relationships/hyperlink" Target="http://uk.wikipedia.org/wiki/1927" TargetMode="External"/><Relationship Id="rId1" Type="http://schemas.openxmlformats.org/officeDocument/2006/relationships/slideLayout" Target="../slideLayouts/slideLayout2.xml"/><Relationship Id="rId6" Type="http://schemas.openxmlformats.org/officeDocument/2006/relationships/hyperlink" Target="http://uk.wikipedia.org/wiki/%D0%A3%D0%BA%D1%80%D0%B0%D1%97%D0%BD%D0%B0" TargetMode="External"/><Relationship Id="rId5" Type="http://schemas.openxmlformats.org/officeDocument/2006/relationships/hyperlink" Target="http://uk.wikipedia.org/wiki/%D0%92%D1%96%D0%B4%D0%B5%D0%BD%D1%8C" TargetMode="External"/><Relationship Id="rId4" Type="http://schemas.openxmlformats.org/officeDocument/2006/relationships/hyperlink" Target="http://uk.wikipedia.org/wiki/%D0%91%D0%B5%D1%80%D0%BB%D1%96%D0%BD"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uk.wikipedia.org/wiki/%D0%9D%D0%B0%D1%86%D1%96%D0%BE%D0%BD%D0%B0%D0%BB-%D0%BA%D0%BE%D0%BC%D1%83%D0%BD%D1%96%D0%B7%D0%BC" TargetMode="External"/><Relationship Id="rId2" Type="http://schemas.openxmlformats.org/officeDocument/2006/relationships/hyperlink" Target="http://uk.wikipedia.org/wiki/%D0%93%D0%BE%D0%BB%D0%BE%D0%B4%D0%BE%D0%BC%D0%BE%D1%80_%D0%B2_%D0%A3%D0%BA%D1%80%D0%B0%D1%97%D0%BD%D1%96_1932-1933"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Микола Хвильовий</a:t>
            </a:r>
            <a:endParaRPr lang="ru-RU" dirty="0"/>
          </a:p>
        </p:txBody>
      </p:sp>
      <p:pic>
        <p:nvPicPr>
          <p:cNvPr id="4" name="Содержимое 3" descr="MykolaHvylovyukraine.jpg"/>
          <p:cNvPicPr>
            <a:picLocks noGrp="1" noChangeAspect="1"/>
          </p:cNvPicPr>
          <p:nvPr>
            <p:ph idx="1"/>
          </p:nvPr>
        </p:nvPicPr>
        <p:blipFill>
          <a:blip r:embed="rId2" cstate="print"/>
          <a:stretch>
            <a:fillRect/>
          </a:stretch>
        </p:blipFill>
        <p:spPr>
          <a:xfrm>
            <a:off x="2771800" y="1556792"/>
            <a:ext cx="3384376" cy="4492534"/>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000" dirty="0" smtClean="0"/>
              <a:t>Твори та ім'я Хвильового залишалися забороненими аж до останніх років існування тоталітарного режиму в Україні.</a:t>
            </a:r>
            <a:endParaRPr lang="uk-UA" sz="2000" dirty="0"/>
          </a:p>
        </p:txBody>
      </p:sp>
      <p:pic>
        <p:nvPicPr>
          <p:cNvPr id="4" name="Содержимое 3" descr="26-12172-III.jpg"/>
          <p:cNvPicPr>
            <a:picLocks noGrp="1" noChangeAspect="1"/>
          </p:cNvPicPr>
          <p:nvPr>
            <p:ph idx="1"/>
          </p:nvPr>
        </p:nvPicPr>
        <p:blipFill>
          <a:blip r:embed="rId2" cstate="print"/>
          <a:stretch>
            <a:fillRect/>
          </a:stretch>
        </p:blipFill>
        <p:spPr>
          <a:xfrm>
            <a:off x="1763688" y="1844824"/>
            <a:ext cx="5797624" cy="4135638"/>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Основна інформація</a:t>
            </a:r>
            <a:endParaRPr lang="ru-RU" dirty="0"/>
          </a:p>
        </p:txBody>
      </p:sp>
      <p:sp>
        <p:nvSpPr>
          <p:cNvPr id="3" name="Содержимое 2"/>
          <p:cNvSpPr>
            <a:spLocks noGrp="1"/>
          </p:cNvSpPr>
          <p:nvPr>
            <p:ph idx="1"/>
          </p:nvPr>
        </p:nvSpPr>
        <p:spPr/>
        <p:txBody>
          <a:bodyPr>
            <a:normAutofit/>
          </a:bodyPr>
          <a:lstStyle/>
          <a:p>
            <a:r>
              <a:rPr lang="uk-UA" b="1" dirty="0" smtClean="0"/>
              <a:t>Мико́ла Хвильови́й</a:t>
            </a:r>
            <a:r>
              <a:rPr lang="uk-UA" dirty="0" smtClean="0"/>
              <a:t> (справжнє прізвище </a:t>
            </a:r>
            <a:r>
              <a:rPr lang="uk-UA" i="1" dirty="0" smtClean="0"/>
              <a:t>Микола Григорович Фітільов</a:t>
            </a:r>
            <a:r>
              <a:rPr lang="uk-UA" dirty="0" smtClean="0"/>
              <a:t>) (* 1 </a:t>
            </a:r>
            <a:r>
              <a:rPr lang="uk-UA" dirty="0" smtClean="0">
                <a:hlinkClick r:id="rId2" tooltip="13 грудня"/>
              </a:rPr>
              <a:t>(13) грудня</a:t>
            </a:r>
            <a:r>
              <a:rPr lang="uk-UA" dirty="0" smtClean="0"/>
              <a:t> </a:t>
            </a:r>
            <a:r>
              <a:rPr lang="uk-UA" dirty="0" smtClean="0">
                <a:hlinkClick r:id="rId3" tooltip="1893"/>
              </a:rPr>
              <a:t>1893</a:t>
            </a:r>
            <a:r>
              <a:rPr lang="uk-UA" dirty="0" smtClean="0"/>
              <a:t>, </a:t>
            </a:r>
            <a:r>
              <a:rPr lang="uk-UA" dirty="0" smtClean="0">
                <a:hlinkClick r:id="rId4" tooltip="Тростянець (місто)"/>
              </a:rPr>
              <a:t>Тростянець</a:t>
            </a:r>
            <a:r>
              <a:rPr lang="uk-UA" dirty="0" smtClean="0"/>
              <a:t> — † </a:t>
            </a:r>
            <a:r>
              <a:rPr lang="uk-UA" dirty="0" smtClean="0">
                <a:hlinkClick r:id="rId5" tooltip="13 травня"/>
              </a:rPr>
              <a:t>13 травня</a:t>
            </a:r>
            <a:r>
              <a:rPr lang="uk-UA" dirty="0" smtClean="0">
                <a:hlinkClick r:id="rId6" tooltip="1933"/>
              </a:rPr>
              <a:t>1933</a:t>
            </a:r>
            <a:r>
              <a:rPr lang="uk-UA" dirty="0" smtClean="0"/>
              <a:t>, </a:t>
            </a:r>
            <a:r>
              <a:rPr lang="uk-UA" dirty="0" smtClean="0">
                <a:hlinkClick r:id="rId7" tooltip="Харків"/>
              </a:rPr>
              <a:t>Харків</a:t>
            </a:r>
            <a:r>
              <a:rPr lang="uk-UA" dirty="0" smtClean="0"/>
              <a:t>) — український прозаїк, поет, публіцист, один з основоположників </a:t>
            </a:r>
            <a:r>
              <a:rPr lang="uk-UA" dirty="0" smtClean="0">
                <a:hlinkClick r:id="rId8" tooltip="Розстріляне відродження"/>
              </a:rPr>
              <a:t>пореволюційної української прози</a:t>
            </a:r>
            <a:r>
              <a:rPr lang="uk-UA" dirty="0" smtClean="0"/>
              <a:t>, прихильник антропософських поглядів </a:t>
            </a:r>
            <a:r>
              <a:rPr lang="uk-UA" dirty="0" smtClean="0">
                <a:hlinkClick r:id="rId9" tooltip="Освальд Шпенглер"/>
              </a:rPr>
              <a:t>Освальда Шпенглера</a:t>
            </a:r>
            <a:endParaRPr lang="uk-U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Військова діяльність</a:t>
            </a:r>
            <a:endParaRPr lang="ru-RU" dirty="0"/>
          </a:p>
        </p:txBody>
      </p:sp>
      <p:sp>
        <p:nvSpPr>
          <p:cNvPr id="3" name="Содержимое 2"/>
          <p:cNvSpPr>
            <a:spLocks noGrp="1"/>
          </p:cNvSpPr>
          <p:nvPr>
            <p:ph idx="1"/>
          </p:nvPr>
        </p:nvSpPr>
        <p:spPr/>
        <p:txBody>
          <a:bodyPr>
            <a:normAutofit fontScale="92500" lnSpcReduction="20000"/>
          </a:bodyPr>
          <a:lstStyle/>
          <a:p>
            <a:r>
              <a:rPr lang="uk-UA" dirty="0" smtClean="0"/>
              <a:t>Брав участь у </a:t>
            </a:r>
            <a:r>
              <a:rPr lang="uk-UA" dirty="0" smtClean="0">
                <a:hlinkClick r:id="rId2" tooltip="Перша світова війна"/>
              </a:rPr>
              <a:t>Першій світовій</a:t>
            </a:r>
            <a:r>
              <a:rPr lang="uk-UA" dirty="0" smtClean="0"/>
              <a:t> та </a:t>
            </a:r>
            <a:r>
              <a:rPr lang="uk-UA" dirty="0" smtClean="0">
                <a:hlinkClick r:id="rId3" tooltip="Громадянська війна в Росії"/>
              </a:rPr>
              <a:t>громадянській війнах</a:t>
            </a:r>
            <a:r>
              <a:rPr lang="uk-UA" dirty="0" smtClean="0"/>
              <a:t>. Частина, в якій перебував у грудні </a:t>
            </a:r>
            <a:r>
              <a:rPr lang="uk-UA" dirty="0" smtClean="0">
                <a:hlinkClick r:id="rId4" tooltip="1916"/>
              </a:rPr>
              <a:t>1916</a:t>
            </a:r>
            <a:r>
              <a:rPr lang="uk-UA" dirty="0" smtClean="0"/>
              <a:t> року Хвильовий, могла вирушити на фронт найраніше в березні 1917 року, а на фронт прибути в квітні-травні, коли фактично фронт перестав існувати. Хвильовий міг брати участь у фронтових баталіях, влітку </a:t>
            </a:r>
            <a:r>
              <a:rPr lang="uk-UA" dirty="0" smtClean="0">
                <a:hlinkClick r:id="rId5" tooltip="1917"/>
              </a:rPr>
              <a:t>1917</a:t>
            </a:r>
            <a:r>
              <a:rPr lang="uk-UA" dirty="0" smtClean="0"/>
              <a:t> року, коли голова </a:t>
            </a:r>
            <a:r>
              <a:rPr lang="uk-UA" dirty="0" smtClean="0">
                <a:hlinkClick r:id="rId6" tooltip="Тимчасовий уряд"/>
              </a:rPr>
              <a:t>Тимчасового уряду</a:t>
            </a:r>
            <a:r>
              <a:rPr lang="uk-UA" dirty="0" smtClean="0"/>
              <a:t> Росії </a:t>
            </a:r>
            <a:r>
              <a:rPr lang="uk-UA" dirty="0" smtClean="0">
                <a:hlinkClick r:id="rId7" tooltip="Керенський Олександр Федорович"/>
              </a:rPr>
              <a:t>О. Керенський</a:t>
            </a:r>
            <a:r>
              <a:rPr lang="uk-UA" dirty="0" smtClean="0"/>
              <a:t> спробував активізувати фронт до наступу, так звана </a:t>
            </a:r>
            <a:r>
              <a:rPr lang="uk-UA" dirty="0" smtClean="0">
                <a:hlinkClick r:id="rId8" tooltip="П'ята Галицька битва (1917)"/>
              </a:rPr>
              <a:t>П'ята Галицька битва (1917)</a:t>
            </a:r>
            <a:r>
              <a:rPr lang="uk-UA" dirty="0" smtClean="0"/>
              <a:t> або </a:t>
            </a:r>
            <a:r>
              <a:rPr lang="uk-UA" b="1" dirty="0" smtClean="0"/>
              <a:t>Офензива Керенського.</a:t>
            </a:r>
            <a:endParaRPr lang="uk-U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Творчість</a:t>
            </a:r>
            <a:endParaRPr lang="ru-RU" dirty="0"/>
          </a:p>
        </p:txBody>
      </p:sp>
      <p:sp>
        <p:nvSpPr>
          <p:cNvPr id="3" name="Содержимое 2"/>
          <p:cNvSpPr>
            <a:spLocks noGrp="1"/>
          </p:cNvSpPr>
          <p:nvPr>
            <p:ph idx="1"/>
          </p:nvPr>
        </p:nvSpPr>
        <p:spPr/>
        <p:txBody>
          <a:bodyPr>
            <a:normAutofit fontScale="92500" lnSpcReduction="10000"/>
          </a:bodyPr>
          <a:lstStyle/>
          <a:p>
            <a:r>
              <a:rPr lang="uk-UA" dirty="0" smtClean="0"/>
              <a:t>Народився Микола Григорович Фітільов (таке справжнє прізвище письменника) 13 грудня 1893р. в селищі Тростянець, нині райцентр Сумської області. Закінчив </a:t>
            </a:r>
            <a:r>
              <a:rPr lang="uk-UA" dirty="0" smtClean="0">
                <a:hlinkClick r:id="rId2" tooltip="Богодухів"/>
              </a:rPr>
              <a:t>Богодухівську</a:t>
            </a:r>
            <a:r>
              <a:rPr lang="uk-UA" dirty="0" smtClean="0"/>
              <a:t> гімназію. З 1921p. — живе й працює в Харкові, де активно заявив про себе як один з організаторів літературно-художнього життя, член-засновник багатьох тогочасних літературних організацій — “Гарту”, “ВАПЛІТЕ”, “Пролітфронту”.</a:t>
            </a:r>
            <a:endParaRPr lang="uk-U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Перші творіння</a:t>
            </a:r>
            <a:endParaRPr lang="ru-RU" dirty="0"/>
          </a:p>
        </p:txBody>
      </p:sp>
      <p:sp>
        <p:nvSpPr>
          <p:cNvPr id="3" name="Содержимое 2"/>
          <p:cNvSpPr>
            <a:spLocks noGrp="1"/>
          </p:cNvSpPr>
          <p:nvPr>
            <p:ph idx="1"/>
          </p:nvPr>
        </p:nvSpPr>
        <p:spPr>
          <a:xfrm>
            <a:off x="457200" y="1600200"/>
            <a:ext cx="8219256" cy="4709120"/>
          </a:xfrm>
        </p:spPr>
        <p:txBody>
          <a:bodyPr>
            <a:noAutofit/>
          </a:bodyPr>
          <a:lstStyle/>
          <a:p>
            <a:r>
              <a:rPr lang="uk-UA" sz="2500" dirty="0" smtClean="0"/>
              <a:t>Перші поетичні збірки М. Хвильового — “Молодість” (1921), “Досвітні симфонії” (1922), поема “В електричний вік” (1921), які були позначені впливами неоромантизму та імпресіонізму, дістали досить високу оцінку тогочасних літературознавців (С. Ефремов, Ол. Дорошкевич), але якнайповніше свій талант М. Хвильовий розкрив в жанрі новели чи оповідання (переважно короткого, з виразним лірико-романтичним чи імпресіоністичним забарвленням). Збірка його прозових творів “Сині етюди” (1923) стала якісно новим етапом в розвитку тогочасної української літератури, відкрила для неї нові естетичні обрії.</a:t>
            </a:r>
            <a:endParaRPr lang="uk-UA" sz="25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Реакція партії</a:t>
            </a:r>
            <a:endParaRPr lang="ru-RU" dirty="0"/>
          </a:p>
        </p:txBody>
      </p:sp>
      <p:sp>
        <p:nvSpPr>
          <p:cNvPr id="3" name="Содержимое 2"/>
          <p:cNvSpPr>
            <a:spLocks noGrp="1"/>
          </p:cNvSpPr>
          <p:nvPr>
            <p:ph idx="1"/>
          </p:nvPr>
        </p:nvSpPr>
        <p:spPr/>
        <p:txBody>
          <a:bodyPr>
            <a:normAutofit fontScale="92500" lnSpcReduction="10000"/>
          </a:bodyPr>
          <a:lstStyle/>
          <a:p>
            <a:r>
              <a:rPr lang="uk-UA" dirty="0" smtClean="0"/>
              <a:t>Цикли памфлетів М. Хвильового — “Камо грядеши?”, “Думки проти течії”, “Апологети писаризму”, полемічний трактат “Україна чи Малоросія?” сконденсували в собі все багатоманіття думок та ідейно-естетичних шукань періоду літературної дискусії в Україні (1925 — 1928 pp.). Ці публіцистичні твори (а також його роман “Вальдшнепи”) викликали гостру реакцію вульгарно-соціологічної критики та партійних ортодоксів.</a:t>
            </a:r>
            <a:endParaRPr lang="uk-U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“Геть від Москви”</a:t>
            </a:r>
            <a:endParaRPr lang="ru-RU" dirty="0"/>
          </a:p>
        </p:txBody>
      </p:sp>
      <p:sp>
        <p:nvSpPr>
          <p:cNvPr id="3" name="Содержимое 2"/>
          <p:cNvSpPr>
            <a:spLocks noGrp="1"/>
          </p:cNvSpPr>
          <p:nvPr>
            <p:ph idx="1"/>
          </p:nvPr>
        </p:nvSpPr>
        <p:spPr/>
        <p:txBody>
          <a:bodyPr>
            <a:normAutofit fontScale="92500" lnSpcReduction="10000"/>
          </a:bodyPr>
          <a:lstStyle/>
          <a:p>
            <a:r>
              <a:rPr lang="uk-UA" dirty="0" smtClean="0"/>
              <a:t>У грудні </a:t>
            </a:r>
            <a:r>
              <a:rPr lang="uk-UA" dirty="0" smtClean="0">
                <a:hlinkClick r:id="rId2" tooltip="1927"/>
              </a:rPr>
              <a:t>1927</a:t>
            </a:r>
            <a:r>
              <a:rPr lang="uk-UA" dirty="0" smtClean="0"/>
              <a:t> — березні </a:t>
            </a:r>
            <a:r>
              <a:rPr lang="uk-UA" dirty="0" smtClean="0">
                <a:hlinkClick r:id="rId3" tooltip="1928"/>
              </a:rPr>
              <a:t>1928</a:t>
            </a:r>
            <a:r>
              <a:rPr lang="uk-UA" dirty="0" smtClean="0"/>
              <a:t> перебував у </a:t>
            </a:r>
            <a:r>
              <a:rPr lang="uk-UA" dirty="0" smtClean="0">
                <a:hlinkClick r:id="rId4" tooltip="Берлін"/>
              </a:rPr>
              <a:t>Берліні</a:t>
            </a:r>
            <a:r>
              <a:rPr lang="uk-UA" dirty="0" smtClean="0"/>
              <a:t> та </a:t>
            </a:r>
            <a:r>
              <a:rPr lang="uk-UA" dirty="0" smtClean="0">
                <a:hlinkClick r:id="rId5" tooltip="Відень"/>
              </a:rPr>
              <a:t>Відні</a:t>
            </a:r>
            <a:r>
              <a:rPr lang="uk-UA" dirty="0" smtClean="0"/>
              <a:t>. У січні </a:t>
            </a:r>
            <a:r>
              <a:rPr lang="uk-UA" dirty="0" smtClean="0">
                <a:hlinkClick r:id="rId3" tooltip="1928"/>
              </a:rPr>
              <a:t>1928</a:t>
            </a:r>
            <a:r>
              <a:rPr lang="uk-UA" dirty="0" smtClean="0"/>
              <a:t>, перед поверненням в </a:t>
            </a:r>
            <a:r>
              <a:rPr lang="uk-UA" dirty="0" smtClean="0">
                <a:hlinkClick r:id="rId6" tooltip="Україна"/>
              </a:rPr>
              <a:t>Україну</a:t>
            </a:r>
            <a:r>
              <a:rPr lang="uk-UA" dirty="0" smtClean="0"/>
              <a:t>, у листі до газети «Комуніст» засудив своє гасло «Геть від Москви!». Однак його покаяння було вимушеним і нещирим. Після повернення в </a:t>
            </a:r>
            <a:r>
              <a:rPr lang="uk-UA" dirty="0" smtClean="0">
                <a:hlinkClick r:id="rId6" tooltip="Україна"/>
              </a:rPr>
              <a:t>Україну</a:t>
            </a:r>
            <a:r>
              <a:rPr lang="uk-UA" dirty="0" smtClean="0"/>
              <a:t> продовжував втілювати попередню ідеологічну орієнтацію </a:t>
            </a:r>
            <a:r>
              <a:rPr lang="uk-UA" dirty="0" smtClean="0">
                <a:hlinkClick r:id="rId7" tooltip="ВАПЛІТЕ"/>
              </a:rPr>
              <a:t>ВАПЛІТЕ</a:t>
            </a:r>
            <a:r>
              <a:rPr lang="uk-UA" dirty="0" smtClean="0"/>
              <a:t> у створених ним журналах </a:t>
            </a:r>
            <a:r>
              <a:rPr lang="uk-UA" dirty="0" smtClean="0">
                <a:hlinkClick r:id="rId8" tooltip="Літературний ярмарок"/>
              </a:rPr>
              <a:t>«Літературний ярмарок»</a:t>
            </a:r>
            <a:r>
              <a:rPr lang="uk-UA" dirty="0" smtClean="0"/>
              <a:t> (1928–1930) та «Пролітфронт» (1930–1931).</a:t>
            </a:r>
            <a:endParaRPr lang="uk-U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Протест</a:t>
            </a:r>
            <a:endParaRPr lang="ru-RU" dirty="0"/>
          </a:p>
        </p:txBody>
      </p:sp>
      <p:sp>
        <p:nvSpPr>
          <p:cNvPr id="3" name="Содержимое 2"/>
          <p:cNvSpPr>
            <a:spLocks noGrp="1"/>
          </p:cNvSpPr>
          <p:nvPr>
            <p:ph idx="1"/>
          </p:nvPr>
        </p:nvSpPr>
        <p:spPr/>
        <p:txBody>
          <a:bodyPr>
            <a:normAutofit fontScale="85000" lnSpcReduction="20000"/>
          </a:bodyPr>
          <a:lstStyle/>
          <a:p>
            <a:r>
              <a:rPr lang="uk-UA" dirty="0" smtClean="0"/>
              <a:t> Після закриття обох журналів пробував писати, дотримуючись «партійної лінії», однак був майже цілком ізольований від літературного життя радянським режимом. На знак протесту проти </a:t>
            </a:r>
            <a:r>
              <a:rPr lang="uk-UA" dirty="0" smtClean="0">
                <a:hlinkClick r:id="rId2" tooltip="Голодомор в Україні 1932-1933"/>
              </a:rPr>
              <a:t>голодомору 1932—33</a:t>
            </a:r>
            <a:r>
              <a:rPr lang="uk-UA" dirty="0" smtClean="0"/>
              <a:t> та арешту свого приятеля Михайла Ялового (став початком нової хвилі масових репресій проти української творчої інтелігенції) 13.5.1933 у Харкові покінчив життя самогубством. Смерть Хвильового стала символом краху ідеології українського </a:t>
            </a:r>
            <a:r>
              <a:rPr lang="uk-UA" dirty="0" smtClean="0">
                <a:hlinkClick r:id="rId3" tooltip="Націонал-комунізм"/>
              </a:rPr>
              <a:t>націонал-комунізму</a:t>
            </a:r>
            <a:r>
              <a:rPr lang="uk-UA" dirty="0" smtClean="0"/>
              <a:t> й кінця українського національного відродження 1920—30-х. Твори та ім'я Хвильового залишалися забороненими аж до останніх років існування тоталітарного режиму в Україні.</a:t>
            </a:r>
            <a:endParaRPr lang="uk-U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Творча спадщина</a:t>
            </a:r>
            <a:endParaRPr lang="ru-RU" dirty="0"/>
          </a:p>
        </p:txBody>
      </p:sp>
      <p:sp>
        <p:nvSpPr>
          <p:cNvPr id="3" name="Содержимое 2"/>
          <p:cNvSpPr>
            <a:spLocks noGrp="1"/>
          </p:cNvSpPr>
          <p:nvPr>
            <p:ph idx="1"/>
          </p:nvPr>
        </p:nvSpPr>
        <p:spPr/>
        <p:txBody>
          <a:bodyPr/>
          <a:lstStyle/>
          <a:p>
            <a:r>
              <a:rPr lang="uk-UA" dirty="0" smtClean="0"/>
              <a:t>На момент смерті з-під його пера вийшло близько 150 поезій, оповідань, новел, повістей та оповідань. Найвидатніші з них: </a:t>
            </a:r>
          </a:p>
          <a:p>
            <a:r>
              <a:rPr lang="uk-UA" b="1" i="1" dirty="0" smtClean="0"/>
              <a:t>«Кіт у  чоботях»</a:t>
            </a:r>
          </a:p>
          <a:p>
            <a:r>
              <a:rPr lang="uk-UA" b="1" i="1" dirty="0" smtClean="0"/>
              <a:t>« Я (Романтика)»</a:t>
            </a:r>
          </a:p>
          <a:p>
            <a:r>
              <a:rPr lang="uk-UA" b="1" i="1" dirty="0" smtClean="0"/>
              <a:t>«Солонський Яр»</a:t>
            </a:r>
          </a:p>
          <a:p>
            <a:r>
              <a:rPr lang="uk-UA" b="1" i="1" dirty="0" smtClean="0"/>
              <a:t>«Легенда»</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74</TotalTime>
  <Words>262</Words>
  <Application>Microsoft Office PowerPoint</Application>
  <PresentationFormat>Экран (4:3)</PresentationFormat>
  <Paragraphs>22</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Трек</vt:lpstr>
      <vt:lpstr>Микола Хвильовий</vt:lpstr>
      <vt:lpstr>Основна інформація</vt:lpstr>
      <vt:lpstr>Військова діяльність</vt:lpstr>
      <vt:lpstr>Творчість</vt:lpstr>
      <vt:lpstr>Перші творіння</vt:lpstr>
      <vt:lpstr>Реакція партії</vt:lpstr>
      <vt:lpstr>“Геть від Москви”</vt:lpstr>
      <vt:lpstr>Протест</vt:lpstr>
      <vt:lpstr>Творча спадщина</vt:lpstr>
      <vt:lpstr>Твори та ім'я Хвильового залишалися забороненими аж до останніх років існування тоталітарного режиму в Україні.</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Микола Хвильовий</dc:title>
  <dc:creator>Никита</dc:creator>
  <cp:lastModifiedBy>Никита</cp:lastModifiedBy>
  <cp:revision>8</cp:revision>
  <dcterms:created xsi:type="dcterms:W3CDTF">2013-09-10T13:05:48Z</dcterms:created>
  <dcterms:modified xsi:type="dcterms:W3CDTF">2013-09-10T15:20:02Z</dcterms:modified>
</cp:coreProperties>
</file>