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8"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03" d="100"/>
          <a:sy n="103" d="100"/>
        </p:scale>
        <p:origin x="-20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7" name="Равнобедренный треугольник 6"/>
          <p:cNvSpPr/>
          <p:nvPr/>
        </p:nvSpPr>
        <p:spPr>
          <a:xfrm rot="16200000">
            <a:off x="7554353" y="5254283"/>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Заголовок 7"/>
          <p:cNvSpPr>
            <a:spLocks noGrp="1"/>
          </p:cNvSpPr>
          <p:nvPr>
            <p:ph type="ctrTitle"/>
          </p:nvPr>
        </p:nvSpPr>
        <p:spPr>
          <a:xfrm>
            <a:off x="540544" y="776288"/>
            <a:ext cx="8062912" cy="1470025"/>
          </a:xfrm>
        </p:spPr>
        <p:txBody>
          <a:bodyPr anchor="b">
            <a:normAutofit/>
          </a:bodyPr>
          <a:lstStyle>
            <a:lvl1pPr algn="r">
              <a:defRPr sz="4400"/>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540544" y="2250280"/>
            <a:ext cx="8062912" cy="1752600"/>
          </a:xfrm>
        </p:spPr>
        <p:txBody>
          <a:bodyPr/>
          <a:lstStyle>
            <a:lvl1pPr marL="0" marR="36576" indent="0" algn="r">
              <a:spcBef>
                <a:spcPts val="0"/>
              </a:spcBef>
              <a:buNone/>
              <a:defRPr>
                <a:ln>
                  <a:solidFill>
                    <a:schemeClr val="bg2"/>
                  </a:solidFill>
                </a:ln>
                <a:solidFill>
                  <a:schemeClr val="tx1">
                    <a:tint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a:xfrm>
            <a:off x="1371600" y="6012656"/>
            <a:ext cx="5791200" cy="365125"/>
          </a:xfrm>
        </p:spPr>
        <p:txBody>
          <a:bodyPr tIns="0" bIns="0" anchor="t"/>
          <a:lstStyle>
            <a:lvl1pPr algn="r">
              <a:defRPr sz="1000"/>
            </a:lvl1pPr>
          </a:lstStyle>
          <a:p>
            <a:fld id="{5B106E36-FD25-4E2D-B0AA-010F637433A0}" type="datetimeFigureOut">
              <a:rPr lang="ru-RU" smtClean="0"/>
              <a:pPr/>
              <a:t>10.04.2013</a:t>
            </a:fld>
            <a:endParaRPr lang="ru-RU" dirty="0"/>
          </a:p>
        </p:txBody>
      </p:sp>
      <p:sp>
        <p:nvSpPr>
          <p:cNvPr id="17" name="Нижний колонтитул 16"/>
          <p:cNvSpPr>
            <a:spLocks noGrp="1"/>
          </p:cNvSpPr>
          <p:nvPr>
            <p:ph type="ftr" sz="quarter" idx="11"/>
          </p:nvPr>
        </p:nvSpPr>
        <p:spPr>
          <a:xfrm>
            <a:off x="1371600" y="5650704"/>
            <a:ext cx="5791200" cy="365125"/>
          </a:xfrm>
        </p:spPr>
        <p:txBody>
          <a:bodyPr tIns="0" bIns="0" anchor="b"/>
          <a:lstStyle>
            <a:lvl1pPr algn="r">
              <a:defRPr sz="1100"/>
            </a:lvl1pPr>
          </a:lstStyle>
          <a:p>
            <a:endParaRPr lang="ru-RU" dirty="0"/>
          </a:p>
        </p:txBody>
      </p:sp>
      <p:sp>
        <p:nvSpPr>
          <p:cNvPr id="29" name="Номер слайда 28"/>
          <p:cNvSpPr>
            <a:spLocks noGrp="1"/>
          </p:cNvSpPr>
          <p:nvPr>
            <p:ph type="sldNum" sz="quarter" idx="12"/>
          </p:nvPr>
        </p:nvSpPr>
        <p:spPr>
          <a:xfrm>
            <a:off x="8392247" y="5752307"/>
            <a:ext cx="502920" cy="365125"/>
          </a:xfrm>
        </p:spPr>
        <p:txBody>
          <a:bodyPr anchor="ctr"/>
          <a:lstStyle>
            <a:lvl1pPr algn="ctr">
              <a:defRPr sz="1300">
                <a:solidFill>
                  <a:srgbClr val="FFFFFF"/>
                </a:solidFill>
              </a:defRPr>
            </a:lvl1pPr>
          </a:lstStyle>
          <a:p>
            <a:fld id="{725C68B6-61C2-468F-89AB-4B9F7531AA68}" type="slidenum">
              <a:rPr lang="ru-RU" smtClean="0"/>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10.04.2013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781800" y="381000"/>
            <a:ext cx="1905000" cy="5486400"/>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381000"/>
            <a:ext cx="6248400" cy="5486400"/>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5B106E36-FD25-4E2D-B0AA-010F637433A0}" type="datetimeFigureOut">
              <a:rPr lang="ru-RU" smtClean="0"/>
              <a:pPr/>
              <a:t>10.04.2013</a:t>
            </a:fld>
            <a:endParaRPr lang="ru-RU" dirty="0"/>
          </a:p>
        </p:txBody>
      </p:sp>
      <p:sp>
        <p:nvSpPr>
          <p:cNvPr id="5" name="Нижний колонтитул 4"/>
          <p:cNvSpPr>
            <a:spLocks noGrp="1"/>
          </p:cNvSpPr>
          <p:nvPr>
            <p:ph type="ftr" sz="quarter" idx="11"/>
          </p:nvPr>
        </p:nvSpPr>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67494"/>
            <a:ext cx="8229600" cy="1399032"/>
          </a:xfrm>
        </p:spPr>
        <p:txBody>
          <a:bodyPr/>
          <a:lstStyle/>
          <a:p>
            <a:r>
              <a:rPr kumimoji="0" lang="ru-RU" smtClean="0"/>
              <a:t>Образец заголовка</a:t>
            </a:r>
            <a:endParaRPr kumimoji="0" lang="en-US"/>
          </a:p>
        </p:txBody>
      </p:sp>
      <p:sp>
        <p:nvSpPr>
          <p:cNvPr id="3" name="Содержимое 2"/>
          <p:cNvSpPr>
            <a:spLocks noGrp="1"/>
          </p:cNvSpPr>
          <p:nvPr>
            <p:ph idx="1"/>
          </p:nvPr>
        </p:nvSpPr>
        <p:spPr>
          <a:xfrm>
            <a:off x="457200" y="1882808"/>
            <a:ext cx="8229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a:xfrm>
            <a:off x="4791456" y="6480048"/>
            <a:ext cx="2133600" cy="301752"/>
          </a:xfrm>
        </p:spPr>
        <p:txBody>
          <a:bodyPr/>
          <a:lstStyle/>
          <a:p>
            <a:fld id="{5B106E36-FD25-4E2D-B0AA-010F637433A0}" type="datetimeFigureOut">
              <a:rPr lang="ru-RU" smtClean="0"/>
              <a:pPr/>
              <a:t>10.04.2013</a:t>
            </a:fld>
            <a:endParaRPr lang="ru-RU" dirty="0"/>
          </a:p>
        </p:txBody>
      </p:sp>
      <p:sp>
        <p:nvSpPr>
          <p:cNvPr id="5" name="Нижний колонтитул 4"/>
          <p:cNvSpPr>
            <a:spLocks noGrp="1"/>
          </p:cNvSpPr>
          <p:nvPr>
            <p:ph type="ftr" sz="quarter" idx="11"/>
          </p:nvPr>
        </p:nvSpPr>
        <p:spPr>
          <a:xfrm>
            <a:off x="457200" y="6480969"/>
            <a:ext cx="4260056" cy="300831"/>
          </a:xfrm>
        </p:spPr>
        <p:txBody>
          <a:bodyPr/>
          <a:lstStyle/>
          <a:p>
            <a:endParaRPr lang="ru-RU" dirty="0"/>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9" name="Прямоугольный треугольник 8"/>
          <p:cNvSpPr/>
          <p:nvPr/>
        </p:nvSpPr>
        <p:spPr>
          <a:xfrm flipV="1">
            <a:off x="7034" y="7034"/>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algn="ctr" defTabSz="914400" rtl="0" eaLnBrk="1" latinLnBrk="0" hangingPunct="1"/>
            <a:endParaRPr kumimoji="0" lang="en-US" sz="1800" kern="1200" dirty="0">
              <a:solidFill>
                <a:schemeClr val="lt1"/>
              </a:solidFill>
              <a:latin typeface="+mn-lt"/>
              <a:ea typeface="+mn-ea"/>
              <a:cs typeface="+mn-cs"/>
            </a:endParaRPr>
          </a:p>
        </p:txBody>
      </p:sp>
      <p:sp>
        <p:nvSpPr>
          <p:cNvPr id="8" name="Равнобедренный треугольник 7"/>
          <p:cNvSpPr/>
          <p:nvPr/>
        </p:nvSpPr>
        <p:spPr>
          <a:xfrm rot="5400000" flipV="1">
            <a:off x="7554353" y="309490"/>
            <a:ext cx="1892949" cy="1294228"/>
          </a:xfrm>
          <a:prstGeom prst="triangle">
            <a:avLst>
              <a:gd name="adj" fmla="val 51323"/>
            </a:avLst>
          </a:prstGeom>
          <a:gradFill flip="none" rotWithShape="1">
            <a:gsLst>
              <a:gs pos="0">
                <a:schemeClr val="accent1">
                  <a:shade val="30000"/>
                  <a:satMod val="155000"/>
                  <a:alpha val="100000"/>
                </a:schemeClr>
              </a:gs>
              <a:gs pos="60000">
                <a:schemeClr val="accent1">
                  <a:satMod val="160000"/>
                  <a:alpha val="100000"/>
                </a:schemeClr>
              </a:gs>
              <a:gs pos="100000">
                <a:schemeClr val="accent1">
                  <a:tint val="70000"/>
                  <a:satMod val="200000"/>
                  <a:alpha val="100000"/>
                </a:schemeClr>
              </a:gs>
            </a:gsLst>
            <a:lin ang="155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Дата 3"/>
          <p:cNvSpPr>
            <a:spLocks noGrp="1"/>
          </p:cNvSpPr>
          <p:nvPr>
            <p:ph type="dt" sz="half" idx="10"/>
          </p:nvPr>
        </p:nvSpPr>
        <p:spPr>
          <a:xfrm>
            <a:off x="6955632" y="6477000"/>
            <a:ext cx="2133600" cy="304800"/>
          </a:xfrm>
        </p:spPr>
        <p:txBody>
          <a:bodyPr/>
          <a:lstStyle/>
          <a:p>
            <a:fld id="{5B106E36-FD25-4E2D-B0AA-010F637433A0}" type="datetimeFigureOut">
              <a:rPr lang="ru-RU" smtClean="0"/>
              <a:pPr/>
              <a:t>10.04.2013</a:t>
            </a:fld>
            <a:endParaRPr lang="ru-RU" dirty="0"/>
          </a:p>
        </p:txBody>
      </p:sp>
      <p:sp>
        <p:nvSpPr>
          <p:cNvPr id="5" name="Нижний колонтитул 4"/>
          <p:cNvSpPr>
            <a:spLocks noGrp="1"/>
          </p:cNvSpPr>
          <p:nvPr>
            <p:ph type="ftr" sz="quarter" idx="11"/>
          </p:nvPr>
        </p:nvSpPr>
        <p:spPr>
          <a:xfrm>
            <a:off x="2619376" y="6480969"/>
            <a:ext cx="4260056" cy="300831"/>
          </a:xfrm>
        </p:spPr>
        <p:txBody>
          <a:bodyPr/>
          <a:lstStyle/>
          <a:p>
            <a:endParaRPr lang="ru-RU" dirty="0"/>
          </a:p>
        </p:txBody>
      </p:sp>
      <p:sp>
        <p:nvSpPr>
          <p:cNvPr id="6" name="Номер слайда 5"/>
          <p:cNvSpPr>
            <a:spLocks noGrp="1"/>
          </p:cNvSpPr>
          <p:nvPr>
            <p:ph type="sldNum" sz="quarter" idx="12"/>
          </p:nvPr>
        </p:nvSpPr>
        <p:spPr>
          <a:xfrm>
            <a:off x="8451056" y="809624"/>
            <a:ext cx="502920" cy="300831"/>
          </a:xfrm>
        </p:spPr>
        <p:txBody>
          <a:bodyPr/>
          <a:lstStyle/>
          <a:p>
            <a:fld id="{725C68B6-61C2-468F-89AB-4B9F7531AA68}" type="slidenum">
              <a:rPr lang="ru-RU" smtClean="0"/>
              <a:pPr/>
              <a:t>‹#›</a:t>
            </a:fld>
            <a:endParaRPr lang="ru-RU" dirty="0"/>
          </a:p>
        </p:txBody>
      </p:sp>
      <p:cxnSp>
        <p:nvCxnSpPr>
          <p:cNvPr id="11" name="Прямая соединительная линия 10"/>
          <p:cNvCxnSpPr/>
          <p:nvPr/>
        </p:nvCxnSpPr>
        <p:spPr>
          <a:xfrm rot="10800000">
            <a:off x="6468794" y="9381"/>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0" name="Прямая соединительная линия 9"/>
          <p:cNvCxnSpPr/>
          <p:nvPr/>
        </p:nvCxnSpPr>
        <p:spPr>
          <a:xfrm flipV="1">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 name="Заголовок 1"/>
          <p:cNvSpPr>
            <a:spLocks noGrp="1"/>
          </p:cNvSpPr>
          <p:nvPr>
            <p:ph type="title"/>
          </p:nvPr>
        </p:nvSpPr>
        <p:spPr>
          <a:xfrm>
            <a:off x="381000" y="271464"/>
            <a:ext cx="7239000" cy="1362075"/>
          </a:xfrm>
        </p:spPr>
        <p:txBody>
          <a:bodyPr anchor="ctr"/>
          <a:lstStyle>
            <a:lvl1pPr marL="0" algn="l">
              <a:buNone/>
              <a:defRPr sz="3600" b="1" cap="none"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381000" y="1633536"/>
            <a:ext cx="3886200" cy="2286000"/>
          </a:xfrm>
        </p:spPr>
        <p:txBody>
          <a:bodyPr anchor="t"/>
          <a:lstStyle>
            <a:lvl1pPr marL="54864" indent="0" algn="l">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marL="0" algn="l">
              <a:defRPr/>
            </a:lvl1p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722437"/>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4791456" y="6480969"/>
            <a:ext cx="2133600" cy="301752"/>
          </a:xfrm>
        </p:spPr>
        <p:txBody>
          <a:bodyPr/>
          <a:lstStyle/>
          <a:p>
            <a:fld id="{5B106E36-FD25-4E2D-B0AA-010F637433A0}" type="datetimeFigureOut">
              <a:rPr lang="ru-RU" smtClean="0"/>
              <a:pPr/>
              <a:t>10.04.2013</a:t>
            </a:fld>
            <a:endParaRPr lang="ru-RU" dirty="0"/>
          </a:p>
        </p:txBody>
      </p:sp>
      <p:sp>
        <p:nvSpPr>
          <p:cNvPr id="6" name="Нижний колонтитул 5"/>
          <p:cNvSpPr>
            <a:spLocks noGrp="1"/>
          </p:cNvSpPr>
          <p:nvPr>
            <p:ph type="ftr" sz="quarter" idx="11"/>
          </p:nvPr>
        </p:nvSpPr>
        <p:spPr>
          <a:xfrm>
            <a:off x="457200" y="6480969"/>
            <a:ext cx="4260056" cy="301752"/>
          </a:xfrm>
        </p:spPr>
        <p:txBody>
          <a:bodyPr/>
          <a:lstStyle/>
          <a:p>
            <a:endParaRPr lang="ru-RU" dirty="0"/>
          </a:p>
        </p:txBody>
      </p:sp>
      <p:sp>
        <p:nvSpPr>
          <p:cNvPr id="7" name="Номер слайда 6"/>
          <p:cNvSpPr>
            <a:spLocks noGrp="1"/>
          </p:cNvSpPr>
          <p:nvPr>
            <p:ph type="sldNum" sz="quarter" idx="12"/>
          </p:nvPr>
        </p:nvSpPr>
        <p:spPr>
          <a:xfrm>
            <a:off x="7589520" y="6480969"/>
            <a:ext cx="502920" cy="301752"/>
          </a:xfrm>
        </p:spPr>
        <p:txBody>
          <a:bodyPr/>
          <a:lstStyle/>
          <a:p>
            <a:fld id="{725C68B6-61C2-468F-89AB-4B9F7531AA68}" type="slidenum">
              <a:rPr lang="ru-RU" smtClean="0"/>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8198" y="290732"/>
            <a:ext cx="1066800" cy="6153912"/>
          </a:xfrm>
        </p:spPr>
        <p:txBody>
          <a:bodyPr vert="vert270" anchor="b"/>
          <a:lstStyle>
            <a:lvl1pPr marL="0" algn="ctr">
              <a:defRPr sz="3300" b="1">
                <a:ln w="6350">
                  <a:solidFill>
                    <a:schemeClr val="tx1"/>
                  </a:solidFill>
                </a:ln>
                <a:solidFill>
                  <a:schemeClr val="tx1"/>
                </a:solidFill>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1365006" y="290732"/>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1365006" y="3427124"/>
            <a:ext cx="581024" cy="3017520"/>
          </a:xfrm>
          <a:solidFill>
            <a:schemeClr val="bg1"/>
          </a:solidFill>
          <a:ln w="12700">
            <a:noFill/>
          </a:ln>
        </p:spPr>
        <p:txBody>
          <a:bodyPr vert="vert270" anchor="ctr"/>
          <a:lstStyle>
            <a:lvl1pPr marL="0" indent="0" algn="ctr">
              <a:buNone/>
              <a:defRPr sz="1600" b="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2022230" y="290732"/>
            <a:ext cx="6858000" cy="3017520"/>
          </a:xfrm>
        </p:spPr>
        <p:txBody>
          <a:bodyPr/>
          <a:lstStyle>
            <a:lvl1pPr algn="l">
              <a:defRPr sz="2400"/>
            </a:lvl1pPr>
            <a:lvl2pPr algn="l">
              <a:defRPr sz="2000"/>
            </a:lvl2pPr>
            <a:lvl3pPr algn="l">
              <a:defRPr sz="1800"/>
            </a:lvl3pPr>
            <a:lvl4pPr algn="l">
              <a:defRPr sz="1600"/>
            </a:lvl4pPr>
            <a:lvl5pPr algn="l">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2022230" y="3427124"/>
            <a:ext cx="6858000" cy="3017520"/>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a:xfrm>
            <a:off x="4791456" y="6480969"/>
            <a:ext cx="2130552" cy="301752"/>
          </a:xfrm>
        </p:spPr>
        <p:txBody>
          <a:bodyPr/>
          <a:lstStyle/>
          <a:p>
            <a:fld id="{5B106E36-FD25-4E2D-B0AA-010F637433A0}" type="datetimeFigureOut">
              <a:rPr lang="ru-RU" smtClean="0"/>
              <a:pPr/>
              <a:t>10.04.2013</a:t>
            </a:fld>
            <a:endParaRPr lang="ru-RU" dirty="0"/>
          </a:p>
        </p:txBody>
      </p:sp>
      <p:sp>
        <p:nvSpPr>
          <p:cNvPr id="8" name="Нижний колонтитул 7"/>
          <p:cNvSpPr>
            <a:spLocks noGrp="1"/>
          </p:cNvSpPr>
          <p:nvPr>
            <p:ph type="ftr" sz="quarter" idx="11"/>
          </p:nvPr>
        </p:nvSpPr>
        <p:spPr>
          <a:xfrm>
            <a:off x="457200" y="6480969"/>
            <a:ext cx="4261104" cy="301752"/>
          </a:xfrm>
        </p:spPr>
        <p:txBody>
          <a:bodyPr/>
          <a:lstStyle/>
          <a:p>
            <a:endParaRPr lang="ru-RU" dirty="0"/>
          </a:p>
        </p:txBody>
      </p:sp>
      <p:sp>
        <p:nvSpPr>
          <p:cNvPr id="9" name="Номер слайда 8"/>
          <p:cNvSpPr>
            <a:spLocks noGrp="1"/>
          </p:cNvSpPr>
          <p:nvPr>
            <p:ph type="sldNum" sz="quarter" idx="12"/>
          </p:nvPr>
        </p:nvSpPr>
        <p:spPr>
          <a:xfrm>
            <a:off x="7589520" y="6483096"/>
            <a:ext cx="502920" cy="301752"/>
          </a:xfrm>
        </p:spPr>
        <p:txBody>
          <a:bodyPr/>
          <a:lstStyle>
            <a:lvl1pPr algn="ctr">
              <a:defRPr/>
            </a:lvl1pPr>
          </a:lstStyle>
          <a:p>
            <a:fld id="{725C68B6-61C2-468F-89AB-4B9F7531AA68}"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b="0"/>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5B106E36-FD25-4E2D-B0AA-010F637433A0}" type="datetimeFigureOut">
              <a:rPr lang="ru-RU" smtClean="0"/>
              <a:pPr/>
              <a:t>10.04.2013</a:t>
            </a:fld>
            <a:endParaRPr lang="ru-RU" dirty="0"/>
          </a:p>
        </p:txBody>
      </p:sp>
      <p:sp>
        <p:nvSpPr>
          <p:cNvPr id="4" name="Нижний колонтитул 3"/>
          <p:cNvSpPr>
            <a:spLocks noGrp="1"/>
          </p:cNvSpPr>
          <p:nvPr>
            <p:ph type="ftr" sz="quarter" idx="11"/>
          </p:nvPr>
        </p:nvSpPr>
        <p:spPr/>
        <p:txBody>
          <a:bodyPr/>
          <a:lstStyle/>
          <a:p>
            <a:endParaRPr lang="ru-RU" dirty="0"/>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a:xfrm>
            <a:off x="4791456" y="6480969"/>
            <a:ext cx="2133600" cy="301752"/>
          </a:xfrm>
        </p:spPr>
        <p:txBody>
          <a:bodyPr/>
          <a:lstStyle/>
          <a:p>
            <a:fld id="{5B106E36-FD25-4E2D-B0AA-010F637433A0}" type="datetimeFigureOut">
              <a:rPr lang="ru-RU" smtClean="0"/>
              <a:pPr/>
              <a:t>10.04.2013</a:t>
            </a:fld>
            <a:endParaRPr lang="ru-RU" dirty="0"/>
          </a:p>
        </p:txBody>
      </p:sp>
      <p:sp>
        <p:nvSpPr>
          <p:cNvPr id="3" name="Нижний колонтитул 2"/>
          <p:cNvSpPr>
            <a:spLocks noGrp="1"/>
          </p:cNvSpPr>
          <p:nvPr>
            <p:ph type="ftr" sz="quarter" idx="11"/>
          </p:nvPr>
        </p:nvSpPr>
        <p:spPr>
          <a:xfrm>
            <a:off x="457200" y="6481890"/>
            <a:ext cx="4260056" cy="300831"/>
          </a:xfrm>
        </p:spPr>
        <p:txBody>
          <a:bodyPr/>
          <a:lstStyle/>
          <a:p>
            <a:endParaRPr lang="ru-RU" dirty="0"/>
          </a:p>
        </p:txBody>
      </p:sp>
      <p:sp>
        <p:nvSpPr>
          <p:cNvPr id="4" name="Номер слайда 3"/>
          <p:cNvSpPr>
            <a:spLocks noGrp="1"/>
          </p:cNvSpPr>
          <p:nvPr>
            <p:ph type="sldNum" sz="quarter" idx="12"/>
          </p:nvPr>
        </p:nvSpPr>
        <p:spPr>
          <a:xfrm>
            <a:off x="7589520" y="6480969"/>
            <a:ext cx="502920" cy="301752"/>
          </a:xfrm>
        </p:spPr>
        <p:txBody>
          <a:bodyPr/>
          <a:lstStyle/>
          <a:p>
            <a:fld id="{725C68B6-61C2-468F-89AB-4B9F7531AA68}" type="slidenum">
              <a:rPr lang="ru-RU" smtClean="0"/>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2">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367664"/>
            <a:ext cx="914400" cy="5943600"/>
          </a:xfrm>
        </p:spPr>
        <p:txBody>
          <a:bodyPr vert="vert270" anchor="b"/>
          <a:lstStyle>
            <a:lvl1pPr marL="0" marR="18288" algn="r">
              <a:spcBef>
                <a:spcPts val="0"/>
              </a:spcBef>
              <a:buNone/>
              <a:defRPr sz="2900" b="0" cap="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1135856" y="367664"/>
            <a:ext cx="2438400" cy="5943600"/>
          </a:xfrm>
        </p:spPr>
        <p:txBody>
          <a:bodyPr anchor="t"/>
          <a:lstStyle>
            <a:lvl1pPr marL="0" indent="0">
              <a:spcBef>
                <a:spcPts val="0"/>
              </a:spcBef>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651250" y="320040"/>
            <a:ext cx="5276088" cy="5989320"/>
          </a:xfrm>
        </p:spPr>
        <p:txBody>
          <a:bodyPr/>
          <a:lstStyle>
            <a:lvl1pPr>
              <a:spcBef>
                <a:spcPts val="0"/>
              </a:spcBef>
              <a:defRPr sz="3000"/>
            </a:lvl1pPr>
            <a:lvl2pPr>
              <a:defRPr sz="26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278976" y="6556248"/>
            <a:ext cx="2133600" cy="301752"/>
          </a:xfrm>
        </p:spPr>
        <p:txBody>
          <a:bodyPr/>
          <a:lstStyle>
            <a:lvl1pPr>
              <a:defRPr sz="900"/>
            </a:lvl1pPr>
          </a:lstStyle>
          <a:p>
            <a:fld id="{5B106E36-FD25-4E2D-B0AA-010F637433A0}" type="datetimeFigureOut">
              <a:rPr lang="ru-RU" smtClean="0"/>
              <a:pPr/>
              <a:t>10.04.2013</a:t>
            </a:fld>
            <a:endParaRPr lang="ru-RU" dirty="0"/>
          </a:p>
        </p:txBody>
      </p:sp>
      <p:sp>
        <p:nvSpPr>
          <p:cNvPr id="6" name="Нижний колонтитул 5"/>
          <p:cNvSpPr>
            <a:spLocks noGrp="1"/>
          </p:cNvSpPr>
          <p:nvPr>
            <p:ph type="ftr" sz="quarter" idx="11"/>
          </p:nvPr>
        </p:nvSpPr>
        <p:spPr>
          <a:xfrm>
            <a:off x="1135856" y="6556248"/>
            <a:ext cx="5143120" cy="301752"/>
          </a:xfrm>
        </p:spPr>
        <p:txBody>
          <a:bodyPr/>
          <a:lstStyle>
            <a:lvl1pPr>
              <a:defRPr sz="900"/>
            </a:lvl1pPr>
          </a:lstStyle>
          <a:p>
            <a:endParaRPr lang="ru-RU" dirty="0"/>
          </a:p>
        </p:txBody>
      </p:sp>
      <p:sp>
        <p:nvSpPr>
          <p:cNvPr id="7" name="Номер слайда 6"/>
          <p:cNvSpPr>
            <a:spLocks noGrp="1"/>
          </p:cNvSpPr>
          <p:nvPr>
            <p:ph type="sldNum" sz="quarter" idx="12"/>
          </p:nvPr>
        </p:nvSpPr>
        <p:spPr>
          <a:xfrm>
            <a:off x="8410576" y="6556248"/>
            <a:ext cx="502920" cy="301752"/>
          </a:xfrm>
        </p:spPr>
        <p:txBody>
          <a:bodyPr/>
          <a:lstStyle>
            <a:lvl1pPr>
              <a:defRPr sz="900"/>
            </a:lvl1pPr>
          </a:lstStyle>
          <a:p>
            <a:fld id="{725C68B6-61C2-468F-89AB-4B9F7531AA68}"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9456" y="150896"/>
            <a:ext cx="914400" cy="6400800"/>
          </a:xfrm>
        </p:spPr>
        <p:txBody>
          <a:bodyPr vert="vert270" anchor="b"/>
          <a:lstStyle>
            <a:lvl1pPr marL="0" algn="l">
              <a:buNone/>
              <a:defRPr sz="3000" b="0" cap="all" baseline="0"/>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1138237" y="373966"/>
            <a:ext cx="7333488" cy="5486400"/>
          </a:xfrm>
          <a:solidFill>
            <a:schemeClr val="bg2">
              <a:shade val="50000"/>
            </a:schemeClr>
          </a:solidFill>
        </p:spPr>
        <p:txBody>
          <a:bodyPr/>
          <a:lstStyle>
            <a:lvl1pPr marL="0" indent="0">
              <a:buNone/>
              <a:defRPr sz="3200"/>
            </a:lvl1pPr>
          </a:lstStyle>
          <a:p>
            <a:r>
              <a:rPr kumimoji="0" lang="ru-RU" dirty="0" smtClean="0"/>
              <a:t>Вставка рисунка</a:t>
            </a:r>
            <a:endParaRPr kumimoji="0" lang="en-US" dirty="0"/>
          </a:p>
        </p:txBody>
      </p:sp>
      <p:sp>
        <p:nvSpPr>
          <p:cNvPr id="4" name="Текст 3"/>
          <p:cNvSpPr>
            <a:spLocks noGrp="1"/>
          </p:cNvSpPr>
          <p:nvPr>
            <p:ph type="body" sz="half" idx="2"/>
          </p:nvPr>
        </p:nvSpPr>
        <p:spPr>
          <a:xfrm>
            <a:off x="1143000" y="5867400"/>
            <a:ext cx="7333488" cy="685800"/>
          </a:xfrm>
          <a:solidFill>
            <a:schemeClr val="accent1">
              <a:alpha val="15000"/>
            </a:schemeClr>
          </a:solidFill>
          <a:ln>
            <a:solidFill>
              <a:schemeClr val="accent1"/>
            </a:solidFill>
            <a:miter lim="800000"/>
          </a:ln>
        </p:spPr>
        <p:txBody>
          <a:bodyPr/>
          <a:lstStyle>
            <a:lvl1pPr marL="0" indent="0">
              <a:spcBef>
                <a:spcPts val="0"/>
              </a:spcBef>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a:xfrm>
            <a:off x="6108192" y="6556248"/>
            <a:ext cx="2103120" cy="301752"/>
          </a:xfrm>
        </p:spPr>
        <p:txBody>
          <a:bodyPr/>
          <a:lstStyle>
            <a:lvl1pPr>
              <a:defRPr sz="900"/>
            </a:lvl1pPr>
          </a:lstStyle>
          <a:p>
            <a:fld id="{5B106E36-FD25-4E2D-B0AA-010F637433A0}" type="datetimeFigureOut">
              <a:rPr lang="ru-RU" smtClean="0"/>
              <a:pPr/>
              <a:t>10.04.2013</a:t>
            </a:fld>
            <a:endParaRPr lang="ru-RU" dirty="0"/>
          </a:p>
        </p:txBody>
      </p:sp>
      <p:sp>
        <p:nvSpPr>
          <p:cNvPr id="6" name="Нижний колонтитул 5"/>
          <p:cNvSpPr>
            <a:spLocks noGrp="1"/>
          </p:cNvSpPr>
          <p:nvPr>
            <p:ph type="ftr" sz="quarter" idx="11"/>
          </p:nvPr>
        </p:nvSpPr>
        <p:spPr>
          <a:xfrm>
            <a:off x="1170432" y="6557169"/>
            <a:ext cx="4948072" cy="301752"/>
          </a:xfrm>
        </p:spPr>
        <p:txBody>
          <a:bodyPr/>
          <a:lstStyle>
            <a:lvl1pPr>
              <a:defRPr sz="900"/>
            </a:lvl1pPr>
          </a:lstStyle>
          <a:p>
            <a:endParaRPr lang="ru-RU" dirty="0"/>
          </a:p>
        </p:txBody>
      </p:sp>
      <p:sp>
        <p:nvSpPr>
          <p:cNvPr id="7" name="Номер слайда 6"/>
          <p:cNvSpPr>
            <a:spLocks noGrp="1"/>
          </p:cNvSpPr>
          <p:nvPr>
            <p:ph type="sldNum" sz="quarter" idx="12"/>
          </p:nvPr>
        </p:nvSpPr>
        <p:spPr>
          <a:xfrm>
            <a:off x="8217192" y="6556248"/>
            <a:ext cx="365760" cy="301752"/>
          </a:xfrm>
        </p:spPr>
        <p:txBody>
          <a:bodyPr/>
          <a:lstStyle>
            <a:lvl1pPr algn="ctr">
              <a:defRPr sz="900"/>
            </a:lvl1pPr>
          </a:lstStyle>
          <a:p>
            <a:fld id="{725C68B6-61C2-468F-89AB-4B9F7531AA68}" type="slidenum">
              <a:rPr lang="ru-RU" smtClean="0"/>
              <a:pPr/>
              <a:t>‹#›</a:t>
            </a:fld>
            <a:endParaRPr lang="ru-RU"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1" name="Прямоугольный треугольник 10"/>
          <p:cNvSpPr/>
          <p:nvPr/>
        </p:nvSpPr>
        <p:spPr>
          <a:xfrm>
            <a:off x="7034" y="14068"/>
            <a:ext cx="9129932" cy="6836899"/>
          </a:xfrm>
          <a:prstGeom prst="rtTriangle">
            <a:avLst/>
          </a:prstGeom>
          <a:gradFill flip="none" rotWithShape="1">
            <a:gsLst>
              <a:gs pos="0">
                <a:schemeClr val="tx2">
                  <a:alpha val="10000"/>
                </a:schemeClr>
              </a:gs>
              <a:gs pos="70000">
                <a:schemeClr val="tx2">
                  <a:alpha val="8000"/>
                </a:schemeClr>
              </a:gs>
              <a:gs pos="100000">
                <a:schemeClr val="tx2">
                  <a:alpha val="1000"/>
                </a:schemeClr>
              </a:gs>
            </a:gsLst>
            <a:lin ang="8000000" scaled="1"/>
            <a:tileRect/>
          </a:gra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cxnSp>
        <p:nvCxnSpPr>
          <p:cNvPr id="8" name="Прямая соединительная линия 7"/>
          <p:cNvCxnSpPr/>
          <p:nvPr/>
        </p:nvCxnSpPr>
        <p:spPr>
          <a:xfrm>
            <a:off x="0" y="7034"/>
            <a:ext cx="9136966" cy="6843933"/>
          </a:xfrm>
          <a:prstGeom prst="line">
            <a:avLst/>
          </a:prstGeom>
          <a:noFill/>
          <a:ln w="5000" cap="rnd" cmpd="sng" algn="ctr">
            <a:solidFill>
              <a:schemeClr val="bg2">
                <a:tint val="55000"/>
                <a:satMod val="200000"/>
                <a:alpha val="35000"/>
              </a:scheme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9" name="Прямая соединительная линия 8"/>
          <p:cNvCxnSpPr/>
          <p:nvPr/>
        </p:nvCxnSpPr>
        <p:spPr>
          <a:xfrm rot="10800000" flipV="1">
            <a:off x="6468794" y="4948410"/>
            <a:ext cx="2672861" cy="1900210"/>
          </a:xfrm>
          <a:prstGeom prst="line">
            <a:avLst/>
          </a:prstGeom>
          <a:noFill/>
          <a:ln w="6000" cap="rnd" cmpd="sng" algn="ctr">
            <a:solidFill>
              <a:schemeClr val="bg2">
                <a:tint val="50000"/>
                <a:satMod val="200000"/>
                <a:alpha val="45000"/>
              </a:schemeClr>
            </a:solidFill>
            <a:prstDash val="solid"/>
          </a:ln>
          <a:effectLst/>
        </p:spPr>
        <p:style>
          <a:lnRef idx="2">
            <a:schemeClr val="accent1"/>
          </a:lnRef>
          <a:fillRef idx="0">
            <a:schemeClr val="accent1"/>
          </a:fillRef>
          <a:effectRef idx="1">
            <a:schemeClr val="accent1"/>
          </a:effectRef>
          <a:fontRef idx="minor">
            <a:schemeClr val="tx1"/>
          </a:fontRef>
        </p:style>
      </p:cxnSp>
      <p:sp>
        <p:nvSpPr>
          <p:cNvPr id="22" name="Заголовок 21"/>
          <p:cNvSpPr>
            <a:spLocks noGrp="1"/>
          </p:cNvSpPr>
          <p:nvPr>
            <p:ph type="title"/>
          </p:nvPr>
        </p:nvSpPr>
        <p:spPr>
          <a:xfrm>
            <a:off x="457200" y="267494"/>
            <a:ext cx="8229600" cy="1399032"/>
          </a:xfrm>
          <a:prstGeom prst="rect">
            <a:avLst/>
          </a:prstGeom>
        </p:spPr>
        <p:txBody>
          <a:bodyPr vert="horz" anchor="ctr">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882808"/>
            <a:ext cx="8229600" cy="4572000"/>
          </a:xfrm>
          <a:prstGeom prst="rect">
            <a:avLst/>
          </a:prstGeom>
        </p:spPr>
        <p:txBody>
          <a:bodyPr vert="horz" anchor="t">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4791456" y="6480969"/>
            <a:ext cx="2133600" cy="301752"/>
          </a:xfrm>
          <a:prstGeom prst="rect">
            <a:avLst/>
          </a:prstGeom>
        </p:spPr>
        <p:txBody>
          <a:bodyPr vert="horz" anchor="b"/>
          <a:lstStyle>
            <a:lvl1pPr algn="l" eaLnBrk="1" latinLnBrk="0" hangingPunct="1">
              <a:defRPr kumimoji="0" sz="1000" b="0">
                <a:solidFill>
                  <a:schemeClr val="tx1"/>
                </a:solidFill>
              </a:defRPr>
            </a:lvl1pPr>
          </a:lstStyle>
          <a:p>
            <a:fld id="{5B106E36-FD25-4E2D-B0AA-010F637433A0}" type="datetimeFigureOut">
              <a:rPr lang="ru-RU" smtClean="0"/>
              <a:pPr/>
              <a:t>10.04.2013</a:t>
            </a:fld>
            <a:endParaRPr lang="ru-RU" dirty="0"/>
          </a:p>
        </p:txBody>
      </p:sp>
      <p:sp>
        <p:nvSpPr>
          <p:cNvPr id="3" name="Нижний колонтитул 2"/>
          <p:cNvSpPr>
            <a:spLocks noGrp="1"/>
          </p:cNvSpPr>
          <p:nvPr>
            <p:ph type="ftr" sz="quarter" idx="3"/>
          </p:nvPr>
        </p:nvSpPr>
        <p:spPr>
          <a:xfrm>
            <a:off x="457200" y="6481890"/>
            <a:ext cx="4260056" cy="300831"/>
          </a:xfrm>
          <a:prstGeom prst="rect">
            <a:avLst/>
          </a:prstGeom>
        </p:spPr>
        <p:txBody>
          <a:bodyPr vert="horz" anchor="b"/>
          <a:lstStyle>
            <a:lvl1pPr algn="r" eaLnBrk="1" latinLnBrk="0" hangingPunct="1">
              <a:defRPr kumimoji="0" sz="1000">
                <a:solidFill>
                  <a:schemeClr val="tx1"/>
                </a:solidFill>
              </a:defRPr>
            </a:lvl1pPr>
          </a:lstStyle>
          <a:p>
            <a:endParaRPr lang="ru-RU" dirty="0"/>
          </a:p>
        </p:txBody>
      </p:sp>
      <p:sp>
        <p:nvSpPr>
          <p:cNvPr id="23" name="Номер слайда 22"/>
          <p:cNvSpPr>
            <a:spLocks noGrp="1"/>
          </p:cNvSpPr>
          <p:nvPr>
            <p:ph type="sldNum" sz="quarter" idx="4"/>
          </p:nvPr>
        </p:nvSpPr>
        <p:spPr>
          <a:xfrm>
            <a:off x="7589520" y="6480969"/>
            <a:ext cx="502920" cy="301752"/>
          </a:xfrm>
          <a:prstGeom prst="rect">
            <a:avLst/>
          </a:prstGeom>
        </p:spPr>
        <p:txBody>
          <a:bodyPr vert="horz" anchor="b"/>
          <a:lstStyle>
            <a:lvl1pPr algn="ctr" eaLnBrk="1" latinLnBrk="0" hangingPunct="1">
              <a:defRPr kumimoji="0" sz="1200">
                <a:solidFill>
                  <a:schemeClr val="tx1"/>
                </a:solidFill>
              </a:defRPr>
            </a:lvl1pPr>
          </a:lstStyle>
          <a:p>
            <a:fld id="{725C68B6-61C2-468F-89AB-4B9F7531AA68}" type="slidenum">
              <a:rPr lang="ru-RU" smtClean="0"/>
              <a:pPr/>
              <a:t>‹#›</a:t>
            </a:fld>
            <a:endParaRPr lang="ru-RU" dirty="0"/>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marL="484632" algn="l" rtl="0" eaLnBrk="1" latinLnBrk="0" hangingPunct="1">
        <a:spcBef>
          <a:spcPct val="0"/>
        </a:spcBef>
        <a:buNone/>
        <a:defRPr kumimoji="0" sz="4200" kern="1200">
          <a:ln w="6350">
            <a:solidFill>
              <a:schemeClr val="accent1">
                <a:shade val="43000"/>
              </a:schemeClr>
            </a:solidFill>
          </a:ln>
          <a:solidFill>
            <a:schemeClr val="accent1">
              <a:tint val="83000"/>
              <a:satMod val="150000"/>
            </a:schemeClr>
          </a:solidFill>
          <a:effectLst>
            <a:outerShdw blurRad="26000" dist="26000" dir="14500000" algn="tl" rotWithShape="0">
              <a:srgbClr val="000000">
                <a:alpha val="40000"/>
              </a:srgbClr>
            </a:outerShdw>
          </a:effectLst>
          <a:latin typeface="+mj-lt"/>
          <a:ea typeface="+mj-ea"/>
          <a:cs typeface="+mj-cs"/>
        </a:defRPr>
      </a:lvl1pPr>
    </p:titleStyle>
    <p:bodyStyle>
      <a:lvl1pPr marL="448056" indent="-384048" algn="l" rtl="0" eaLnBrk="1" latinLnBrk="0" hangingPunct="1">
        <a:spcBef>
          <a:spcPct val="20000"/>
        </a:spcBef>
        <a:buClr>
          <a:schemeClr val="accent1"/>
        </a:buClr>
        <a:buSzPct val="80000"/>
        <a:buFont typeface="Wingdings 2"/>
        <a:buChar char=""/>
        <a:defRPr kumimoji="0" sz="3000" kern="1200">
          <a:solidFill>
            <a:schemeClr val="tx1"/>
          </a:solidFill>
          <a:latin typeface="+mn-lt"/>
          <a:ea typeface="+mn-ea"/>
          <a:cs typeface="+mn-cs"/>
        </a:defRPr>
      </a:lvl1pPr>
      <a:lvl2pPr marL="822960" indent="-285750" algn="l" rtl="0" eaLnBrk="1" latinLnBrk="0" hangingPunct="1">
        <a:spcBef>
          <a:spcPct val="20000"/>
        </a:spcBef>
        <a:buClr>
          <a:schemeClr val="accent1"/>
        </a:buClr>
        <a:buSzPct val="95000"/>
        <a:buFont typeface="Verdana"/>
        <a:buChar char="›"/>
        <a:defRPr kumimoji="0" sz="2600" kern="1200">
          <a:solidFill>
            <a:schemeClr val="tx1"/>
          </a:solidFill>
          <a:latin typeface="+mn-lt"/>
          <a:ea typeface="+mn-ea"/>
          <a:cs typeface="+mn-cs"/>
        </a:defRPr>
      </a:lvl2pPr>
      <a:lvl3pPr marL="1106424" indent="-228600" algn="l" rtl="0" eaLnBrk="1" latinLnBrk="0" hangingPunct="1">
        <a:spcBef>
          <a:spcPct val="20000"/>
        </a:spcBef>
        <a:buClr>
          <a:schemeClr val="accent1"/>
        </a:buClr>
        <a:buFont typeface="Wingdings 2"/>
        <a:buChar char=""/>
        <a:defRPr kumimoji="0" sz="2400" kern="1200">
          <a:solidFill>
            <a:schemeClr val="tx1"/>
          </a:solidFill>
          <a:latin typeface="+mn-lt"/>
          <a:ea typeface="+mn-ea"/>
          <a:cs typeface="+mn-cs"/>
        </a:defRPr>
      </a:lvl3pPr>
      <a:lvl4pPr marL="1371600" indent="-210312" algn="l" rtl="0" eaLnBrk="1" latinLnBrk="0" hangingPunct="1">
        <a:spcBef>
          <a:spcPct val="20000"/>
        </a:spcBef>
        <a:buClr>
          <a:schemeClr val="accent1"/>
        </a:buClr>
        <a:buFont typeface="Wingdings 2"/>
        <a:buChar char=""/>
        <a:defRPr kumimoji="0" sz="2000" kern="1200">
          <a:solidFill>
            <a:schemeClr val="tx1"/>
          </a:solidFill>
          <a:latin typeface="+mn-lt"/>
          <a:ea typeface="+mn-ea"/>
          <a:cs typeface="+mn-cs"/>
        </a:defRPr>
      </a:lvl4pPr>
      <a:lvl5pPr marL="1600200" indent="-210312" algn="l" rtl="0" eaLnBrk="1" latinLnBrk="0" hangingPunct="1">
        <a:spcBef>
          <a:spcPct val="20000"/>
        </a:spcBef>
        <a:buClr>
          <a:schemeClr val="accent1">
            <a:tint val="75000"/>
          </a:schemeClr>
        </a:buClr>
        <a:buFont typeface="Wingdings 2"/>
        <a:buChar char=""/>
        <a:defRPr kumimoji="0" sz="1900" kern="1200">
          <a:solidFill>
            <a:schemeClr val="tx1"/>
          </a:solidFill>
          <a:latin typeface="+mn-lt"/>
          <a:ea typeface="+mn-ea"/>
          <a:cs typeface="+mn-cs"/>
        </a:defRPr>
      </a:lvl5pPr>
      <a:lvl6pPr marL="1828800" indent="-210312" algn="l" rtl="0" eaLnBrk="1" latinLnBrk="0" hangingPunct="1">
        <a:spcBef>
          <a:spcPct val="20000"/>
        </a:spcBef>
        <a:buClr>
          <a:schemeClr val="accent1">
            <a:tint val="75000"/>
          </a:schemeClr>
        </a:buClr>
        <a:buFont typeface="Wingdings 2"/>
        <a:buChar char=""/>
        <a:defRPr kumimoji="0" sz="1800" kern="1200">
          <a:solidFill>
            <a:schemeClr val="tx1"/>
          </a:solidFill>
          <a:latin typeface="+mn-lt"/>
          <a:ea typeface="+mn-ea"/>
          <a:cs typeface="+mn-cs"/>
        </a:defRPr>
      </a:lvl6pPr>
      <a:lvl7pPr marL="2084832" indent="-210312"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7pPr>
      <a:lvl8pPr marL="22860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8pPr>
      <a:lvl9pPr marL="2514600" indent="-182880" algn="l" rtl="0" eaLnBrk="1" latinLnBrk="0" hangingPunct="1">
        <a:spcBef>
          <a:spcPct val="20000"/>
        </a:spcBef>
        <a:buClr>
          <a:schemeClr val="accent1">
            <a:tint val="75000"/>
          </a:schemeClr>
        </a:buClr>
        <a:buFont typeface="Wingdings 2"/>
        <a:buChar char=""/>
        <a:defRPr kumimoji="0" sz="16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85786" y="2071678"/>
            <a:ext cx="8001024" cy="1470025"/>
          </a:xfrm>
        </p:spPr>
        <p:txBody>
          <a:bodyPr>
            <a:noAutofit/>
          </a:bodyPr>
          <a:lstStyle/>
          <a:p>
            <a:pPr algn="l"/>
            <a:r>
              <a:rPr lang="ru-RU" dirty="0" smtClean="0">
                <a:effectLst>
                  <a:outerShdw blurRad="38100" dist="38100" dir="2700000" algn="tl">
                    <a:srgbClr val="000000">
                      <a:alpha val="43137"/>
                    </a:srgbClr>
                  </a:outerShdw>
                </a:effectLst>
                <a:latin typeface="Times New Roman" pitchFamily="18" charset="0"/>
                <a:cs typeface="Times New Roman" pitchFamily="18" charset="0"/>
              </a:rPr>
              <a:t>Розвиток літератури. Другої половину ХVІІ ст. першоі половини 18ст.</a:t>
            </a:r>
            <a:endParaRPr lang="ru-RU" dirty="0">
              <a:effectLst>
                <a:outerShdw blurRad="38100" dist="38100" dir="2700000" algn="tl">
                  <a:srgbClr val="000000">
                    <a:alpha val="43137"/>
                  </a:srgbClr>
                </a:outerShdw>
              </a:effectLst>
              <a:latin typeface="Times New Roman" pitchFamily="18" charset="0"/>
              <a:cs typeface="Times New Roman" pitchFamily="18" charset="0"/>
            </a:endParaRPr>
          </a:p>
        </p:txBody>
      </p:sp>
    </p:spTree>
  </p:cSld>
  <p:clrMapOvr>
    <a:masterClrMapping/>
  </p:clrMapOvr>
  <p:transition spd="slow">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500042"/>
            <a:ext cx="9144000" cy="4093428"/>
          </a:xfrm>
          <a:prstGeom prst="rect">
            <a:avLst/>
          </a:prstGeom>
        </p:spPr>
        <p:txBody>
          <a:bodyPr wrap="square">
            <a:spAutoFit/>
          </a:bodyPr>
          <a:lstStyle/>
          <a:p>
            <a:pPr algn="ctr"/>
            <a:r>
              <a:rPr lang="uk-UA" b="1" dirty="0" smtClean="0">
                <a:solidFill>
                  <a:schemeClr val="tx1">
                    <a:lumMod val="95000"/>
                  </a:schemeClr>
                </a:solidFill>
              </a:rPr>
              <a:t>Літопис Григорія Граб'янки</a:t>
            </a:r>
            <a:endParaRPr lang="uk-UA" dirty="0" smtClean="0">
              <a:solidFill>
                <a:schemeClr val="tx1">
                  <a:lumMod val="95000"/>
                </a:schemeClr>
              </a:solidFill>
            </a:endParaRPr>
          </a:p>
          <a:p>
            <a:r>
              <a:rPr lang="uk-UA" sz="1600" dirty="0" smtClean="0">
                <a:solidFill>
                  <a:schemeClr val="tx1">
                    <a:lumMod val="95000"/>
                  </a:schemeClr>
                </a:solidFill>
              </a:rPr>
              <a:t>Створено в Гадячі 1710 р. Другий з-поміж великих козацьких літописів. Написаний церковнослов'янською мовою. Розповідає про події від найдавніших часів до 1709 р. - поразки Івана Мазепи та обрання гетьманом Івана Скоропадського. Головна увага приділена перебігові Національно-визвольної війни під проводом Богдана Хмельницького. Автор, творячи літопис, простудіював велику кількість документів і найрізноманітніших історичних праць своїх сучасників та попередників, покладався також на народні перекази. Можливо, цим пояснюється надзвичайна популярність Граб'янкової книги, свідченням чого є десятки списків, у яких, власне, й поширювався літопис.</a:t>
            </a:r>
          </a:p>
          <a:p>
            <a:pPr algn="ctr"/>
            <a:r>
              <a:rPr lang="uk-UA" b="1" dirty="0" smtClean="0">
                <a:solidFill>
                  <a:schemeClr val="tx1">
                    <a:lumMod val="95000"/>
                  </a:schemeClr>
                </a:solidFill>
              </a:rPr>
              <a:t>Літопис Самійла Величка</a:t>
            </a:r>
            <a:endParaRPr lang="uk-UA" dirty="0" smtClean="0">
              <a:solidFill>
                <a:schemeClr val="tx1">
                  <a:lumMod val="95000"/>
                </a:schemeClr>
              </a:solidFill>
            </a:endParaRPr>
          </a:p>
          <a:p>
            <a:r>
              <a:rPr lang="uk-UA" sz="1600" dirty="0" smtClean="0">
                <a:solidFill>
                  <a:schemeClr val="tx1">
                    <a:lumMod val="95000"/>
                  </a:schemeClr>
                </a:solidFill>
              </a:rPr>
              <a:t>Твір Величка є найвизначнішим явищем козацького літописання. Мова літопису - книжна українська. Літопис складався з двох частин: опису подій від 1648 р. по 1660 р. та від 1660 р. по 1700 р. Дійшов до нас пошкоджений, без закінчення і з прогалинами, особливо в першій частині. Рукопис Самійла Величка супроводжено десятьма портретами гетьманів, містить безліч документів, поетичних текстів.</a:t>
            </a:r>
            <a:endParaRPr lang="uk-UA" sz="1600" dirty="0">
              <a:solidFill>
                <a:schemeClr val="tx1">
                  <a:lumMod val="95000"/>
                </a:schemeClr>
              </a:solidFill>
            </a:endParaRPr>
          </a:p>
        </p:txBody>
      </p:sp>
    </p:spTree>
  </p:cSld>
  <p:clrMapOvr>
    <a:masterClrMapping/>
  </p:clrMapOvr>
  <p:transition spd="slow">
    <p:pull dir="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9_resize.jpg"/>
          <p:cNvPicPr>
            <a:picLocks noChangeAspect="1"/>
          </p:cNvPicPr>
          <p:nvPr/>
        </p:nvPicPr>
        <p:blipFill>
          <a:blip r:embed="rId2">
            <a:lum bright="10000"/>
          </a:blip>
          <a:stretch>
            <a:fillRect/>
          </a:stretch>
        </p:blipFill>
        <p:spPr>
          <a:xfrm>
            <a:off x="3214678" y="2143116"/>
            <a:ext cx="2643206" cy="3571900"/>
          </a:xfrm>
          <a:prstGeom prst="rect">
            <a:avLst/>
          </a:prstGeom>
        </p:spPr>
      </p:pic>
      <p:pic>
        <p:nvPicPr>
          <p:cNvPr id="3" name="Рисунок 2" descr="8.jpg"/>
          <p:cNvPicPr>
            <a:picLocks noChangeAspect="1"/>
          </p:cNvPicPr>
          <p:nvPr/>
        </p:nvPicPr>
        <p:blipFill>
          <a:blip r:embed="rId3"/>
          <a:stretch>
            <a:fillRect/>
          </a:stretch>
        </p:blipFill>
        <p:spPr>
          <a:xfrm>
            <a:off x="6215074" y="214290"/>
            <a:ext cx="2700341" cy="4024643"/>
          </a:xfrm>
          <a:prstGeom prst="rect">
            <a:avLst/>
          </a:prstGeom>
        </p:spPr>
      </p:pic>
      <p:pic>
        <p:nvPicPr>
          <p:cNvPr id="4" name="Рисунок 3" descr="10.jpg"/>
          <p:cNvPicPr>
            <a:picLocks noChangeAspect="1"/>
          </p:cNvPicPr>
          <p:nvPr/>
        </p:nvPicPr>
        <p:blipFill>
          <a:blip r:embed="rId4">
            <a:lum/>
          </a:blip>
          <a:stretch>
            <a:fillRect/>
          </a:stretch>
        </p:blipFill>
        <p:spPr>
          <a:xfrm>
            <a:off x="214282" y="500042"/>
            <a:ext cx="2662240" cy="4279386"/>
          </a:xfrm>
          <a:prstGeom prst="rect">
            <a:avLst/>
          </a:prstGeom>
        </p:spPr>
      </p:pic>
      <p:sp>
        <p:nvSpPr>
          <p:cNvPr id="5" name="Прямоугольник 4"/>
          <p:cNvSpPr/>
          <p:nvPr/>
        </p:nvSpPr>
        <p:spPr>
          <a:xfrm>
            <a:off x="428596" y="4857760"/>
            <a:ext cx="2000264" cy="830997"/>
          </a:xfrm>
          <a:prstGeom prst="rect">
            <a:avLst/>
          </a:prstGeom>
        </p:spPr>
        <p:txBody>
          <a:bodyPr wrap="square">
            <a:spAutoFit/>
          </a:bodyPr>
          <a:lstStyle/>
          <a:p>
            <a:r>
              <a:rPr lang="ru-RU" sz="1600" i="1" dirty="0" smtClean="0">
                <a:solidFill>
                  <a:srgbClr val="FFFF00"/>
                </a:solidFill>
              </a:rPr>
              <a:t>Титульний аркуш літопису Самійла Величка</a:t>
            </a:r>
            <a:endParaRPr lang="ru-RU" sz="1600" dirty="0">
              <a:solidFill>
                <a:srgbClr val="FFFF00"/>
              </a:solidFill>
            </a:endParaRPr>
          </a:p>
        </p:txBody>
      </p:sp>
      <p:sp>
        <p:nvSpPr>
          <p:cNvPr id="6" name="Прямоугольник 5"/>
          <p:cNvSpPr/>
          <p:nvPr/>
        </p:nvSpPr>
        <p:spPr>
          <a:xfrm>
            <a:off x="3071802" y="5857892"/>
            <a:ext cx="2928958" cy="646331"/>
          </a:xfrm>
          <a:prstGeom prst="rect">
            <a:avLst/>
          </a:prstGeom>
        </p:spPr>
        <p:txBody>
          <a:bodyPr wrap="square">
            <a:spAutoFit/>
          </a:bodyPr>
          <a:lstStyle/>
          <a:p>
            <a:r>
              <a:rPr lang="ru-RU" i="1" dirty="0" smtClean="0">
                <a:solidFill>
                  <a:srgbClr val="FFFF00"/>
                </a:solidFill>
              </a:rPr>
              <a:t>"Музична граматика" М. Дилецького. 1723 р.</a:t>
            </a:r>
            <a:endParaRPr lang="ru-RU" dirty="0">
              <a:solidFill>
                <a:srgbClr val="FFFF00"/>
              </a:solidFill>
            </a:endParaRPr>
          </a:p>
        </p:txBody>
      </p:sp>
      <p:sp>
        <p:nvSpPr>
          <p:cNvPr id="7" name="Прямоугольник 6"/>
          <p:cNvSpPr/>
          <p:nvPr/>
        </p:nvSpPr>
        <p:spPr>
          <a:xfrm>
            <a:off x="6715140" y="4286256"/>
            <a:ext cx="2071686" cy="954107"/>
          </a:xfrm>
          <a:prstGeom prst="rect">
            <a:avLst/>
          </a:prstGeom>
        </p:spPr>
        <p:txBody>
          <a:bodyPr wrap="square">
            <a:spAutoFit/>
          </a:bodyPr>
          <a:lstStyle/>
          <a:p>
            <a:r>
              <a:rPr lang="ru-RU" sz="1400" i="1" dirty="0" smtClean="0">
                <a:solidFill>
                  <a:srgbClr val="FFFF00"/>
                </a:solidFill>
              </a:rPr>
              <a:t>Титульний аркуш книжки Й. Галятовського "Ключ розуміння"</a:t>
            </a:r>
            <a:endParaRPr lang="ru-RU" sz="1400" dirty="0">
              <a:solidFill>
                <a:srgbClr val="FFFF00"/>
              </a:solidFill>
            </a:endParaRPr>
          </a:p>
        </p:txBody>
      </p:sp>
    </p:spTree>
  </p:cSld>
  <p:clrMapOvr>
    <a:masterClrMapping/>
  </p:clrMapOvr>
  <p:transition spd="slow">
    <p:zoom dir="in"/>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28596" y="1643050"/>
            <a:ext cx="8062912" cy="1470025"/>
          </a:xfrm>
        </p:spPr>
        <p:txBody>
          <a:bodyPr>
            <a:normAutofit/>
          </a:bodyPr>
          <a:lstStyle/>
          <a:p>
            <a:r>
              <a:rPr lang="ru-RU" sz="6600" dirty="0" smtClean="0"/>
              <a:t>Дякую за увагу…</a:t>
            </a:r>
            <a:endParaRPr lang="ru-RU" sz="6600" dirty="0"/>
          </a:p>
        </p:txBody>
      </p:sp>
      <p:sp>
        <p:nvSpPr>
          <p:cNvPr id="4" name="Подзаголовок 2"/>
          <p:cNvSpPr>
            <a:spLocks noGrp="1"/>
          </p:cNvSpPr>
          <p:nvPr>
            <p:ph type="subTitle" idx="1"/>
          </p:nvPr>
        </p:nvSpPr>
        <p:spPr>
          <a:xfrm>
            <a:off x="4643438" y="4286256"/>
            <a:ext cx="4357718" cy="716756"/>
          </a:xfrm>
        </p:spPr>
        <p:txBody>
          <a:bodyPr>
            <a:normAutofit/>
          </a:bodyPr>
          <a:lstStyle/>
          <a:p>
            <a:r>
              <a:rPr lang="ru-RU" sz="1800" b="1" dirty="0" smtClean="0">
                <a:solidFill>
                  <a:schemeClr val="accent1">
                    <a:lumMod val="60000"/>
                    <a:lumOff val="40000"/>
                  </a:schemeClr>
                </a:solidFill>
                <a:effectLst>
                  <a:outerShdw blurRad="38100" dist="38100" dir="2700000" algn="tl">
                    <a:srgbClr val="000000">
                      <a:alpha val="43137"/>
                    </a:srgbClr>
                  </a:outerShdw>
                </a:effectLst>
              </a:rPr>
              <a:t>Підготувала Федик Ірина</a:t>
            </a:r>
            <a:endParaRPr lang="ru-RU" sz="1800" b="1" dirty="0">
              <a:solidFill>
                <a:schemeClr val="accent1">
                  <a:lumMod val="60000"/>
                  <a:lumOff val="40000"/>
                </a:schemeClr>
              </a:solidFill>
              <a:effectLst>
                <a:outerShdw blurRad="38100" dist="38100" dir="2700000" algn="tl">
                  <a:srgbClr val="000000">
                    <a:alpha val="43137"/>
                  </a:srgbClr>
                </a:outerShdw>
              </a:effectLst>
            </a:endParaRPr>
          </a:p>
        </p:txBody>
      </p:sp>
      <p:sp>
        <p:nvSpPr>
          <p:cNvPr id="5" name="Прямоугольник 4"/>
          <p:cNvSpPr/>
          <p:nvPr/>
        </p:nvSpPr>
        <p:spPr>
          <a:xfrm>
            <a:off x="3786182" y="6072206"/>
            <a:ext cx="1701941" cy="369332"/>
          </a:xfrm>
          <a:prstGeom prst="rect">
            <a:avLst/>
          </a:prstGeom>
        </p:spPr>
        <p:txBody>
          <a:bodyPr wrap="none">
            <a:spAutoFit/>
          </a:bodyPr>
          <a:lstStyle/>
          <a:p>
            <a:r>
              <a:rPr lang="ru-RU" dirty="0" smtClean="0">
                <a:effectLst>
                  <a:outerShdw blurRad="38100" dist="38100" dir="2700000" algn="tl">
                    <a:srgbClr val="000000">
                      <a:alpha val="43137"/>
                    </a:srgbClr>
                  </a:outerShdw>
                </a:effectLst>
                <a:latin typeface="Times New Roman" pitchFamily="18" charset="0"/>
                <a:cs typeface="Times New Roman" pitchFamily="18" charset="0"/>
              </a:rPr>
              <a:t>Тернопіль 2013</a:t>
            </a:r>
            <a:endParaRPr lang="ru-RU" dirty="0"/>
          </a:p>
        </p:txBody>
      </p:sp>
    </p:spTree>
  </p:cSld>
  <p:clrMapOvr>
    <a:masterClrMapping/>
  </p:clrMapOvr>
  <p:transition spd="slow">
    <p:newsflash/>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428596" y="500042"/>
            <a:ext cx="8072494" cy="5016758"/>
          </a:xfrm>
          <a:prstGeom prst="rect">
            <a:avLst/>
          </a:prstGeom>
        </p:spPr>
        <p:txBody>
          <a:bodyPr wrap="square">
            <a:spAutoFit/>
          </a:bodyPr>
          <a:lstStyle/>
          <a:p>
            <a:r>
              <a:rPr lang="uk-UA" sz="2000" dirty="0" smtClean="0">
                <a:solidFill>
                  <a:schemeClr val="tx1">
                    <a:lumMod val="95000"/>
                  </a:schemeClr>
                </a:solidFill>
              </a:rPr>
              <a:t>Поширення грамотності серед населення сприяло розвитку книгодрукування. Найбільшою друкарнею в Україні з 13 існуючих була Києво-Печерська. Серед випущених нею книг відома, зокрема, «Іфіка ієрополітика» (1712 р.), у якій пояснювалися норми поведінки. Видавалися релігійні трактати, букварі та інші книги.</a:t>
            </a:r>
          </a:p>
          <a:p>
            <a:r>
              <a:rPr lang="uk-UA" sz="2000" dirty="0" smtClean="0">
                <a:solidFill>
                  <a:schemeClr val="tx1">
                    <a:lumMod val="95000"/>
                  </a:schemeClr>
                </a:solidFill>
              </a:rPr>
              <a:t>На західноукраїнських землях продовжувала діяти Львівська братська друкарня. Вона видавала букварі та інші книжки. Значний внесок у розвиток книгодрукування зробили Почаївська та унівська друкарні.</a:t>
            </a:r>
          </a:p>
          <a:p>
            <a:r>
              <a:rPr lang="uk-UA" sz="2000" dirty="0" smtClean="0">
                <a:solidFill>
                  <a:schemeClr val="tx1">
                    <a:lumMod val="95000"/>
                  </a:schemeClr>
                </a:solidFill>
              </a:rPr>
              <a:t>Прикметною рисою книгодрукування, попри заборони Синоду російської православної церкви, стало зростання друку світської літератури. А запроваджений за Петра І гражданський шрифт зробив книжки більш доступними для широкого кола читачів.</a:t>
            </a:r>
          </a:p>
          <a:p>
            <a:r>
              <a:rPr lang="ru-RU" sz="2000" dirty="0" smtClean="0">
                <a:solidFill>
                  <a:schemeClr val="tx1">
                    <a:lumMod val="95000"/>
                  </a:schemeClr>
                </a:solidFill>
              </a:rPr>
              <a:t> </a:t>
            </a:r>
            <a:endParaRPr lang="ru-RU" dirty="0">
              <a:solidFill>
                <a:schemeClr val="tx1">
                  <a:lumMod val="95000"/>
                </a:schemeClr>
              </a:solidFill>
            </a:endParaRPr>
          </a:p>
        </p:txBody>
      </p:sp>
    </p:spTree>
  </p:cSld>
  <p:clrMapOvr>
    <a:masterClrMapping/>
  </p:clrMapOvr>
  <p:transition spd="slow">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0" y="285728"/>
            <a:ext cx="5643570" cy="3816429"/>
          </a:xfrm>
          <a:prstGeom prst="rect">
            <a:avLst/>
          </a:prstGeom>
        </p:spPr>
        <p:txBody>
          <a:bodyPr wrap="square">
            <a:spAutoFit/>
          </a:bodyPr>
          <a:lstStyle/>
          <a:p>
            <a:r>
              <a:rPr lang="ru-RU" sz="1400" dirty="0" smtClean="0">
                <a:solidFill>
                  <a:schemeClr val="tx1">
                    <a:lumMod val="95000"/>
                  </a:schemeClr>
                </a:solidFill>
              </a:rPr>
              <a:t>Із другої половини Х</a:t>
            </a:r>
            <a:r>
              <a:rPr lang="en-US" sz="1400" dirty="0" smtClean="0">
                <a:solidFill>
                  <a:schemeClr val="tx1">
                    <a:lumMod val="95000"/>
                  </a:schemeClr>
                </a:solidFill>
              </a:rPr>
              <a:t>V</a:t>
            </a:r>
            <a:r>
              <a:rPr lang="ru-RU" sz="1400" dirty="0" smtClean="0">
                <a:solidFill>
                  <a:schemeClr val="tx1">
                    <a:lumMod val="95000"/>
                  </a:schemeClr>
                </a:solidFill>
              </a:rPr>
              <a:t>ІІ ст. розпочався період піднесення літературної творчості. Для літератури цього періоду характерними були такі риси:</a:t>
            </a:r>
          </a:p>
          <a:p>
            <a:r>
              <a:rPr lang="ru-RU" sz="1400" dirty="0" smtClean="0">
                <a:solidFill>
                  <a:schemeClr val="tx1">
                    <a:lumMod val="95000"/>
                  </a:schemeClr>
                </a:solidFill>
              </a:rPr>
              <a:t>— зберігався зв’язок літератури з релігійним світоглядом;</a:t>
            </a:r>
          </a:p>
          <a:p>
            <a:r>
              <a:rPr lang="ru-RU" sz="1400" dirty="0" smtClean="0">
                <a:solidFill>
                  <a:schemeClr val="tx1">
                    <a:lumMod val="95000"/>
                  </a:schemeClr>
                </a:solidFill>
              </a:rPr>
              <a:t>— мистецтво слова поступово ставало самостійною галуззю творчості;</a:t>
            </a:r>
          </a:p>
          <a:p>
            <a:r>
              <a:rPr lang="ru-RU" sz="1400" dirty="0" smtClean="0">
                <a:solidFill>
                  <a:schemeClr val="tx1">
                    <a:lumMod val="95000"/>
                  </a:schemeClr>
                </a:solidFill>
              </a:rPr>
              <a:t>— усе виразніше виявлялися світські й естетичні функції літератури, вироблялися нові форми і способи художньо-словесного зображення;</a:t>
            </a:r>
          </a:p>
          <a:p>
            <a:r>
              <a:rPr lang="ru-RU" sz="1400" dirty="0" smtClean="0">
                <a:solidFill>
                  <a:schemeClr val="tx1">
                    <a:lumMod val="95000"/>
                  </a:schemeClr>
                </a:solidFill>
              </a:rPr>
              <a:t>— головна увага письменників зосереджувалася на людині, а також її зв’язку з Богом, утверджувалися нові жанри художньої літератури.</a:t>
            </a:r>
          </a:p>
          <a:p>
            <a:r>
              <a:rPr lang="ru-RU" sz="1400" dirty="0" smtClean="0">
                <a:solidFill>
                  <a:schemeClr val="tx1">
                    <a:lumMod val="95000"/>
                  </a:schemeClr>
                </a:solidFill>
              </a:rPr>
              <a:t>Друга половина Х</a:t>
            </a:r>
            <a:r>
              <a:rPr lang="en-US" sz="1400" dirty="0" smtClean="0">
                <a:solidFill>
                  <a:schemeClr val="tx1">
                    <a:lumMod val="95000"/>
                  </a:schemeClr>
                </a:solidFill>
              </a:rPr>
              <a:t>V</a:t>
            </a:r>
            <a:r>
              <a:rPr lang="ru-RU" sz="1400" dirty="0" smtClean="0">
                <a:solidFill>
                  <a:schemeClr val="tx1">
                    <a:lumMod val="95000"/>
                  </a:schemeClr>
                </a:solidFill>
              </a:rPr>
              <a:t>ІІ ст. — це період розквіту української літератури стилю бароко.</a:t>
            </a:r>
          </a:p>
          <a:p>
            <a:r>
              <a:rPr lang="ru-RU" sz="1400" dirty="0" smtClean="0">
                <a:solidFill>
                  <a:schemeClr val="tx1">
                    <a:lumMod val="95000"/>
                  </a:schemeClr>
                </a:solidFill>
              </a:rPr>
              <a:t>Найбільш яскраво барокові риси проявляються у поезії. Поетичні твори цієї доби різноманітні: він громадсько-політичних до ліричних.</a:t>
            </a:r>
            <a:r>
              <a:rPr lang="ru-RU" sz="1400" i="1" dirty="0" smtClean="0">
                <a:solidFill>
                  <a:schemeClr val="tx1">
                    <a:lumMod val="95000"/>
                  </a:schemeClr>
                </a:solidFill>
              </a:rPr>
              <a:t> </a:t>
            </a:r>
            <a:endParaRPr lang="ru-RU" sz="1400" dirty="0" smtClean="0">
              <a:solidFill>
                <a:schemeClr val="tx1">
                  <a:lumMod val="95000"/>
                </a:schemeClr>
              </a:solidFill>
            </a:endParaRPr>
          </a:p>
        </p:txBody>
      </p:sp>
      <p:pic>
        <p:nvPicPr>
          <p:cNvPr id="6" name="Рисунок 5" descr="image207.jpg"/>
          <p:cNvPicPr>
            <a:picLocks noChangeAspect="1"/>
          </p:cNvPicPr>
          <p:nvPr/>
        </p:nvPicPr>
        <p:blipFill>
          <a:blip r:embed="rId2"/>
          <a:stretch>
            <a:fillRect/>
          </a:stretch>
        </p:blipFill>
        <p:spPr>
          <a:xfrm>
            <a:off x="5643570" y="142852"/>
            <a:ext cx="3047998" cy="3579221"/>
          </a:xfrm>
          <a:prstGeom prst="rect">
            <a:avLst/>
          </a:prstGeom>
        </p:spPr>
      </p:pic>
      <p:sp>
        <p:nvSpPr>
          <p:cNvPr id="7" name="Прямоугольник 6"/>
          <p:cNvSpPr/>
          <p:nvPr/>
        </p:nvSpPr>
        <p:spPr>
          <a:xfrm>
            <a:off x="0" y="4000504"/>
            <a:ext cx="9144000" cy="2031325"/>
          </a:xfrm>
          <a:prstGeom prst="rect">
            <a:avLst/>
          </a:prstGeom>
        </p:spPr>
        <p:txBody>
          <a:bodyPr wrap="square">
            <a:spAutoFit/>
          </a:bodyPr>
          <a:lstStyle/>
          <a:p>
            <a:r>
              <a:rPr lang="ru-RU" sz="1400" dirty="0" smtClean="0">
                <a:solidFill>
                  <a:schemeClr val="tx1">
                    <a:lumMod val="95000"/>
                  </a:schemeClr>
                </a:solidFill>
              </a:rPr>
              <a:t>Громадсько­політична поезія пов’язана з Національно­визвольної війною під проводом Б. Хмельницького та Руїною. У цих творах змальовуються історичні події, дається їх аналіз, висловлюються різноманітні точки зору. Відомі такі твори: «Висипався хміль із міха», «Похвала віршами Хмельницькому от народа малоросійського», «Чигирин» тощо.</a:t>
            </a:r>
          </a:p>
          <a:p>
            <a:r>
              <a:rPr lang="ru-RU" sz="1400" dirty="0" smtClean="0">
                <a:solidFill>
                  <a:schemeClr val="tx1">
                    <a:lumMod val="95000"/>
                  </a:schemeClr>
                </a:solidFill>
              </a:rPr>
              <a:t>Творцями релігійно­філософської поезії були представники духівництва — Л. Баранович, В. Ясинський, Д. Туптало, С. Яворський, Ф. Прокопович та інші. У творах цих авторів порушувалися морально-етичні проблеми. У поезії цього напряму найбільше проявляється стиль бароко — символіка, алегорія, гра слів, ускладнені асоціації, натуралістичність деталей. Найбільшу поему (23 тис. рядків) на релігійну тематику склав І. Максимович «Богородице Діво».</a:t>
            </a:r>
            <a:endParaRPr lang="ru-RU" sz="1400" dirty="0">
              <a:solidFill>
                <a:schemeClr val="tx1">
                  <a:lumMod val="95000"/>
                </a:schemeClr>
              </a:solidFill>
            </a:endParaRPr>
          </a:p>
        </p:txBody>
      </p:sp>
      <p:sp>
        <p:nvSpPr>
          <p:cNvPr id="8" name="Прямоугольник 7"/>
          <p:cNvSpPr/>
          <p:nvPr/>
        </p:nvSpPr>
        <p:spPr>
          <a:xfrm>
            <a:off x="6643702" y="3714752"/>
            <a:ext cx="1298753" cy="369332"/>
          </a:xfrm>
          <a:prstGeom prst="rect">
            <a:avLst/>
          </a:prstGeom>
        </p:spPr>
        <p:txBody>
          <a:bodyPr wrap="none">
            <a:spAutoFit/>
          </a:bodyPr>
          <a:lstStyle/>
          <a:p>
            <a:r>
              <a:rPr lang="ru-RU" i="1" dirty="0" smtClean="0">
                <a:solidFill>
                  <a:srgbClr val="FFFF00"/>
                </a:solidFill>
              </a:rPr>
              <a:t>Д.Туптало</a:t>
            </a:r>
            <a:endParaRPr lang="ru-RU" dirty="0">
              <a:solidFill>
                <a:srgbClr val="FFFF00"/>
              </a:solidFill>
            </a:endParaRPr>
          </a:p>
        </p:txBody>
      </p:sp>
    </p:spTree>
  </p:cSld>
  <p:clrMapOvr>
    <a:masterClrMapping/>
  </p:clrMapOvr>
  <p:transition spd="slow">
    <p:split orient="vert" dir="in"/>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image209.jpg"/>
          <p:cNvPicPr>
            <a:picLocks noChangeAspect="1"/>
          </p:cNvPicPr>
          <p:nvPr/>
        </p:nvPicPr>
        <p:blipFill>
          <a:blip r:embed="rId2"/>
          <a:stretch>
            <a:fillRect/>
          </a:stretch>
        </p:blipFill>
        <p:spPr>
          <a:xfrm>
            <a:off x="214282" y="-1"/>
            <a:ext cx="3664294" cy="4286257"/>
          </a:xfrm>
          <a:prstGeom prst="rect">
            <a:avLst/>
          </a:prstGeom>
        </p:spPr>
      </p:pic>
      <p:sp>
        <p:nvSpPr>
          <p:cNvPr id="3" name="Прямоугольник 2"/>
          <p:cNvSpPr/>
          <p:nvPr/>
        </p:nvSpPr>
        <p:spPr>
          <a:xfrm>
            <a:off x="3929058" y="428604"/>
            <a:ext cx="5214942" cy="4031873"/>
          </a:xfrm>
          <a:prstGeom prst="rect">
            <a:avLst/>
          </a:prstGeom>
        </p:spPr>
        <p:txBody>
          <a:bodyPr wrap="square">
            <a:spAutoFit/>
          </a:bodyPr>
          <a:lstStyle/>
          <a:p>
            <a:r>
              <a:rPr lang="uk-UA" sz="1600" dirty="0" smtClean="0">
                <a:solidFill>
                  <a:schemeClr val="tx1">
                    <a:lumMod val="95000"/>
                  </a:schemeClr>
                </a:solidFill>
              </a:rPr>
              <a:t>У руслі бароко розвивалася і панегірична поезія. Найвідомішими її представниками були І. Величковський, Л. Баранович.</a:t>
            </a:r>
          </a:p>
          <a:p>
            <a:r>
              <a:rPr lang="uk-UA" sz="1600" dirty="0" smtClean="0">
                <a:solidFill>
                  <a:schemeClr val="tx1">
                    <a:lumMod val="95000"/>
                  </a:schemeClr>
                </a:solidFill>
              </a:rPr>
              <a:t>Великою популярністю користувалися епіграми. Серед найкращих епіграфістів були Л. Баранович, І. Величковський, Д. Братковський, К. Зіновіїв. В епіграмах часто перепліталися релігійно­філософські та побутові сюжети.</a:t>
            </a:r>
          </a:p>
          <a:p>
            <a:r>
              <a:rPr lang="uk-UA" sz="1600" dirty="0" smtClean="0">
                <a:solidFill>
                  <a:schemeClr val="tx1">
                    <a:lumMod val="95000"/>
                  </a:schemeClr>
                </a:solidFill>
              </a:rPr>
              <a:t>Найкращі вірші ліричної поезії написані С. Климковським, І. Бачинським, Д. Левицьким, І. Мазепою, Л. Барановичем. Жанрово ця поезія дуже різноманітна — це і опис соціально­побутових явищ, і опис природи, і любовні елегії. Вона наповнена народними образами та символами. Любовна поезія тісно пов’язана з піснею.</a:t>
            </a:r>
            <a:endParaRPr lang="uk-UA" sz="1600" dirty="0">
              <a:solidFill>
                <a:schemeClr val="tx1">
                  <a:lumMod val="95000"/>
                </a:schemeClr>
              </a:solidFill>
            </a:endParaRPr>
          </a:p>
        </p:txBody>
      </p:sp>
      <p:sp>
        <p:nvSpPr>
          <p:cNvPr id="5" name="Прямоугольник 4"/>
          <p:cNvSpPr/>
          <p:nvPr/>
        </p:nvSpPr>
        <p:spPr>
          <a:xfrm>
            <a:off x="0" y="4500570"/>
            <a:ext cx="9144000" cy="954107"/>
          </a:xfrm>
          <a:prstGeom prst="rect">
            <a:avLst/>
          </a:prstGeom>
        </p:spPr>
        <p:txBody>
          <a:bodyPr wrap="square">
            <a:spAutoFit/>
          </a:bodyPr>
          <a:lstStyle/>
          <a:p>
            <a:r>
              <a:rPr lang="uk-UA" sz="1400" dirty="0" smtClean="0">
                <a:solidFill>
                  <a:schemeClr val="tx1">
                    <a:lumMod val="95000"/>
                  </a:schemeClr>
                </a:solidFill>
              </a:rPr>
              <a:t>Значної популярності набула й сатирична віршована література. У рукописних збірках поширювалися вірші К. Зінов’єва (370 віршів) та І. Некрашевича («Ярмарок», Сповідь»). У них відтворювалися колоритні побутові сцени, висміювалися вади суспільства, прославлялася чесна праця хлібороба і ремісника.</a:t>
            </a:r>
          </a:p>
        </p:txBody>
      </p:sp>
      <p:sp>
        <p:nvSpPr>
          <p:cNvPr id="6" name="Прямоугольник 5"/>
          <p:cNvSpPr/>
          <p:nvPr/>
        </p:nvSpPr>
        <p:spPr>
          <a:xfrm>
            <a:off x="1071538" y="4214818"/>
            <a:ext cx="1661032" cy="369332"/>
          </a:xfrm>
          <a:prstGeom prst="rect">
            <a:avLst/>
          </a:prstGeom>
        </p:spPr>
        <p:txBody>
          <a:bodyPr wrap="none">
            <a:spAutoFit/>
          </a:bodyPr>
          <a:lstStyle/>
          <a:p>
            <a:r>
              <a:rPr lang="ru-RU" i="1" dirty="0" smtClean="0">
                <a:solidFill>
                  <a:srgbClr val="FFFF00"/>
                </a:solidFill>
              </a:rPr>
              <a:t>Л.Баранович</a:t>
            </a:r>
            <a:endParaRPr lang="ru-RU" dirty="0">
              <a:solidFill>
                <a:srgbClr val="FFFF00"/>
              </a:solidFill>
            </a:endParaRPr>
          </a:p>
        </p:txBody>
      </p:sp>
    </p:spTree>
  </p:cSld>
  <p:clrMapOvr>
    <a:masterClrMapping/>
  </p:clrMapOvr>
  <p:transition spd="slow">
    <p:wheel spokes="2"/>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144000" cy="3508653"/>
          </a:xfrm>
          <a:prstGeom prst="rect">
            <a:avLst/>
          </a:prstGeom>
        </p:spPr>
        <p:txBody>
          <a:bodyPr wrap="square">
            <a:spAutoFit/>
          </a:bodyPr>
          <a:lstStyle/>
          <a:p>
            <a:r>
              <a:rPr lang="uk-UA" sz="1600" dirty="0" smtClean="0">
                <a:solidFill>
                  <a:schemeClr val="tx1">
                    <a:lumMod val="95000"/>
                  </a:schemeClr>
                </a:solidFill>
              </a:rPr>
              <a:t>Серед прозової літератури найбільше значення залишається за полемічною богословською. Серед найвидатніших полемічних творів можна виділити «Фундаменти», «Бесіда» І. Галятовського, «Нова міра старої віри» Л. Барановича, «Навіти» анонімного автора.</a:t>
            </a:r>
          </a:p>
          <a:p>
            <a:r>
              <a:rPr lang="uk-UA" sz="1600" dirty="0" smtClean="0">
                <a:solidFill>
                  <a:schemeClr val="tx1">
                    <a:lumMod val="95000"/>
                  </a:schemeClr>
                </a:solidFill>
              </a:rPr>
              <a:t>До богословської літератури належать і проповіді. Їх автори використовують багато художніх прийомів, вдаються до порівняння, алегорій, метафор тощо. У своїх проповідях вони викривають хворі місця суспільства, засуджують аморальні вчинки, дають настанови щодо правильного життя. Так, вони схвалювали вірність православ’ю, прагнення до миру, злагоди та спокою, засуджували заздрість, підступність, зрадливість, лицемірство, невдячність, жадобу, моральну розпусту. Найвизначнішими його творами були «В істинній вірі», «Мир з богом людині» І. Гізеля. Також збірки проповідей видав і Л. Баранович «Меч духовний» і «Труби словес проповідних». Крім того, проповідями уславилися Д. Туптало, С. Яворський, Ф. Прокопович та інші.</a:t>
            </a:r>
          </a:p>
          <a:p>
            <a:endParaRPr lang="uk-UA" sz="1400" dirty="0">
              <a:solidFill>
                <a:schemeClr val="tx1">
                  <a:lumMod val="95000"/>
                </a:schemeClr>
              </a:solidFill>
            </a:endParaRPr>
          </a:p>
        </p:txBody>
      </p:sp>
      <p:sp>
        <p:nvSpPr>
          <p:cNvPr id="3" name="Прямоугольник 2"/>
          <p:cNvSpPr/>
          <p:nvPr/>
        </p:nvSpPr>
        <p:spPr>
          <a:xfrm>
            <a:off x="0" y="3286124"/>
            <a:ext cx="9144000" cy="1815882"/>
          </a:xfrm>
          <a:prstGeom prst="rect">
            <a:avLst/>
          </a:prstGeom>
        </p:spPr>
        <p:txBody>
          <a:bodyPr wrap="square">
            <a:spAutoFit/>
          </a:bodyPr>
          <a:lstStyle/>
          <a:p>
            <a:r>
              <a:rPr lang="ru-RU" sz="1600" dirty="0" smtClean="0">
                <a:solidFill>
                  <a:schemeClr val="tx1">
                    <a:lumMod val="95000"/>
                  </a:schemeClr>
                </a:solidFill>
              </a:rPr>
              <a:t>Продовжує розвиватися й агіографічний жанр (опис житій святих). Переробляються житія популярних святих, виникають оригінальні бароковські переробки житій князів, використовуються давні легенди «Києво-Печерського патерика». Найвидатнішою пам’яткою цього жанру є чотиритомна збірка житій святих Д. Туптала.</a:t>
            </a:r>
          </a:p>
          <a:p>
            <a:r>
              <a:rPr lang="ru-RU" sz="1600" dirty="0" smtClean="0">
                <a:solidFill>
                  <a:schemeClr val="tx1">
                    <a:lumMod val="95000"/>
                  </a:schemeClr>
                </a:solidFill>
              </a:rPr>
              <a:t>Від середини Х</a:t>
            </a:r>
            <a:r>
              <a:rPr lang="en-US" sz="1600" dirty="0" smtClean="0">
                <a:solidFill>
                  <a:schemeClr val="tx1">
                    <a:lumMod val="95000"/>
                  </a:schemeClr>
                </a:solidFill>
              </a:rPr>
              <a:t>V</a:t>
            </a:r>
            <a:r>
              <a:rPr lang="ru-RU" sz="1600" dirty="0" smtClean="0">
                <a:solidFill>
                  <a:schemeClr val="tx1">
                    <a:lumMod val="95000"/>
                  </a:schemeClr>
                </a:solidFill>
              </a:rPr>
              <a:t>ІІ ст. у літературі набув поширення жанр езопівської байки. Її вивчали в школах, розповсюджували в рукописних збірках. Згодом ці байки сприяли формуванню нової української літератури.</a:t>
            </a:r>
            <a:endParaRPr lang="ru-RU" sz="1600" dirty="0">
              <a:solidFill>
                <a:schemeClr val="tx1">
                  <a:lumMod val="95000"/>
                </a:schemeClr>
              </a:solidFill>
            </a:endParaRPr>
          </a:p>
        </p:txBody>
      </p:sp>
    </p:spTree>
  </p:cSld>
  <p:clrMapOvr>
    <a:masterClrMapping/>
  </p:clrMapOvr>
  <p:transition spd="slow">
    <p:checke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Содержимое 4" descr="image211.jpg"/>
          <p:cNvPicPr>
            <a:picLocks noGrp="1" noChangeAspect="1"/>
          </p:cNvPicPr>
          <p:nvPr>
            <p:ph idx="1"/>
          </p:nvPr>
        </p:nvPicPr>
        <p:blipFill>
          <a:blip r:embed="rId2"/>
          <a:stretch>
            <a:fillRect/>
          </a:stretch>
        </p:blipFill>
        <p:spPr>
          <a:xfrm>
            <a:off x="6000760" y="0"/>
            <a:ext cx="2786082" cy="3865699"/>
          </a:xfrm>
        </p:spPr>
      </p:pic>
      <p:sp>
        <p:nvSpPr>
          <p:cNvPr id="6" name="Прямоугольник 5"/>
          <p:cNvSpPr/>
          <p:nvPr/>
        </p:nvSpPr>
        <p:spPr>
          <a:xfrm>
            <a:off x="0" y="142852"/>
            <a:ext cx="6072198" cy="4247317"/>
          </a:xfrm>
          <a:prstGeom prst="rect">
            <a:avLst/>
          </a:prstGeom>
        </p:spPr>
        <p:txBody>
          <a:bodyPr wrap="square">
            <a:spAutoFit/>
          </a:bodyPr>
          <a:lstStyle/>
          <a:p>
            <a:r>
              <a:rPr lang="ru-RU" sz="1600" dirty="0" smtClean="0">
                <a:solidFill>
                  <a:schemeClr val="tx1">
                    <a:lumMod val="95000"/>
                  </a:schemeClr>
                </a:solidFill>
              </a:rPr>
              <a:t>Великий пласт літературного доробку складає історична література. Серед неї слід виділити «Синопсис» — короткий нарис історії України та Московії від найдавніших часів до останньої чверті Х</a:t>
            </a:r>
            <a:r>
              <a:rPr lang="en-US" sz="1600" dirty="0" smtClean="0">
                <a:solidFill>
                  <a:schemeClr val="tx1">
                    <a:lumMod val="95000"/>
                  </a:schemeClr>
                </a:solidFill>
              </a:rPr>
              <a:t>V</a:t>
            </a:r>
            <a:r>
              <a:rPr lang="ru-RU" sz="1600" dirty="0" smtClean="0">
                <a:solidFill>
                  <a:schemeClr val="tx1">
                    <a:lumMod val="95000"/>
                  </a:schemeClr>
                </a:solidFill>
              </a:rPr>
              <a:t>ІІ ст. (автор невідомий).</a:t>
            </a:r>
          </a:p>
          <a:p>
            <a:r>
              <a:rPr lang="ru-RU" sz="1600" dirty="0" smtClean="0">
                <a:solidFill>
                  <a:schemeClr val="tx1">
                    <a:lumMod val="95000"/>
                  </a:schemeClr>
                </a:solidFill>
              </a:rPr>
              <a:t>У Х</a:t>
            </a:r>
            <a:r>
              <a:rPr lang="en-US" sz="1600" dirty="0" smtClean="0">
                <a:solidFill>
                  <a:schemeClr val="tx1">
                    <a:lumMod val="95000"/>
                  </a:schemeClr>
                </a:solidFill>
              </a:rPr>
              <a:t>V</a:t>
            </a:r>
            <a:r>
              <a:rPr lang="ru-RU" sz="1600" dirty="0" smtClean="0">
                <a:solidFill>
                  <a:schemeClr val="tx1">
                    <a:lumMod val="95000"/>
                  </a:schemeClr>
                </a:solidFill>
              </a:rPr>
              <a:t>ІІІ ст. в українському суспільстві існував великий інтерес до подій Національно­визвольної війни. У 1702 р. з’явився перший такий твір — «Літопис Самовидця», створений одним із діячів часів Руїни Р. Ракушка-Романовським. Найпопулярнішими творами стали праці С. Величка і Г. Грабянки. У ХІХ ст. їх твори називали літописами, хоча насправді це були типові історичні твори Х</a:t>
            </a:r>
            <a:r>
              <a:rPr lang="en-US" sz="1600" dirty="0" smtClean="0">
                <a:solidFill>
                  <a:schemeClr val="tx1">
                    <a:lumMod val="95000"/>
                  </a:schemeClr>
                </a:solidFill>
              </a:rPr>
              <a:t>V</a:t>
            </a:r>
            <a:r>
              <a:rPr lang="ru-RU" sz="1600" dirty="0" smtClean="0">
                <a:solidFill>
                  <a:schemeClr val="tx1">
                    <a:lumMod val="95000"/>
                  </a:schemeClr>
                </a:solidFill>
              </a:rPr>
              <a:t>ІІІ ст., написані у барочному стилі</a:t>
            </a:r>
            <a:r>
              <a:rPr lang="ru-RU" dirty="0" smtClean="0">
                <a:solidFill>
                  <a:schemeClr val="tx1">
                    <a:lumMod val="95000"/>
                  </a:schemeClr>
                </a:solidFill>
              </a:rPr>
              <a:t>.</a:t>
            </a:r>
            <a:r>
              <a:rPr lang="uk-UA" dirty="0" smtClean="0">
                <a:solidFill>
                  <a:schemeClr val="tx1">
                    <a:lumMod val="95000"/>
                  </a:schemeClr>
                </a:solidFill>
              </a:rPr>
              <a:t> </a:t>
            </a:r>
            <a:r>
              <a:rPr lang="uk-UA" sz="1400" dirty="0" smtClean="0">
                <a:solidFill>
                  <a:schemeClr val="tx1">
                    <a:lumMod val="95000"/>
                  </a:schemeClr>
                </a:solidFill>
              </a:rPr>
              <a:t>У своїх творах «Сказання про козацьку війну з поляками» та «Повість літописна про малоросійські та частково інші події» С. Величко докладно описав події української історії з 1648 до 1700 р.</a:t>
            </a:r>
            <a:endParaRPr lang="ru-RU" dirty="0" smtClean="0">
              <a:solidFill>
                <a:schemeClr val="tx1">
                  <a:lumMod val="95000"/>
                </a:schemeClr>
              </a:solidFill>
            </a:endParaRPr>
          </a:p>
          <a:p>
            <a:endParaRPr lang="ru-RU" dirty="0">
              <a:solidFill>
                <a:schemeClr val="accent3">
                  <a:lumMod val="75000"/>
                </a:schemeClr>
              </a:solidFill>
            </a:endParaRPr>
          </a:p>
        </p:txBody>
      </p:sp>
      <p:sp>
        <p:nvSpPr>
          <p:cNvPr id="7" name="Прямоугольник 6"/>
          <p:cNvSpPr/>
          <p:nvPr/>
        </p:nvSpPr>
        <p:spPr>
          <a:xfrm>
            <a:off x="0" y="4214818"/>
            <a:ext cx="8786874" cy="1908215"/>
          </a:xfrm>
          <a:prstGeom prst="rect">
            <a:avLst/>
          </a:prstGeom>
        </p:spPr>
        <p:txBody>
          <a:bodyPr wrap="square">
            <a:spAutoFit/>
          </a:bodyPr>
          <a:lstStyle/>
          <a:p>
            <a:r>
              <a:rPr lang="uk-UA" sz="1400" dirty="0" smtClean="0">
                <a:solidFill>
                  <a:schemeClr val="tx1">
                    <a:lumMod val="95000"/>
                  </a:schemeClr>
                </a:solidFill>
              </a:rPr>
              <a:t>Він наголошував на справедливості Національно­визвольної війни, гостро засуджував чвари і міжусобиці, що мали місце в роки Руїни.</a:t>
            </a:r>
          </a:p>
          <a:p>
            <a:r>
              <a:rPr lang="uk-UA" sz="1400" dirty="0" smtClean="0">
                <a:solidFill>
                  <a:schemeClr val="tx1">
                    <a:lumMod val="95000"/>
                  </a:schemeClr>
                </a:solidFill>
              </a:rPr>
              <a:t>У 1710 р. Г. Граб’янка написав твір «Дійствія презільної брані» («Події визначної війни»), у якому основну увагу приділив висвітленню подій Національно­визвольної війни. Він мав велику популярність серед козацької старшини і поширювався у рукописних списках. Г. Граб’янка наголошував на винятковості козацького стану і доводив історичність права на власну державність</a:t>
            </a:r>
            <a:r>
              <a:rPr lang="uk-UA" sz="1600" dirty="0" smtClean="0">
                <a:solidFill>
                  <a:schemeClr val="tx1">
                    <a:lumMod val="95000"/>
                  </a:schemeClr>
                </a:solidFill>
              </a:rPr>
              <a:t>.</a:t>
            </a:r>
          </a:p>
          <a:p>
            <a:r>
              <a:rPr lang="ru-RU" dirty="0" smtClean="0">
                <a:solidFill>
                  <a:schemeClr val="tx1">
                    <a:lumMod val="95000"/>
                  </a:schemeClr>
                </a:solidFill>
              </a:rPr>
              <a:t> </a:t>
            </a:r>
            <a:endParaRPr lang="ru-RU" dirty="0">
              <a:solidFill>
                <a:schemeClr val="tx1">
                  <a:lumMod val="95000"/>
                </a:schemeClr>
              </a:solidFill>
            </a:endParaRPr>
          </a:p>
        </p:txBody>
      </p:sp>
      <p:sp>
        <p:nvSpPr>
          <p:cNvPr id="8" name="Прямоугольник 7"/>
          <p:cNvSpPr/>
          <p:nvPr/>
        </p:nvSpPr>
        <p:spPr>
          <a:xfrm>
            <a:off x="5715008" y="3786190"/>
            <a:ext cx="3428992" cy="523220"/>
          </a:xfrm>
          <a:prstGeom prst="rect">
            <a:avLst/>
          </a:prstGeom>
        </p:spPr>
        <p:txBody>
          <a:bodyPr wrap="square">
            <a:spAutoFit/>
          </a:bodyPr>
          <a:lstStyle/>
          <a:p>
            <a:r>
              <a:rPr lang="ru-RU" sz="1400" i="1" dirty="0" smtClean="0">
                <a:solidFill>
                  <a:srgbClr val="FFFF00"/>
                </a:solidFill>
              </a:rPr>
              <a:t>Рукописна сторінка «Літопису Самовидця»</a:t>
            </a:r>
            <a:endParaRPr lang="ru-RU" sz="1400" dirty="0">
              <a:solidFill>
                <a:srgbClr val="FFFF00"/>
              </a:solidFill>
            </a:endParaRPr>
          </a:p>
        </p:txBody>
      </p:sp>
    </p:spTree>
  </p:cSld>
  <p:clrMapOvr>
    <a:masterClrMapping/>
  </p:clrMapOvr>
  <p:transition spd="slow">
    <p:wheel spokes="2"/>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Таблица 3"/>
          <p:cNvGraphicFramePr>
            <a:graphicFrameLocks noGrp="1"/>
          </p:cNvGraphicFramePr>
          <p:nvPr/>
        </p:nvGraphicFramePr>
        <p:xfrm>
          <a:off x="1428728" y="1000108"/>
          <a:ext cx="6286544" cy="5072097"/>
        </p:xfrm>
        <a:graphic>
          <a:graphicData uri="http://schemas.openxmlformats.org/drawingml/2006/table">
            <a:tbl>
              <a:tblPr firstRow="1" bandRow="1">
                <a:tableStyleId>{5C22544A-7EE6-4342-B048-85BDC9FD1C3A}</a:tableStyleId>
              </a:tblPr>
              <a:tblGrid>
                <a:gridCol w="1571636"/>
                <a:gridCol w="1571636"/>
                <a:gridCol w="1571636"/>
                <a:gridCol w="1571636"/>
              </a:tblGrid>
              <a:tr h="519665">
                <a:tc>
                  <a:txBody>
                    <a:bodyPr/>
                    <a:lstStyle/>
                    <a:p>
                      <a:r>
                        <a:rPr lang="ru-RU" b="1" i="1" dirty="0">
                          <a:solidFill>
                            <a:schemeClr val="bg1"/>
                          </a:solidFill>
                        </a:rPr>
                        <a:t>Рік</a:t>
                      </a:r>
                      <a:endParaRPr lang="ru-RU" dirty="0">
                        <a:solidFill>
                          <a:schemeClr val="bg1"/>
                        </a:solidFill>
                      </a:endParaRPr>
                    </a:p>
                  </a:txBody>
                  <a:tcPr marL="47625" marR="47625" marT="47625" marB="47625"/>
                </a:tc>
                <a:tc>
                  <a:txBody>
                    <a:bodyPr/>
                    <a:lstStyle/>
                    <a:p>
                      <a:r>
                        <a:rPr lang="ru-RU" b="1" i="1" dirty="0">
                          <a:solidFill>
                            <a:schemeClr val="bg1"/>
                          </a:solidFill>
                        </a:rPr>
                        <a:t>Автор</a:t>
                      </a:r>
                      <a:endParaRPr lang="ru-RU" dirty="0">
                        <a:solidFill>
                          <a:schemeClr val="bg1"/>
                        </a:solidFill>
                      </a:endParaRPr>
                    </a:p>
                  </a:txBody>
                  <a:tcPr marL="47625" marR="47625" marT="47625" marB="47625"/>
                </a:tc>
                <a:tc>
                  <a:txBody>
                    <a:bodyPr/>
                    <a:lstStyle/>
                    <a:p>
                      <a:r>
                        <a:rPr lang="ru-RU" b="1" i="1" dirty="0">
                          <a:solidFill>
                            <a:schemeClr val="bg1"/>
                          </a:solidFill>
                        </a:rPr>
                        <a:t>Назва</a:t>
                      </a:r>
                      <a:endParaRPr lang="ru-RU" dirty="0">
                        <a:solidFill>
                          <a:schemeClr val="bg1"/>
                        </a:solidFill>
                      </a:endParaRPr>
                    </a:p>
                  </a:txBody>
                  <a:tcPr marL="47625" marR="47625" marT="47625" marB="47625"/>
                </a:tc>
                <a:tc>
                  <a:txBody>
                    <a:bodyPr/>
                    <a:lstStyle/>
                    <a:p>
                      <a:r>
                        <a:rPr lang="ru-RU" sz="1200" b="1" i="1" dirty="0">
                          <a:solidFill>
                            <a:schemeClr val="bg1"/>
                          </a:solidFill>
                        </a:rPr>
                        <a:t>Стисла характеристика</a:t>
                      </a:r>
                      <a:endParaRPr lang="ru-RU" sz="1200" dirty="0">
                        <a:solidFill>
                          <a:schemeClr val="bg1"/>
                        </a:solidFill>
                      </a:endParaRPr>
                    </a:p>
                  </a:txBody>
                  <a:tcPr marL="47625" marR="47625" marT="47625" marB="47625"/>
                </a:tc>
              </a:tr>
              <a:tr h="725812">
                <a:tc>
                  <a:txBody>
                    <a:bodyPr/>
                    <a:lstStyle/>
                    <a:p>
                      <a:r>
                        <a:rPr lang="uk-UA" b="0" i="0" u="none" noProof="0" dirty="0" smtClean="0">
                          <a:solidFill>
                            <a:schemeClr val="accent3">
                              <a:lumMod val="75000"/>
                            </a:schemeClr>
                          </a:solidFill>
                        </a:rPr>
                        <a:t>1655 р</a:t>
                      </a:r>
                      <a:r>
                        <a:rPr lang="uk-UA" b="0" i="0" u="none" noProof="0" dirty="0" smtClean="0">
                          <a:solidFill>
                            <a:srgbClr val="575757"/>
                          </a:solidFill>
                        </a:rPr>
                        <a:t>.</a:t>
                      </a:r>
                      <a:endParaRPr lang="uk-UA" b="0" i="0" u="none" noProof="0" dirty="0">
                        <a:solidFill>
                          <a:srgbClr val="575757"/>
                        </a:solidFill>
                      </a:endParaRPr>
                    </a:p>
                  </a:txBody>
                  <a:tcPr marL="47625" marR="47625" marT="47625" marB="47625"/>
                </a:tc>
                <a:tc>
                  <a:txBody>
                    <a:bodyPr/>
                    <a:lstStyle/>
                    <a:p>
                      <a:r>
                        <a:rPr lang="uk-UA" sz="1600" b="0" i="0" u="none" noProof="0" dirty="0" smtClean="0">
                          <a:solidFill>
                            <a:schemeClr val="accent3">
                              <a:lumMod val="75000"/>
                            </a:schemeClr>
                          </a:solidFill>
                        </a:rPr>
                        <a:t>Йоаникій Галятовський</a:t>
                      </a:r>
                      <a:endParaRPr lang="uk-UA" sz="1600" b="0" i="0" u="none" noProof="0" dirty="0">
                        <a:solidFill>
                          <a:schemeClr val="accent3">
                            <a:lumMod val="75000"/>
                          </a:schemeClr>
                        </a:solidFill>
                      </a:endParaRPr>
                    </a:p>
                  </a:txBody>
                  <a:tcPr marL="47625" marR="47625" marT="47625" marB="47625"/>
                </a:tc>
                <a:tc>
                  <a:txBody>
                    <a:bodyPr/>
                    <a:lstStyle/>
                    <a:p>
                      <a:r>
                        <a:rPr lang="uk-UA" b="0" i="0" u="none" noProof="0" dirty="0" smtClean="0">
                          <a:solidFill>
                            <a:schemeClr val="accent3">
                              <a:lumMod val="75000"/>
                            </a:schemeClr>
                          </a:solidFill>
                        </a:rPr>
                        <a:t>"Ключ розуміння"</a:t>
                      </a:r>
                      <a:endParaRPr lang="uk-UA" b="0" i="0" u="none" noProof="0" dirty="0">
                        <a:solidFill>
                          <a:schemeClr val="accent3">
                            <a:lumMod val="75000"/>
                          </a:schemeClr>
                        </a:solidFill>
                      </a:endParaRPr>
                    </a:p>
                  </a:txBody>
                  <a:tcPr marL="47625" marR="47625" marT="47625" marB="47625"/>
                </a:tc>
                <a:tc>
                  <a:txBody>
                    <a:bodyPr/>
                    <a:lstStyle/>
                    <a:p>
                      <a:r>
                        <a:rPr lang="uk-UA" b="0" i="0" u="none" noProof="0" dirty="0" smtClean="0">
                          <a:solidFill>
                            <a:schemeClr val="accent3">
                              <a:lumMod val="75000"/>
                            </a:schemeClr>
                          </a:solidFill>
                        </a:rPr>
                        <a:t>Збірник проповідей</a:t>
                      </a:r>
                      <a:endParaRPr lang="uk-UA" b="0" i="0" u="none" noProof="0" dirty="0">
                        <a:solidFill>
                          <a:schemeClr val="accent3">
                            <a:lumMod val="75000"/>
                          </a:schemeClr>
                        </a:solidFill>
                      </a:endParaRPr>
                    </a:p>
                  </a:txBody>
                  <a:tcPr marL="47625" marR="47625" marT="47625" marB="47625"/>
                </a:tc>
              </a:tr>
              <a:tr h="725812">
                <a:tc>
                  <a:txBody>
                    <a:bodyPr/>
                    <a:lstStyle/>
                    <a:p>
                      <a:r>
                        <a:rPr lang="uk-UA" sz="1200" b="0" i="0" u="none" noProof="0" dirty="0" smtClean="0">
                          <a:solidFill>
                            <a:schemeClr val="accent3">
                              <a:lumMod val="75000"/>
                            </a:schemeClr>
                          </a:solidFill>
                        </a:rPr>
                        <a:t>1676 р.</a:t>
                      </a:r>
                      <a:endParaRPr lang="uk-UA" sz="1200" b="0" i="0" u="none" noProof="0" dirty="0">
                        <a:solidFill>
                          <a:schemeClr val="accent3">
                            <a:lumMod val="75000"/>
                          </a:schemeClr>
                        </a:solidFill>
                      </a:endParaRPr>
                    </a:p>
                  </a:txBody>
                  <a:tcPr marL="47625" marR="47625" marT="47625" marB="47625"/>
                </a:tc>
                <a:tc>
                  <a:txBody>
                    <a:bodyPr/>
                    <a:lstStyle/>
                    <a:p>
                      <a:r>
                        <a:rPr lang="uk-UA" sz="1200" b="0" i="0" u="none" noProof="0" dirty="0" smtClean="0">
                          <a:solidFill>
                            <a:schemeClr val="accent3">
                              <a:lumMod val="75000"/>
                            </a:schemeClr>
                          </a:solidFill>
                        </a:rPr>
                        <a:t>Лазар Баранович</a:t>
                      </a:r>
                      <a:endParaRPr lang="uk-UA" sz="1200" b="0" i="0" u="none" noProof="0" dirty="0">
                        <a:solidFill>
                          <a:schemeClr val="accent3">
                            <a:lumMod val="75000"/>
                          </a:schemeClr>
                        </a:solidFill>
                      </a:endParaRPr>
                    </a:p>
                  </a:txBody>
                  <a:tcPr marL="47625" marR="47625" marT="47625" marB="47625"/>
                </a:tc>
                <a:tc>
                  <a:txBody>
                    <a:bodyPr/>
                    <a:lstStyle/>
                    <a:p>
                      <a:r>
                        <a:rPr lang="uk-UA" sz="1200" b="0" i="0" u="none" noProof="0" dirty="0" smtClean="0">
                          <a:solidFill>
                            <a:schemeClr val="accent3">
                              <a:lumMod val="75000"/>
                            </a:schemeClr>
                          </a:solidFill>
                        </a:rPr>
                        <a:t>"Нова міра старої віри"</a:t>
                      </a:r>
                      <a:endParaRPr lang="uk-UA" sz="1200" b="0" i="0" u="none" noProof="0" dirty="0">
                        <a:solidFill>
                          <a:schemeClr val="accent3">
                            <a:lumMod val="75000"/>
                          </a:schemeClr>
                        </a:solidFill>
                      </a:endParaRPr>
                    </a:p>
                  </a:txBody>
                  <a:tcPr marL="47625" marR="47625" marT="47625" marB="47625"/>
                </a:tc>
                <a:tc>
                  <a:txBody>
                    <a:bodyPr/>
                    <a:lstStyle/>
                    <a:p>
                      <a:r>
                        <a:rPr lang="uk-UA" sz="1200" b="0" i="0" u="none" noProof="0" dirty="0" smtClean="0">
                          <a:solidFill>
                            <a:schemeClr val="accent3">
                              <a:lumMod val="75000"/>
                            </a:schemeClr>
                          </a:solidFill>
                        </a:rPr>
                        <a:t>Відповідь на єзуїтську книгу "Стара віра"</a:t>
                      </a:r>
                      <a:endParaRPr lang="uk-UA" sz="1200" b="0" i="0" u="none" noProof="0" dirty="0">
                        <a:solidFill>
                          <a:schemeClr val="accent3">
                            <a:lumMod val="75000"/>
                          </a:schemeClr>
                        </a:solidFill>
                      </a:endParaRPr>
                    </a:p>
                  </a:txBody>
                  <a:tcPr marL="47625" marR="47625" marT="47625" marB="47625"/>
                </a:tc>
              </a:tr>
              <a:tr h="1550404">
                <a:tc rowSpan="2">
                  <a:txBody>
                    <a:bodyPr/>
                    <a:lstStyle/>
                    <a:p>
                      <a:r>
                        <a:rPr lang="uk-UA" sz="1200" b="0" i="0" u="none" noProof="0" dirty="0" smtClean="0">
                          <a:solidFill>
                            <a:schemeClr val="accent3">
                              <a:lumMod val="75000"/>
                            </a:schemeClr>
                          </a:solidFill>
                        </a:rPr>
                        <a:t>1689-</a:t>
                      </a:r>
                    </a:p>
                    <a:p>
                      <a:r>
                        <a:rPr lang="uk-UA" sz="1200" b="0" i="0" u="none" noProof="0" dirty="0" smtClean="0">
                          <a:solidFill>
                            <a:schemeClr val="accent3">
                              <a:lumMod val="75000"/>
                            </a:schemeClr>
                          </a:solidFill>
                        </a:rPr>
                        <a:t>1705 рр.</a:t>
                      </a:r>
                      <a:endParaRPr lang="uk-UA" sz="1200" b="0" i="0" u="none" noProof="0" dirty="0">
                        <a:solidFill>
                          <a:schemeClr val="accent3">
                            <a:lumMod val="75000"/>
                          </a:schemeClr>
                        </a:solidFill>
                      </a:endParaRPr>
                    </a:p>
                  </a:txBody>
                  <a:tcPr marL="47625" marR="47625" marT="47625" marB="47625"/>
                </a:tc>
                <a:tc rowSpan="2">
                  <a:txBody>
                    <a:bodyPr/>
                    <a:lstStyle/>
                    <a:p>
                      <a:r>
                        <a:rPr lang="uk-UA" sz="1200" b="0" i="0" u="none" noProof="0" dirty="0" smtClean="0">
                          <a:solidFill>
                            <a:schemeClr val="accent3">
                              <a:lumMod val="75000"/>
                            </a:schemeClr>
                          </a:solidFill>
                        </a:rPr>
                        <a:t>Димитрій Туптало</a:t>
                      </a:r>
                      <a:endParaRPr lang="uk-UA" sz="1200" b="0" i="0" u="none" noProof="0" dirty="0">
                        <a:solidFill>
                          <a:schemeClr val="accent3">
                            <a:lumMod val="75000"/>
                          </a:schemeClr>
                        </a:solidFill>
                      </a:endParaRPr>
                    </a:p>
                  </a:txBody>
                  <a:tcPr marL="47625" marR="47625" marT="47625" marB="47625"/>
                </a:tc>
                <a:tc>
                  <a:txBody>
                    <a:bodyPr/>
                    <a:lstStyle/>
                    <a:p>
                      <a:r>
                        <a:rPr lang="uk-UA" sz="1200" b="0" i="0" u="none" noProof="0" dirty="0" smtClean="0">
                          <a:solidFill>
                            <a:schemeClr val="accent3">
                              <a:lumMod val="75000"/>
                            </a:schemeClr>
                          </a:solidFill>
                        </a:rPr>
                        <a:t>Четьї-Мінеї</a:t>
                      </a:r>
                      <a:endParaRPr lang="uk-UA" sz="1200" b="0" i="0" u="none" noProof="0" dirty="0">
                        <a:solidFill>
                          <a:schemeClr val="accent3">
                            <a:lumMod val="75000"/>
                          </a:schemeClr>
                        </a:solidFill>
                      </a:endParaRPr>
                    </a:p>
                  </a:txBody>
                  <a:tcPr marL="47625" marR="47625" marT="47625" marB="47625"/>
                </a:tc>
                <a:tc>
                  <a:txBody>
                    <a:bodyPr/>
                    <a:lstStyle/>
                    <a:p>
                      <a:r>
                        <a:rPr lang="uk-UA" sz="1200" b="0" i="0" u="none" noProof="0" dirty="0" smtClean="0">
                          <a:solidFill>
                            <a:schemeClr val="accent3">
                              <a:lumMod val="75000"/>
                            </a:schemeClr>
                          </a:solidFill>
                        </a:rPr>
                        <a:t>У чотирьох томах; упорядкування житій святих. Власне, перша енциклопедія для православного світу</a:t>
                      </a:r>
                      <a:endParaRPr lang="uk-UA" sz="1200" b="0" i="0" u="none" noProof="0" dirty="0">
                        <a:solidFill>
                          <a:schemeClr val="accent3">
                            <a:lumMod val="75000"/>
                          </a:schemeClr>
                        </a:solidFill>
                      </a:endParaRPr>
                    </a:p>
                  </a:txBody>
                  <a:tcPr marL="47625" marR="47625" marT="47625" marB="47625"/>
                </a:tc>
              </a:tr>
              <a:tr h="1550404">
                <a:tc vMerge="1">
                  <a:txBody>
                    <a:bodyPr/>
                    <a:lstStyle/>
                    <a:p>
                      <a:endParaRPr lang="ru-RU"/>
                    </a:p>
                  </a:txBody>
                  <a:tcPr/>
                </a:tc>
                <a:tc vMerge="1">
                  <a:txBody>
                    <a:bodyPr/>
                    <a:lstStyle/>
                    <a:p>
                      <a:endParaRPr lang="ru-RU"/>
                    </a:p>
                  </a:txBody>
                  <a:tcPr/>
                </a:tc>
                <a:tc>
                  <a:txBody>
                    <a:bodyPr/>
                    <a:lstStyle/>
                    <a:p>
                      <a:r>
                        <a:rPr lang="uk-UA" sz="1200" b="0" i="0" u="none" noProof="0" dirty="0" smtClean="0">
                          <a:solidFill>
                            <a:schemeClr val="accent3">
                              <a:lumMod val="75000"/>
                            </a:schemeClr>
                          </a:solidFill>
                        </a:rPr>
                        <a:t>"Руно зрошене"</a:t>
                      </a:r>
                      <a:endParaRPr lang="uk-UA" sz="1200" b="0" i="0" u="none" noProof="0" dirty="0">
                        <a:solidFill>
                          <a:schemeClr val="accent3">
                            <a:lumMod val="75000"/>
                          </a:schemeClr>
                        </a:solidFill>
                      </a:endParaRPr>
                    </a:p>
                  </a:txBody>
                  <a:tcPr marL="47625" marR="47625" marT="47625" marB="47625"/>
                </a:tc>
                <a:tc>
                  <a:txBody>
                    <a:bodyPr/>
                    <a:lstStyle/>
                    <a:p>
                      <a:r>
                        <a:rPr lang="uk-UA" sz="1200" b="0" i="0" u="none" noProof="0" dirty="0" smtClean="0">
                          <a:solidFill>
                            <a:schemeClr val="accent3">
                              <a:lumMod val="75000"/>
                            </a:schemeClr>
                          </a:solidFill>
                        </a:rPr>
                        <a:t>Збірка переказів про дива ікони Богородиці Чернігівського Троїцько-Іллінського монастиря</a:t>
                      </a:r>
                      <a:endParaRPr lang="uk-UA" sz="1200" b="0" i="0" u="none" noProof="0" dirty="0">
                        <a:solidFill>
                          <a:schemeClr val="accent3">
                            <a:lumMod val="75000"/>
                          </a:schemeClr>
                        </a:solidFill>
                      </a:endParaRPr>
                    </a:p>
                  </a:txBody>
                  <a:tcPr marL="47625" marR="47625" marT="47625" marB="47625"/>
                </a:tc>
              </a:tr>
            </a:tbl>
          </a:graphicData>
        </a:graphic>
      </p:graphicFrame>
      <p:sp>
        <p:nvSpPr>
          <p:cNvPr id="5" name="Прямоугольник 4"/>
          <p:cNvSpPr/>
          <p:nvPr/>
        </p:nvSpPr>
        <p:spPr>
          <a:xfrm>
            <a:off x="2428860" y="428604"/>
            <a:ext cx="4294765" cy="369332"/>
          </a:xfrm>
          <a:prstGeom prst="rect">
            <a:avLst/>
          </a:prstGeom>
        </p:spPr>
        <p:txBody>
          <a:bodyPr wrap="none">
            <a:spAutoFit/>
          </a:bodyPr>
          <a:lstStyle/>
          <a:p>
            <a:r>
              <a:rPr lang="ru-RU" b="1" dirty="0" smtClean="0"/>
              <a:t>Публіцистично-богословські твори</a:t>
            </a:r>
            <a:endParaRPr lang="ru-RU" dirty="0"/>
          </a:p>
        </p:txBody>
      </p:sp>
    </p:spTree>
  </p:cSld>
  <p:clrMapOvr>
    <a:masterClrMapping/>
  </p:clrMapOvr>
  <p:transition spd="slow">
    <p:blinds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14480" y="0"/>
            <a:ext cx="5429272" cy="338554"/>
          </a:xfrm>
          <a:prstGeom prst="rect">
            <a:avLst/>
          </a:prstGeom>
        </p:spPr>
        <p:txBody>
          <a:bodyPr wrap="square">
            <a:spAutoFit/>
          </a:bodyPr>
          <a:lstStyle/>
          <a:p>
            <a:r>
              <a:rPr lang="ru-RU" sz="1600" b="1" dirty="0" smtClean="0"/>
              <a:t>Українська літописна та історична проза</a:t>
            </a:r>
            <a:endParaRPr lang="ru-RU" sz="1600" dirty="0"/>
          </a:p>
        </p:txBody>
      </p:sp>
      <p:sp>
        <p:nvSpPr>
          <p:cNvPr id="3" name="Прямоугольник 2"/>
          <p:cNvSpPr/>
          <p:nvPr/>
        </p:nvSpPr>
        <p:spPr>
          <a:xfrm>
            <a:off x="3214678" y="428604"/>
            <a:ext cx="2427268" cy="338554"/>
          </a:xfrm>
          <a:prstGeom prst="rect">
            <a:avLst/>
          </a:prstGeom>
        </p:spPr>
        <p:txBody>
          <a:bodyPr wrap="none">
            <a:spAutoFit/>
          </a:bodyPr>
          <a:lstStyle/>
          <a:p>
            <a:r>
              <a:rPr lang="ru-RU" sz="1600" b="1" dirty="0" smtClean="0"/>
              <a:t>Найвідоміші пам'ятки</a:t>
            </a:r>
            <a:endParaRPr lang="ru-RU" sz="1600" dirty="0"/>
          </a:p>
        </p:txBody>
      </p:sp>
      <p:graphicFrame>
        <p:nvGraphicFramePr>
          <p:cNvPr id="4" name="Таблица 3"/>
          <p:cNvGraphicFramePr>
            <a:graphicFrameLocks noGrp="1"/>
          </p:cNvGraphicFramePr>
          <p:nvPr/>
        </p:nvGraphicFramePr>
        <p:xfrm>
          <a:off x="928662" y="785794"/>
          <a:ext cx="7715308" cy="5916228"/>
        </p:xfrm>
        <a:graphic>
          <a:graphicData uri="http://schemas.openxmlformats.org/drawingml/2006/table">
            <a:tbl>
              <a:tblPr firstRow="1" bandRow="1">
                <a:tableStyleId>{5C22544A-7EE6-4342-B048-85BDC9FD1C3A}</a:tableStyleId>
              </a:tblPr>
              <a:tblGrid>
                <a:gridCol w="1928827"/>
                <a:gridCol w="1928827"/>
                <a:gridCol w="1928827"/>
                <a:gridCol w="1928827"/>
              </a:tblGrid>
              <a:tr h="494124">
                <a:tc>
                  <a:txBody>
                    <a:bodyPr/>
                    <a:lstStyle/>
                    <a:p>
                      <a:r>
                        <a:rPr lang="ru-RU" sz="1600" b="1" i="1" dirty="0">
                          <a:solidFill>
                            <a:srgbClr val="575757"/>
                          </a:solidFill>
                        </a:rPr>
                        <a:t>Рік</a:t>
                      </a:r>
                      <a:endParaRPr lang="ru-RU" sz="1600" dirty="0">
                        <a:solidFill>
                          <a:srgbClr val="575757"/>
                        </a:solidFill>
                      </a:endParaRPr>
                    </a:p>
                  </a:txBody>
                  <a:tcPr marL="47625" marR="47625" marT="47625" marB="47625"/>
                </a:tc>
                <a:tc>
                  <a:txBody>
                    <a:bodyPr/>
                    <a:lstStyle/>
                    <a:p>
                      <a:r>
                        <a:rPr lang="ru-RU" sz="1600" b="1" i="1" dirty="0">
                          <a:solidFill>
                            <a:srgbClr val="575757"/>
                          </a:solidFill>
                        </a:rPr>
                        <a:t>Автор</a:t>
                      </a:r>
                      <a:endParaRPr lang="ru-RU" sz="1600" dirty="0">
                        <a:solidFill>
                          <a:srgbClr val="575757"/>
                        </a:solidFill>
                      </a:endParaRPr>
                    </a:p>
                  </a:txBody>
                  <a:tcPr marL="47625" marR="47625" marT="47625" marB="47625"/>
                </a:tc>
                <a:tc>
                  <a:txBody>
                    <a:bodyPr/>
                    <a:lstStyle/>
                    <a:p>
                      <a:r>
                        <a:rPr lang="ru-RU" sz="1600" b="1" i="1" dirty="0">
                          <a:solidFill>
                            <a:srgbClr val="575757"/>
                          </a:solidFill>
                        </a:rPr>
                        <a:t>Назва</a:t>
                      </a:r>
                      <a:endParaRPr lang="ru-RU" sz="1600" dirty="0">
                        <a:solidFill>
                          <a:srgbClr val="575757"/>
                        </a:solidFill>
                      </a:endParaRPr>
                    </a:p>
                  </a:txBody>
                  <a:tcPr marL="47625" marR="47625" marT="47625" marB="47625"/>
                </a:tc>
                <a:tc>
                  <a:txBody>
                    <a:bodyPr/>
                    <a:lstStyle/>
                    <a:p>
                      <a:r>
                        <a:rPr lang="ru-RU" sz="1600" b="1" i="1" dirty="0">
                          <a:solidFill>
                            <a:srgbClr val="575757"/>
                          </a:solidFill>
                        </a:rPr>
                        <a:t>Стисла характеристика</a:t>
                      </a:r>
                      <a:endParaRPr lang="ru-RU" sz="1600" dirty="0">
                        <a:solidFill>
                          <a:srgbClr val="575757"/>
                        </a:solidFill>
                      </a:endParaRPr>
                    </a:p>
                  </a:txBody>
                  <a:tcPr marL="47625" marR="47625" marT="47625" marB="47625"/>
                </a:tc>
              </a:tr>
              <a:tr h="2251008">
                <a:tc>
                  <a:txBody>
                    <a:bodyPr/>
                    <a:lstStyle/>
                    <a:p>
                      <a:r>
                        <a:rPr lang="uk-UA" sz="1400" noProof="0" dirty="0" smtClean="0">
                          <a:solidFill>
                            <a:schemeClr val="accent3">
                              <a:lumMod val="75000"/>
                            </a:schemeClr>
                          </a:solidFill>
                        </a:rPr>
                        <a:t>1672-1673 рр.</a:t>
                      </a:r>
                      <a:endParaRPr lang="uk-UA" sz="1400" noProof="0" dirty="0">
                        <a:solidFill>
                          <a:schemeClr val="accent3">
                            <a:lumMod val="75000"/>
                          </a:schemeClr>
                        </a:solidFill>
                      </a:endParaRPr>
                    </a:p>
                  </a:txBody>
                  <a:tcPr marL="47625" marR="47625" marT="47625" marB="47625"/>
                </a:tc>
                <a:tc>
                  <a:txBody>
                    <a:bodyPr/>
                    <a:lstStyle/>
                    <a:p>
                      <a:r>
                        <a:rPr lang="uk-UA" sz="1400" b="1" i="1" noProof="0" dirty="0" smtClean="0">
                          <a:solidFill>
                            <a:schemeClr val="accent3">
                              <a:lumMod val="75000"/>
                            </a:schemeClr>
                          </a:solidFill>
                        </a:rPr>
                        <a:t>Феодосій Софонович</a:t>
                      </a:r>
                      <a:endParaRPr lang="uk-UA" sz="1400" noProof="0" dirty="0">
                        <a:solidFill>
                          <a:schemeClr val="accent3">
                            <a:lumMod val="75000"/>
                          </a:schemeClr>
                        </a:solidFill>
                      </a:endParaRPr>
                    </a:p>
                  </a:txBody>
                  <a:tcPr marL="47625" marR="47625" marT="47625" marB="47625"/>
                </a:tc>
                <a:tc>
                  <a:txBody>
                    <a:bodyPr/>
                    <a:lstStyle/>
                    <a:p>
                      <a:pPr algn="l"/>
                      <a:r>
                        <a:rPr lang="uk-UA" sz="1400" b="1" i="1" noProof="0" dirty="0" smtClean="0">
                          <a:solidFill>
                            <a:schemeClr val="accent3">
                              <a:lumMod val="75000"/>
                            </a:schemeClr>
                          </a:solidFill>
                        </a:rPr>
                        <a:t>"Хроніка з літописів стародавніх"</a:t>
                      </a:r>
                      <a:endParaRPr lang="uk-UA" sz="1400" noProof="0" dirty="0">
                        <a:solidFill>
                          <a:schemeClr val="accent3">
                            <a:lumMod val="75000"/>
                          </a:schemeClr>
                        </a:solidFill>
                      </a:endParaRPr>
                    </a:p>
                  </a:txBody>
                  <a:tcPr marL="47625" marR="47625" marT="47625" marB="47625"/>
                </a:tc>
                <a:tc>
                  <a:txBody>
                    <a:bodyPr/>
                    <a:lstStyle/>
                    <a:p>
                      <a:r>
                        <a:rPr lang="uk-UA" sz="1200" noProof="0" dirty="0" smtClean="0">
                          <a:solidFill>
                            <a:schemeClr val="accent3">
                              <a:lumMod val="75000"/>
                            </a:schemeClr>
                          </a:solidFill>
                        </a:rPr>
                        <a:t>У передмові до твору автор наголошував на своєму бажанні простежити від витоків історію Панства Руського, тобто, Русько-української держави. "Хроніку...", написану українською мовою, надруковано було лише 1922 р.</a:t>
                      </a:r>
                      <a:endParaRPr lang="uk-UA" sz="1200" noProof="0" dirty="0">
                        <a:solidFill>
                          <a:schemeClr val="accent3">
                            <a:lumMod val="75000"/>
                          </a:schemeClr>
                        </a:solidFill>
                      </a:endParaRPr>
                    </a:p>
                  </a:txBody>
                  <a:tcPr marL="47625" marR="47625" marT="47625" marB="47625"/>
                </a:tc>
              </a:tr>
              <a:tr h="2612719">
                <a:tc>
                  <a:txBody>
                    <a:bodyPr/>
                    <a:lstStyle/>
                    <a:p>
                      <a:r>
                        <a:rPr lang="ru-RU" sz="1400" dirty="0">
                          <a:solidFill>
                            <a:schemeClr val="accent3">
                              <a:lumMod val="75000"/>
                            </a:schemeClr>
                          </a:solidFill>
                          <a:latin typeface="Times New Roman" pitchFamily="18" charset="0"/>
                          <a:cs typeface="Times New Roman" pitchFamily="18" charset="0"/>
                        </a:rPr>
                        <a:t>1674 р. в друкарні Києво-Печерського монастиря</a:t>
                      </a:r>
                    </a:p>
                  </a:txBody>
                  <a:tcPr marL="47625" marR="47625" marT="47625" marB="47625"/>
                </a:tc>
                <a:tc>
                  <a:txBody>
                    <a:bodyPr/>
                    <a:lstStyle/>
                    <a:p>
                      <a:pPr algn="l"/>
                      <a:r>
                        <a:rPr lang="ru-RU" sz="1400" dirty="0">
                          <a:solidFill>
                            <a:schemeClr val="accent3">
                              <a:lumMod val="75000"/>
                            </a:schemeClr>
                          </a:solidFill>
                          <a:latin typeface="Times New Roman" pitchFamily="18" charset="0"/>
                          <a:cs typeface="Times New Roman" pitchFamily="18" charset="0"/>
                        </a:rPr>
                        <a:t>Написаний, як вважають дослідники, економом Києво-Печерської лаври</a:t>
                      </a:r>
                      <a:r>
                        <a:rPr lang="ru-RU" sz="1400" b="1" i="1" dirty="0">
                          <a:solidFill>
                            <a:schemeClr val="accent3">
                              <a:lumMod val="75000"/>
                            </a:schemeClr>
                          </a:solidFill>
                          <a:latin typeface="Times New Roman" pitchFamily="18" charset="0"/>
                          <a:cs typeface="Times New Roman" pitchFamily="18" charset="0"/>
                        </a:rPr>
                        <a:t>Пантелеймоном Кохановським</a:t>
                      </a:r>
                      <a:endParaRPr lang="ru-RU" sz="1400" dirty="0">
                        <a:solidFill>
                          <a:schemeClr val="accent3">
                            <a:lumMod val="75000"/>
                          </a:schemeClr>
                        </a:solidFill>
                        <a:latin typeface="Times New Roman" pitchFamily="18" charset="0"/>
                        <a:cs typeface="Times New Roman" pitchFamily="18" charset="0"/>
                      </a:endParaRPr>
                    </a:p>
                  </a:txBody>
                  <a:tcPr marL="47625" marR="47625" marT="47625" marB="47625"/>
                </a:tc>
                <a:tc>
                  <a:txBody>
                    <a:bodyPr/>
                    <a:lstStyle/>
                    <a:p>
                      <a:r>
                        <a:rPr lang="ru-RU" sz="1400" b="1" i="1" dirty="0">
                          <a:solidFill>
                            <a:schemeClr val="accent3">
                              <a:lumMod val="75000"/>
                            </a:schemeClr>
                          </a:solidFill>
                          <a:latin typeface="Times New Roman" pitchFamily="18" charset="0"/>
                          <a:cs typeface="Times New Roman" pitchFamily="18" charset="0"/>
                        </a:rPr>
                        <a:t>"Синопсис"</a:t>
                      </a:r>
                      <a:endParaRPr lang="ru-RU" sz="1400" dirty="0">
                        <a:solidFill>
                          <a:schemeClr val="accent3">
                            <a:lumMod val="75000"/>
                          </a:schemeClr>
                        </a:solidFill>
                        <a:latin typeface="Times New Roman" pitchFamily="18" charset="0"/>
                        <a:cs typeface="Times New Roman" pitchFamily="18" charset="0"/>
                      </a:endParaRPr>
                    </a:p>
                  </a:txBody>
                  <a:tcPr marL="47625" marR="47625" marT="47625" marB="47625"/>
                </a:tc>
                <a:tc>
                  <a:txBody>
                    <a:bodyPr/>
                    <a:lstStyle/>
                    <a:p>
                      <a:r>
                        <a:rPr lang="ru-RU" sz="1400" dirty="0">
                          <a:solidFill>
                            <a:schemeClr val="accent3">
                              <a:lumMod val="75000"/>
                            </a:schemeClr>
                          </a:solidFill>
                          <a:latin typeface="Times New Roman" pitchFamily="18" charset="0"/>
                          <a:cs typeface="Times New Roman" pitchFamily="18" charset="0"/>
                        </a:rPr>
                        <a:t>Єдиний історичний твір, що вийшов друком за тих часів. Йому судилася слава першого підручника з історії. Про популярність твору свідчить той факт, що друге видання вийшло друком 1678 р., а ще за два роки книгу перевидали втретє. Загалом "Синопсис" витримав близько 30 видань</a:t>
                      </a:r>
                    </a:p>
                  </a:txBody>
                  <a:tcPr marL="47625" marR="47625" marT="47625" marB="47625"/>
                </a:tc>
              </a:tr>
            </a:tbl>
          </a:graphicData>
        </a:graphic>
      </p:graphicFrame>
    </p:spTree>
  </p:cSld>
  <p:clrMapOvr>
    <a:masterClrMapping/>
  </p:clrMapOvr>
  <p:transition spd="slow">
    <p:strips/>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357166"/>
            <a:ext cx="9144000" cy="4001095"/>
          </a:xfrm>
          <a:prstGeom prst="rect">
            <a:avLst/>
          </a:prstGeom>
        </p:spPr>
        <p:txBody>
          <a:bodyPr wrap="square">
            <a:spAutoFit/>
          </a:bodyPr>
          <a:lstStyle/>
          <a:p>
            <a:r>
              <a:rPr lang="ru-RU" sz="1600" b="1" dirty="0" smtClean="0">
                <a:solidFill>
                  <a:schemeClr val="tx1">
                    <a:lumMod val="95000"/>
                  </a:schemeClr>
                </a:solidFill>
              </a:rPr>
              <a:t>Козацькі літописи</a:t>
            </a:r>
            <a:endParaRPr lang="ru-RU" sz="1600" dirty="0" smtClean="0">
              <a:solidFill>
                <a:schemeClr val="tx1">
                  <a:lumMod val="95000"/>
                </a:schemeClr>
              </a:solidFill>
            </a:endParaRPr>
          </a:p>
          <a:p>
            <a:r>
              <a:rPr lang="ru-RU" sz="1600" dirty="0" smtClean="0">
                <a:solidFill>
                  <a:schemeClr val="tx1">
                    <a:lumMod val="95000"/>
                  </a:schemeClr>
                </a:solidFill>
              </a:rPr>
              <a:t>Найвідомішим явищем історичної літератури першої половини </a:t>
            </a:r>
            <a:r>
              <a:rPr lang="en-US" sz="1600" dirty="0" smtClean="0">
                <a:solidFill>
                  <a:schemeClr val="tx1">
                    <a:lumMod val="95000"/>
                  </a:schemeClr>
                </a:solidFill>
              </a:rPr>
              <a:t>XVIII </a:t>
            </a:r>
            <a:r>
              <a:rPr lang="ru-RU" sz="1600" dirty="0" smtClean="0">
                <a:solidFill>
                  <a:schemeClr val="tx1">
                    <a:lumMod val="95000"/>
                  </a:schemeClr>
                </a:solidFill>
              </a:rPr>
              <a:t>ст.</a:t>
            </a:r>
          </a:p>
          <a:p>
            <a:endParaRPr lang="ru-RU" sz="1400" dirty="0" smtClean="0">
              <a:solidFill>
                <a:schemeClr val="tx1">
                  <a:lumMod val="95000"/>
                </a:schemeClr>
              </a:solidFill>
            </a:endParaRPr>
          </a:p>
          <a:p>
            <a:pPr algn="ctr"/>
            <a:r>
              <a:rPr lang="ru-RU" b="1" dirty="0" smtClean="0">
                <a:solidFill>
                  <a:schemeClr val="tx1">
                    <a:lumMod val="95000"/>
                  </a:schemeClr>
                </a:solidFill>
              </a:rPr>
              <a:t>Літопис Самовидця</a:t>
            </a:r>
            <a:endParaRPr lang="ru-RU" dirty="0" smtClean="0">
              <a:solidFill>
                <a:schemeClr val="tx1">
                  <a:lumMod val="95000"/>
                </a:schemeClr>
              </a:solidFill>
            </a:endParaRPr>
          </a:p>
          <a:p>
            <a:r>
              <a:rPr lang="ru-RU" sz="1600" dirty="0" smtClean="0">
                <a:solidFill>
                  <a:schemeClr val="tx1">
                    <a:lumMod val="95000"/>
                  </a:schemeClr>
                </a:solidFill>
              </a:rPr>
              <a:t>Автором вважають </a:t>
            </a:r>
            <a:r>
              <a:rPr lang="ru-RU" sz="1600" b="1" i="1" dirty="0" smtClean="0">
                <a:solidFill>
                  <a:schemeClr val="tx1">
                    <a:lumMod val="95000"/>
                  </a:schemeClr>
                </a:solidFill>
              </a:rPr>
              <a:t>Романа Ракушку-Романовського</a:t>
            </a:r>
            <a:r>
              <a:rPr lang="ru-RU" sz="1600" dirty="0" smtClean="0">
                <a:solidFill>
                  <a:schemeClr val="tx1">
                    <a:lumMod val="95000"/>
                  </a:schemeClr>
                </a:solidFill>
              </a:rPr>
              <a:t>, військового та політичного діяча часів Руїни.</a:t>
            </a:r>
          </a:p>
          <a:p>
            <a:r>
              <a:rPr lang="ru-RU" sz="1600" dirty="0" smtClean="0">
                <a:solidFill>
                  <a:schemeClr val="tx1">
                    <a:lumMod val="95000"/>
                  </a:schemeClr>
                </a:solidFill>
              </a:rPr>
              <a:t>Найдавніший з-поміж великих козацьких літописів. У ньому описуються події від 1648 р. по 1702 р. Твір написаний українською мовою, близькою до народної (ймовірно, 1702 р.). Поширювався у списках.</a:t>
            </a:r>
          </a:p>
          <a:p>
            <a:r>
              <a:rPr lang="ru-RU" sz="1600" dirty="0" smtClean="0">
                <a:solidFill>
                  <a:schemeClr val="tx1">
                    <a:lumMod val="95000"/>
                  </a:schemeClr>
                </a:solidFill>
              </a:rPr>
              <a:t>Джерелами були різні документи, книги й літописи, свідчення сучасників та очевидців подій.</a:t>
            </a:r>
          </a:p>
          <a:p>
            <a:r>
              <a:rPr lang="ru-RU" sz="1600" dirty="0" smtClean="0">
                <a:solidFill>
                  <a:schemeClr val="tx1">
                    <a:lumMod val="95000"/>
                  </a:schemeClr>
                </a:solidFill>
              </a:rPr>
              <a:t>Автор позитивно ставиться до Визвольної війни, подає хрестоматійну картину її причин, однак не схильний ідеалізувати цю війну та її вождів. Самовидець не сприймав союзу Б.Хмельницького з Іслам-Ґіреєм ІІІ, був пригнічений тяжкими жертвами і спустошеннями України часів Руїни. Чимало уваги він приділяє і запорозькому козацтву, насамперед І.Сірку, але його ставлення до запорожців є стриманим.</a:t>
            </a:r>
            <a:endParaRPr lang="ru-RU" sz="1600" dirty="0">
              <a:solidFill>
                <a:schemeClr val="tx1">
                  <a:lumMod val="95000"/>
                </a:schemeClr>
              </a:solidFill>
            </a:endParaRPr>
          </a:p>
        </p:txBody>
      </p:sp>
    </p:spTree>
  </p:cSld>
  <p:clrMapOvr>
    <a:masterClrMapping/>
  </p:clrMapOvr>
  <p:transition spd="slow">
    <p:zoom/>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Яркая">
  <a:themeElements>
    <a:clrScheme name="Апекс">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Яркая">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Яркая">
      <a:fillStyleLst>
        <a:solidFill>
          <a:schemeClr val="phClr"/>
        </a:solidFill>
        <a:gradFill rotWithShape="1">
          <a:gsLst>
            <a:gs pos="0">
              <a:schemeClr val="phClr">
                <a:tint val="10000"/>
                <a:satMod val="300000"/>
              </a:schemeClr>
            </a:gs>
            <a:gs pos="34000">
              <a:schemeClr val="phClr">
                <a:tint val="13500"/>
                <a:satMod val="250000"/>
              </a:schemeClr>
            </a:gs>
            <a:gs pos="100000">
              <a:schemeClr val="phClr">
                <a:tint val="60000"/>
                <a:satMod val="200000"/>
              </a:schemeClr>
            </a:gs>
          </a:gsLst>
          <a:path path="circle">
            <a:fillToRect l="50000" t="155000" r="50000" b="-55000"/>
          </a:path>
        </a:gradFill>
        <a:gradFill rotWithShape="1">
          <a:gsLst>
            <a:gs pos="0">
              <a:schemeClr val="phClr">
                <a:tint val="60000"/>
                <a:satMod val="160000"/>
              </a:schemeClr>
            </a:gs>
            <a:gs pos="46000">
              <a:schemeClr val="phClr">
                <a:tint val="86000"/>
                <a:satMod val="160000"/>
              </a:schemeClr>
            </a:gs>
            <a:gs pos="100000">
              <a:schemeClr val="phClr">
                <a:shade val="40000"/>
                <a:satMod val="160000"/>
              </a:schemeClr>
            </a:gs>
          </a:gsLst>
          <a:path path="circle">
            <a:fillToRect l="50000" t="155000" r="50000" b="-55000"/>
          </a:path>
        </a:gradFill>
      </a:fillStyleLst>
      <a:lnStyleLst>
        <a:ln w="9525" cap="flat" cmpd="sng" algn="ctr">
          <a:solidFill>
            <a:schemeClr val="phClr">
              <a:satMod val="12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63500" dist="25400" dir="14700000" algn="t" rotWithShape="0">
              <a:srgbClr val="000000">
                <a:alpha val="50000"/>
              </a:srgbClr>
            </a:outerShdw>
          </a:effectLst>
        </a:effectStyle>
        <a:effectStyle>
          <a:effectLst>
            <a:outerShdw blurRad="50800" dist="38100" dir="14700000" algn="t" rotWithShape="0">
              <a:srgbClr val="000000">
                <a:alpha val="60000"/>
              </a:srgbClr>
            </a:outerShdw>
          </a:effectLst>
        </a:effectStyle>
        <a:effectStyle>
          <a:effectLst>
            <a:outerShdw blurRad="50800" dist="38100" dir="14700000" algn="t" rotWithShape="0">
              <a:srgbClr val="000000">
                <a:alpha val="60000"/>
              </a:srgbClr>
            </a:outerShdw>
          </a:effectLst>
          <a:scene3d>
            <a:camera prst="orthographicFront" fov="0">
              <a:rot lat="0" lon="0" rev="0"/>
            </a:camera>
            <a:lightRig rig="contrasting" dir="t">
              <a:rot lat="0" lon="0" rev="3600000"/>
            </a:lightRig>
          </a:scene3d>
          <a:sp3d prstMaterial="plastic">
            <a:bevelT w="127000" h="38200" prst="relaxedInset"/>
            <a:contourClr>
              <a:schemeClr val="phClr"/>
            </a:contourClr>
          </a:sp3d>
        </a:effectStyle>
      </a:effectStyleLst>
      <a:bgFillStyleLst>
        <a:solidFill>
          <a:schemeClr val="phClr"/>
        </a:solidFill>
        <a:gradFill rotWithShape="1">
          <a:gsLst>
            <a:gs pos="0">
              <a:schemeClr val="phClr">
                <a:shade val="48000"/>
                <a:satMod val="230000"/>
              </a:schemeClr>
            </a:gs>
            <a:gs pos="60000">
              <a:schemeClr val="phClr">
                <a:shade val="92000"/>
                <a:satMod val="230000"/>
              </a:schemeClr>
            </a:gs>
            <a:gs pos="100000">
              <a:schemeClr val="phClr">
                <a:tint val="85000"/>
                <a:satMod val="400000"/>
              </a:schemeClr>
            </a:gs>
          </a:gsLst>
          <a:lin ang="5400000" scaled="0"/>
        </a:gradFill>
        <a:blipFill>
          <a:blip xmlns:r="http://schemas.openxmlformats.org/officeDocument/2006/relationships" r:embed="rId1">
            <a:duotone>
              <a:schemeClr val="phClr">
                <a:shade val="1200"/>
                <a:satMod val="150000"/>
              </a:schemeClr>
              <a:schemeClr val="phClr">
                <a:tint val="90000"/>
                <a:satMod val="150000"/>
              </a:schemeClr>
            </a:duotone>
          </a:blip>
          <a:tile tx="0" ty="0" sx="70000" sy="7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Verve</Template>
  <TotalTime>569</TotalTime>
  <Words>1017</Words>
  <PresentationFormat>Экран (4:3)</PresentationFormat>
  <Paragraphs>82</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Яркая</vt:lpstr>
      <vt:lpstr>Розвиток літератури. Другої половину ХVІІ ст. першоі половини 18ст.</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Дякую за увагу…</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Розвиток літератури. Другої половини ХVІІ ст. першоі половини 18ст.</dc:title>
  <dc:creator>Тарас</dc:creator>
  <cp:lastModifiedBy>Тарас</cp:lastModifiedBy>
  <cp:revision>58</cp:revision>
  <dcterms:created xsi:type="dcterms:W3CDTF">2013-04-10T03:08:55Z</dcterms:created>
  <dcterms:modified xsi:type="dcterms:W3CDTF">2013-04-10T12:50:30Z</dcterms:modified>
</cp:coreProperties>
</file>