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8" r:id="rId13"/>
    <p:sldId id="267" r:id="rId14"/>
    <p:sldId id="269" r:id="rId15"/>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99CCFF"/>
    <a:srgbClr val="FFFF99"/>
    <a:srgbClr val="FF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43" autoAdjust="0"/>
    <p:restoredTop sz="94660"/>
  </p:normalViewPr>
  <p:slideViewPr>
    <p:cSldViewPr>
      <p:cViewPr varScale="1">
        <p:scale>
          <a:sx n="95" d="100"/>
          <a:sy n="95" d="100"/>
        </p:scale>
        <p:origin x="-49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4" name="Полилиния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5" name="Полилиния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9" name="Заголовок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6" name="Дата 29"/>
          <p:cNvSpPr>
            <a:spLocks noGrp="1"/>
          </p:cNvSpPr>
          <p:nvPr>
            <p:ph type="dt" sz="half" idx="10"/>
          </p:nvPr>
        </p:nvSpPr>
        <p:spPr/>
        <p:txBody>
          <a:bodyPr/>
          <a:lstStyle>
            <a:lvl1pPr>
              <a:defRPr/>
            </a:lvl1pPr>
          </a:lstStyle>
          <a:p>
            <a:pPr>
              <a:defRPr/>
            </a:pPr>
            <a:fld id="{54F33FDA-3D1B-4ED5-96CB-E9311BEA0BF5}" type="datetimeFigureOut">
              <a:rPr lang="uk-UA"/>
              <a:pPr>
                <a:defRPr/>
              </a:pPr>
              <a:t>09.06.2014</a:t>
            </a:fld>
            <a:endParaRPr lang="uk-UA"/>
          </a:p>
        </p:txBody>
      </p:sp>
      <p:sp>
        <p:nvSpPr>
          <p:cNvPr id="7" name="Нижний колонтитул 18"/>
          <p:cNvSpPr>
            <a:spLocks noGrp="1"/>
          </p:cNvSpPr>
          <p:nvPr>
            <p:ph type="ftr" sz="quarter" idx="11"/>
          </p:nvPr>
        </p:nvSpPr>
        <p:spPr/>
        <p:txBody>
          <a:bodyPr/>
          <a:lstStyle>
            <a:lvl1pPr>
              <a:defRPr/>
            </a:lvl1pPr>
          </a:lstStyle>
          <a:p>
            <a:pPr>
              <a:defRPr/>
            </a:pPr>
            <a:endParaRPr lang="uk-UA"/>
          </a:p>
        </p:txBody>
      </p:sp>
      <p:sp>
        <p:nvSpPr>
          <p:cNvPr id="8" name="Номер слайда 26"/>
          <p:cNvSpPr>
            <a:spLocks noGrp="1"/>
          </p:cNvSpPr>
          <p:nvPr>
            <p:ph type="sldNum" sz="quarter" idx="12"/>
          </p:nvPr>
        </p:nvSpPr>
        <p:spPr/>
        <p:txBody>
          <a:bodyPr/>
          <a:lstStyle>
            <a:lvl1pPr>
              <a:defRPr/>
            </a:lvl1pPr>
          </a:lstStyle>
          <a:p>
            <a:pPr>
              <a:defRPr/>
            </a:pPr>
            <a:fld id="{AA081520-E7F7-4892-9E47-83DB601EC8A5}"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7D0664B9-9DE7-432C-A075-D98A6234FA37}" type="datetimeFigureOut">
              <a:rPr lang="uk-UA"/>
              <a:pPr>
                <a:defRPr/>
              </a:pPr>
              <a:t>09.06.2014</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6C37DD02-68D2-4AD9-A41F-E8437AD84C9F}"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7B722E99-59CE-446C-BDE4-8693C02AF1D2}" type="datetimeFigureOut">
              <a:rPr lang="uk-UA"/>
              <a:pPr>
                <a:defRPr/>
              </a:pPr>
              <a:t>09.06.2014</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52F6916E-9CD3-4B6F-AF77-9F396CB6BA82}"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F86206CA-0A62-4678-B7DA-4BB6547D727D}" type="datetimeFigureOut">
              <a:rPr lang="uk-UA"/>
              <a:pPr>
                <a:defRPr/>
              </a:pPr>
              <a:t>09.06.2014</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48FD053E-3689-432E-8FCB-DE638348E838}"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4" name="Полилиния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5" name="Полилиния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CC1E907D-31B7-4E83-8F1D-16CE23E41314}" type="datetimeFigureOut">
              <a:rPr lang="uk-UA"/>
              <a:pPr>
                <a:defRPr/>
              </a:pPr>
              <a:t>09.06.2014</a:t>
            </a:fld>
            <a:endParaRPr lang="uk-UA"/>
          </a:p>
        </p:txBody>
      </p:sp>
      <p:sp>
        <p:nvSpPr>
          <p:cNvPr id="7" name="Нижний колонтитул 4"/>
          <p:cNvSpPr>
            <a:spLocks noGrp="1"/>
          </p:cNvSpPr>
          <p:nvPr>
            <p:ph type="ftr" sz="quarter" idx="11"/>
          </p:nvPr>
        </p:nvSpPr>
        <p:spPr/>
        <p:txBody>
          <a:bodyPr/>
          <a:lstStyle>
            <a:lvl1pPr>
              <a:defRPr/>
            </a:lvl1pPr>
          </a:lstStyle>
          <a:p>
            <a:pPr>
              <a:defRPr/>
            </a:pPr>
            <a:endParaRPr lang="uk-UA"/>
          </a:p>
        </p:txBody>
      </p:sp>
      <p:sp>
        <p:nvSpPr>
          <p:cNvPr id="8" name="Номер слайда 5"/>
          <p:cNvSpPr>
            <a:spLocks noGrp="1"/>
          </p:cNvSpPr>
          <p:nvPr>
            <p:ph type="sldNum" sz="quarter" idx="12"/>
          </p:nvPr>
        </p:nvSpPr>
        <p:spPr/>
        <p:txBody>
          <a:bodyPr/>
          <a:lstStyle>
            <a:lvl1pPr>
              <a:defRPr/>
            </a:lvl1pPr>
          </a:lstStyle>
          <a:p>
            <a:pPr>
              <a:defRPr/>
            </a:pPr>
            <a:fld id="{F6957F58-7D5E-4B07-A002-26BE0FA87D9F}"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CE6D6EC8-CA6E-4D1D-A70C-238A65D1F913}" type="datetimeFigureOut">
              <a:rPr lang="uk-UA"/>
              <a:pPr>
                <a:defRPr/>
              </a:pPr>
              <a:t>09.06.2014</a:t>
            </a:fld>
            <a:endParaRPr lang="uk-UA"/>
          </a:p>
        </p:txBody>
      </p:sp>
      <p:sp>
        <p:nvSpPr>
          <p:cNvPr id="6" name="Нижний колонтитул 21"/>
          <p:cNvSpPr>
            <a:spLocks noGrp="1"/>
          </p:cNvSpPr>
          <p:nvPr>
            <p:ph type="ftr" sz="quarter" idx="11"/>
          </p:nvPr>
        </p:nvSpPr>
        <p:spPr/>
        <p:txBody>
          <a:bodyPr/>
          <a:lstStyle>
            <a:lvl1pPr>
              <a:defRPr/>
            </a:lvl1pPr>
          </a:lstStyle>
          <a:p>
            <a:pPr>
              <a:defRPr/>
            </a:pPr>
            <a:endParaRPr lang="uk-UA"/>
          </a:p>
        </p:txBody>
      </p:sp>
      <p:sp>
        <p:nvSpPr>
          <p:cNvPr id="7" name="Номер слайда 17"/>
          <p:cNvSpPr>
            <a:spLocks noGrp="1"/>
          </p:cNvSpPr>
          <p:nvPr>
            <p:ph type="sldNum" sz="quarter" idx="12"/>
          </p:nvPr>
        </p:nvSpPr>
        <p:spPr/>
        <p:txBody>
          <a:bodyPr/>
          <a:lstStyle>
            <a:lvl1pPr>
              <a:defRPr/>
            </a:lvl1pPr>
          </a:lstStyle>
          <a:p>
            <a:pPr>
              <a:defRPr/>
            </a:pPr>
            <a:fld id="{2B001EA5-4615-445F-8FF1-3267DE28F19C}"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pPr>
              <a:defRPr/>
            </a:pPr>
            <a:fld id="{ADC9B66E-BFAF-4965-B325-A657055767EC}" type="datetimeFigureOut">
              <a:rPr lang="uk-UA"/>
              <a:pPr>
                <a:defRPr/>
              </a:pPr>
              <a:t>09.06.2014</a:t>
            </a:fld>
            <a:endParaRPr lang="uk-UA"/>
          </a:p>
        </p:txBody>
      </p:sp>
      <p:sp>
        <p:nvSpPr>
          <p:cNvPr id="8" name="Нижний колонтитул 7"/>
          <p:cNvSpPr>
            <a:spLocks noGrp="1"/>
          </p:cNvSpPr>
          <p:nvPr>
            <p:ph type="ftr" sz="quarter" idx="11"/>
          </p:nvPr>
        </p:nvSpPr>
        <p:spPr/>
        <p:txBody>
          <a:bodyPr/>
          <a:lstStyle>
            <a:lvl1pPr>
              <a:defRPr/>
            </a:lvl1pPr>
          </a:lstStyle>
          <a:p>
            <a:pPr>
              <a:defRPr/>
            </a:pPr>
            <a:endParaRPr lang="uk-UA"/>
          </a:p>
        </p:txBody>
      </p:sp>
      <p:sp>
        <p:nvSpPr>
          <p:cNvPr id="9" name="Номер слайда 8"/>
          <p:cNvSpPr>
            <a:spLocks noGrp="1"/>
          </p:cNvSpPr>
          <p:nvPr>
            <p:ph type="sldNum" sz="quarter" idx="12"/>
          </p:nvPr>
        </p:nvSpPr>
        <p:spPr/>
        <p:txBody>
          <a:bodyPr/>
          <a:lstStyle>
            <a:lvl1pPr>
              <a:defRPr/>
            </a:lvl1pPr>
          </a:lstStyle>
          <a:p>
            <a:pPr>
              <a:defRPr/>
            </a:pPr>
            <a:fld id="{E57B15E7-7BFB-4988-B33D-7736B2B923BF}"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lstStyle>
            <a:lvl1pPr algn="l">
              <a:defRPr sz="4600"/>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E2289403-3170-4477-A4CC-9976F3681301}" type="datetimeFigureOut">
              <a:rPr lang="uk-UA"/>
              <a:pPr>
                <a:defRPr/>
              </a:pPr>
              <a:t>09.06.2014</a:t>
            </a:fld>
            <a:endParaRPr lang="uk-UA"/>
          </a:p>
        </p:txBody>
      </p:sp>
      <p:sp>
        <p:nvSpPr>
          <p:cNvPr id="4" name="Нижний колонтитул 21"/>
          <p:cNvSpPr>
            <a:spLocks noGrp="1"/>
          </p:cNvSpPr>
          <p:nvPr>
            <p:ph type="ftr" sz="quarter" idx="11"/>
          </p:nvPr>
        </p:nvSpPr>
        <p:spPr/>
        <p:txBody>
          <a:bodyPr/>
          <a:lstStyle>
            <a:lvl1pPr>
              <a:defRPr/>
            </a:lvl1pPr>
          </a:lstStyle>
          <a:p>
            <a:pPr>
              <a:defRPr/>
            </a:pPr>
            <a:endParaRPr lang="uk-UA"/>
          </a:p>
        </p:txBody>
      </p:sp>
      <p:sp>
        <p:nvSpPr>
          <p:cNvPr id="5" name="Номер слайда 17"/>
          <p:cNvSpPr>
            <a:spLocks noGrp="1"/>
          </p:cNvSpPr>
          <p:nvPr>
            <p:ph type="sldNum" sz="quarter" idx="12"/>
          </p:nvPr>
        </p:nvSpPr>
        <p:spPr/>
        <p:txBody>
          <a:bodyPr/>
          <a:lstStyle>
            <a:lvl1pPr>
              <a:defRPr/>
            </a:lvl1pPr>
          </a:lstStyle>
          <a:p>
            <a:pPr>
              <a:defRPr/>
            </a:pPr>
            <a:fld id="{4B426C02-F595-4EC5-A0AA-D3FEFE030AEF}"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B093541E-2E14-4726-A115-F87DAF006A27}" type="datetimeFigureOut">
              <a:rPr lang="uk-UA"/>
              <a:pPr>
                <a:defRPr/>
              </a:pPr>
              <a:t>09.06.2014</a:t>
            </a:fld>
            <a:endParaRPr lang="uk-UA"/>
          </a:p>
        </p:txBody>
      </p:sp>
      <p:sp>
        <p:nvSpPr>
          <p:cNvPr id="3" name="Нижний колонтитул 21"/>
          <p:cNvSpPr>
            <a:spLocks noGrp="1"/>
          </p:cNvSpPr>
          <p:nvPr>
            <p:ph type="ftr" sz="quarter" idx="11"/>
          </p:nvPr>
        </p:nvSpPr>
        <p:spPr/>
        <p:txBody>
          <a:bodyPr/>
          <a:lstStyle>
            <a:lvl1pPr>
              <a:defRPr/>
            </a:lvl1pPr>
          </a:lstStyle>
          <a:p>
            <a:pPr>
              <a:defRPr/>
            </a:pPr>
            <a:endParaRPr lang="uk-UA"/>
          </a:p>
        </p:txBody>
      </p:sp>
      <p:sp>
        <p:nvSpPr>
          <p:cNvPr id="4" name="Номер слайда 17"/>
          <p:cNvSpPr>
            <a:spLocks noGrp="1"/>
          </p:cNvSpPr>
          <p:nvPr>
            <p:ph type="sldNum" sz="quarter" idx="12"/>
          </p:nvPr>
        </p:nvSpPr>
        <p:spPr/>
        <p:txBody>
          <a:bodyPr/>
          <a:lstStyle>
            <a:lvl1pPr>
              <a:defRPr/>
            </a:lvl1pPr>
          </a:lstStyle>
          <a:p>
            <a:pPr>
              <a:defRPr/>
            </a:pPr>
            <a:fld id="{F4FCA62E-9E36-4E60-9244-65819A705719}"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44896860-35D9-4289-AD73-08814254E5DB}" type="datetimeFigureOut">
              <a:rPr lang="uk-UA"/>
              <a:pPr>
                <a:defRPr/>
              </a:pPr>
              <a:t>09.06.2014</a:t>
            </a:fld>
            <a:endParaRPr lang="uk-UA"/>
          </a:p>
        </p:txBody>
      </p:sp>
      <p:sp>
        <p:nvSpPr>
          <p:cNvPr id="6" name="Нижний колонтитул 5"/>
          <p:cNvSpPr>
            <a:spLocks noGrp="1"/>
          </p:cNvSpPr>
          <p:nvPr>
            <p:ph type="ftr" sz="quarter" idx="11"/>
          </p:nvPr>
        </p:nvSpPr>
        <p:spPr/>
        <p:txBody>
          <a:bodyPr/>
          <a:lstStyle>
            <a:lvl1pPr>
              <a:defRPr/>
            </a:lvl1pPr>
          </a:lstStyle>
          <a:p>
            <a:pPr>
              <a:defRPr/>
            </a:pPr>
            <a:endParaRPr lang="uk-UA"/>
          </a:p>
        </p:txBody>
      </p:sp>
      <p:sp>
        <p:nvSpPr>
          <p:cNvPr id="7" name="Номер слайда 6"/>
          <p:cNvSpPr>
            <a:spLocks noGrp="1"/>
          </p:cNvSpPr>
          <p:nvPr>
            <p:ph type="sldNum" sz="quarter" idx="12"/>
          </p:nvPr>
        </p:nvSpPr>
        <p:spPr>
          <a:xfrm>
            <a:off x="8156575" y="6421438"/>
            <a:ext cx="762000" cy="365125"/>
          </a:xfrm>
        </p:spPr>
        <p:txBody>
          <a:bodyPr/>
          <a:lstStyle>
            <a:lvl1pPr>
              <a:defRPr/>
            </a:lvl1pPr>
          </a:lstStyle>
          <a:p>
            <a:pPr>
              <a:defRPr/>
            </a:pPr>
            <a:fld id="{4476B5D0-243E-4419-9F3B-950164B29CCB}"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pPr>
              <a:defRPr/>
            </a:pPr>
            <a:fld id="{8FBD4D3E-E5E9-4FDB-AF62-2B0B4D156269}" type="datetimeFigureOut">
              <a:rPr lang="uk-UA"/>
              <a:pPr>
                <a:defRPr/>
              </a:pPr>
              <a:t>09.06.2014</a:t>
            </a:fld>
            <a:endParaRPr lang="uk-UA"/>
          </a:p>
        </p:txBody>
      </p:sp>
      <p:sp>
        <p:nvSpPr>
          <p:cNvPr id="6" name="Нижний колонтитул 5"/>
          <p:cNvSpPr>
            <a:spLocks noGrp="1"/>
          </p:cNvSpPr>
          <p:nvPr>
            <p:ph type="ftr" sz="quarter" idx="11"/>
          </p:nvPr>
        </p:nvSpPr>
        <p:spPr/>
        <p:txBody>
          <a:bodyPr/>
          <a:lstStyle>
            <a:lvl1pPr>
              <a:defRPr/>
            </a:lvl1pPr>
          </a:lstStyle>
          <a:p>
            <a:pPr>
              <a:defRPr/>
            </a:pPr>
            <a:endParaRPr lang="uk-UA"/>
          </a:p>
        </p:txBody>
      </p:sp>
      <p:sp>
        <p:nvSpPr>
          <p:cNvPr id="7" name="Номер слайда 6"/>
          <p:cNvSpPr>
            <a:spLocks noGrp="1"/>
          </p:cNvSpPr>
          <p:nvPr>
            <p:ph type="sldNum" sz="quarter" idx="12"/>
          </p:nvPr>
        </p:nvSpPr>
        <p:spPr/>
        <p:txBody>
          <a:bodyPr/>
          <a:lstStyle>
            <a:lvl1pPr>
              <a:defRPr/>
            </a:lvl1pPr>
          </a:lstStyle>
          <a:p>
            <a:pPr>
              <a:defRPr/>
            </a:pPr>
            <a:fld id="{B66320F0-1E47-488F-8D91-7BEEF244E20F}"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1028" name="Заголовок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28E1B040-16EA-4C8D-ADCD-F9460BF9642B}" type="datetimeFigureOut">
              <a:rPr lang="uk-UA"/>
              <a:pPr>
                <a:defRPr/>
              </a:pPr>
              <a:t>09.06.2014</a:t>
            </a:fld>
            <a:endParaRPr lang="uk-UA"/>
          </a:p>
        </p:txBody>
      </p:sp>
      <p:sp>
        <p:nvSpPr>
          <p:cNvPr id="22" name="Нижний колонтитул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uk-UA"/>
          </a:p>
        </p:txBody>
      </p:sp>
      <p:sp>
        <p:nvSpPr>
          <p:cNvPr id="18" name="Номер слайда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E4912999-3941-4CED-A1EB-432483CDC463}" type="slidenum">
              <a:rPr lang="uk-UA"/>
              <a:pPr>
                <a:defRPr/>
              </a:pPr>
              <a:t>‹#›</a:t>
            </a:fld>
            <a:endParaRPr lang="uk-UA"/>
          </a:p>
        </p:txBody>
      </p:sp>
    </p:spTree>
  </p:cSld>
  <p:clrMap bg1="dk1" tx1="lt1" bg2="dk2" tx2="lt2" accent1="accent1" accent2="accent2" accent3="accent3" accent4="accent4" accent5="accent5" accent6="accent6" hlink="hlink" folHlink="folHlink"/>
  <p:sldLayoutIdLst>
    <p:sldLayoutId id="2147483871" r:id="rId1"/>
    <p:sldLayoutId id="2147483865" r:id="rId2"/>
    <p:sldLayoutId id="2147483872" r:id="rId3"/>
    <p:sldLayoutId id="2147483866" r:id="rId4"/>
    <p:sldLayoutId id="2147483873" r:id="rId5"/>
    <p:sldLayoutId id="2147483867" r:id="rId6"/>
    <p:sldLayoutId id="2147483868" r:id="rId7"/>
    <p:sldLayoutId id="2147483874" r:id="rId8"/>
    <p:sldLayoutId id="2147483875" r:id="rId9"/>
    <p:sldLayoutId id="2147483869" r:id="rId10"/>
    <p:sldLayoutId id="2147483870" r:id="rId11"/>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1B587C"/>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4E8542"/>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rot="734329">
            <a:off x="519760" y="1070035"/>
            <a:ext cx="8355199" cy="3416320"/>
          </a:xfrm>
          <a:prstGeom prst="rect">
            <a:avLst/>
          </a:prstGeom>
          <a:noFill/>
        </p:spPr>
        <p:txBody>
          <a:bodyPr>
            <a:spAutoFit/>
          </a:bodyPr>
          <a:lstStyle/>
          <a:p>
            <a:pPr algn="ctr" fontAlgn="auto">
              <a:spcBef>
                <a:spcPts val="0"/>
              </a:spcBef>
              <a:spcAft>
                <a:spcPts val="0"/>
              </a:spcAft>
              <a:defRPr/>
            </a:pPr>
            <a:r>
              <a:rPr lang="uk-UA"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t>Міфічні істоти в повісті </a:t>
            </a:r>
            <a:br>
              <a:rPr lang="uk-UA"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br>
            <a:r>
              <a:rPr lang="uk-UA"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t>“ Тіні забутих предків ”</a:t>
            </a:r>
            <a:br>
              <a:rPr lang="uk-UA"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br>
            <a:r>
              <a:rPr lang="uk-UA"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t>Михайла Коцюбинського</a:t>
            </a:r>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142875" y="1357313"/>
            <a:ext cx="7643813" cy="1754187"/>
          </a:xfrm>
          <a:prstGeom prst="rect">
            <a:avLst/>
          </a:prstGeom>
          <a:noFill/>
          <a:ln w="9525">
            <a:noFill/>
            <a:miter lim="800000"/>
            <a:headEnd/>
            <a:tailEnd/>
          </a:ln>
        </p:spPr>
        <p:txBody>
          <a:bodyPr anchor="ctr">
            <a:spAutoFit/>
          </a:bodyPr>
          <a:lstStyle/>
          <a:p>
            <a:r>
              <a:rPr lang="uk-UA" dirty="0">
                <a:solidFill>
                  <a:srgbClr val="FFFF99"/>
                </a:solidFill>
                <a:latin typeface="Verdana" pitchFamily="34" charset="0"/>
                <a:cs typeface="Times New Roman" pitchFamily="18" charset="0"/>
              </a:rPr>
              <a:t>Одним із героїв повісті, який мав незвичайні міфічні здібності є мольфар Юра. </a:t>
            </a:r>
            <a:r>
              <a:rPr lang="uk-UA" dirty="0">
                <a:solidFill>
                  <a:srgbClr val="FFFF99"/>
                </a:solidFill>
                <a:latin typeface="Verdana" pitchFamily="34" charset="0"/>
              </a:rPr>
              <a:t>«Він був як бог, знаючий і сильний, той градівник і мольфар. У своїх дужих руках тримав сили небесні й земні, смерть і життя, здоров'я маржинки й людини».</a:t>
            </a:r>
          </a:p>
          <a:p>
            <a:endParaRPr lang="uk-UA" dirty="0"/>
          </a:p>
        </p:txBody>
      </p:sp>
      <p:sp>
        <p:nvSpPr>
          <p:cNvPr id="3" name="Прямоугольник 2"/>
          <p:cNvSpPr/>
          <p:nvPr/>
        </p:nvSpPr>
        <p:spPr>
          <a:xfrm>
            <a:off x="642910" y="285728"/>
            <a:ext cx="6304163"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ru-RU" sz="54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Мольфар</a:t>
            </a:r>
            <a:r>
              <a:rPr lang="ru-RU"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юра…</a:t>
            </a:r>
          </a:p>
        </p:txBody>
      </p:sp>
      <p:sp>
        <p:nvSpPr>
          <p:cNvPr id="16388" name="Прямоугольник 3"/>
          <p:cNvSpPr>
            <a:spLocks noChangeArrowheads="1"/>
          </p:cNvSpPr>
          <p:nvPr/>
        </p:nvSpPr>
        <p:spPr bwMode="auto">
          <a:xfrm>
            <a:off x="3214688" y="2643188"/>
            <a:ext cx="5572125" cy="3478212"/>
          </a:xfrm>
          <a:prstGeom prst="rect">
            <a:avLst/>
          </a:prstGeom>
          <a:noFill/>
          <a:ln w="9525">
            <a:noFill/>
            <a:miter lim="800000"/>
            <a:headEnd/>
            <a:tailEnd/>
          </a:ln>
        </p:spPr>
        <p:txBody>
          <a:bodyPr>
            <a:spAutoFit/>
          </a:bodyPr>
          <a:lstStyle/>
          <a:p>
            <a:r>
              <a:rPr lang="uk-UA" sz="2200" i="1" dirty="0">
                <a:solidFill>
                  <a:srgbClr val="FFFF66"/>
                </a:solidFill>
              </a:rPr>
              <a:t>Став проти хмари, одна нога наперед, і склав руки на грудях. Закинув назад бліде обличчя і вперся похмурим оком у хмару. Тоді Юра підняв до хмари ціпок, що тримав у руці, і крикнув у синій клекіт:   «Стій! Я тебе не пускаю!..» </a:t>
            </a:r>
          </a:p>
          <a:p>
            <a:r>
              <a:rPr lang="uk-UA" sz="2200" i="1" dirty="0">
                <a:solidFill>
                  <a:srgbClr val="FFFF66"/>
                </a:solidFill>
              </a:rPr>
              <a:t>Юра заклинав її йти «у безвісті, у провалля», але не на сіножаті, бо пропаде худоба. Нарешті хмара скорилася.</a:t>
            </a:r>
          </a:p>
        </p:txBody>
      </p:sp>
      <p:pic>
        <p:nvPicPr>
          <p:cNvPr id="16389" name="Picture 2" descr="C:\Users\Gus Xrustalny\Desktop\нявка\images.jpg"/>
          <p:cNvPicPr>
            <a:picLocks noChangeAspect="1" noChangeArrowheads="1"/>
          </p:cNvPicPr>
          <p:nvPr/>
        </p:nvPicPr>
        <p:blipFill>
          <a:blip r:embed="rId2" cstate="print"/>
          <a:srcRect/>
          <a:stretch>
            <a:fillRect/>
          </a:stretch>
        </p:blipFill>
        <p:spPr bwMode="auto">
          <a:xfrm>
            <a:off x="142875" y="3357563"/>
            <a:ext cx="3024188" cy="1919287"/>
          </a:xfrm>
          <a:prstGeom prst="rect">
            <a:avLst/>
          </a:prstGeom>
          <a:noFill/>
          <a:ln w="9525">
            <a:noFill/>
            <a:miter lim="800000"/>
            <a:headEnd/>
            <a:tailEnd/>
          </a:ln>
        </p:spPr>
      </p:pic>
    </p:spTree>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357166"/>
            <a:ext cx="4882491" cy="923330"/>
          </a:xfrm>
          <a:prstGeom prst="rect">
            <a:avLst/>
          </a:prstGeom>
          <a:noFill/>
        </p:spPr>
        <p:txBody>
          <a:bodyPr wrap="none">
            <a:spAutoFit/>
          </a:bodyPr>
          <a:lstStyle/>
          <a:p>
            <a:pPr algn="ctr" fontAlgn="auto">
              <a:spcBef>
                <a:spcPts val="0"/>
              </a:spcBef>
              <a:spcAft>
                <a:spcPts val="0"/>
              </a:spcAft>
              <a:defRPr/>
            </a:pPr>
            <a:r>
              <a:rPr lang="ru-RU" sz="5400" b="1" spc="200" dirty="0" err="1">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mn-lt"/>
                <a:cs typeface="+mn-cs"/>
              </a:rPr>
              <a:t>Відьма</a:t>
            </a:r>
            <a:r>
              <a:rPr lang="ru-RU" sz="54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mn-lt"/>
                <a:cs typeface="+mn-cs"/>
              </a:rPr>
              <a:t> </a:t>
            </a:r>
            <a:r>
              <a:rPr lang="ru-RU" sz="5400" b="1" spc="200" dirty="0" err="1">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mn-lt"/>
                <a:cs typeface="+mn-cs"/>
              </a:rPr>
              <a:t>Хима</a:t>
            </a:r>
            <a:endParaRPr lang="ru-RU" sz="54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mn-lt"/>
              <a:cs typeface="+mn-cs"/>
            </a:endParaRPr>
          </a:p>
        </p:txBody>
      </p:sp>
      <p:sp>
        <p:nvSpPr>
          <p:cNvPr id="3" name="Прямоугольник 2"/>
          <p:cNvSpPr/>
          <p:nvPr/>
        </p:nvSpPr>
        <p:spPr>
          <a:xfrm>
            <a:off x="214313" y="2071688"/>
            <a:ext cx="4357687" cy="4094162"/>
          </a:xfrm>
          <a:prstGeom prst="rect">
            <a:avLst/>
          </a:prstGeom>
        </p:spPr>
        <p:txBody>
          <a:bodyPr>
            <a:spAutoFit/>
          </a:bodyPr>
          <a:lstStyle/>
          <a:p>
            <a:pPr fontAlgn="auto">
              <a:spcBef>
                <a:spcPts val="0"/>
              </a:spcBef>
              <a:spcAft>
                <a:spcPts val="0"/>
              </a:spcAft>
              <a:defRPr/>
            </a:pPr>
            <a:r>
              <a:rPr lang="uk-UA" sz="2000" b="1" dirty="0">
                <a:solidFill>
                  <a:schemeClr val="accent3">
                    <a:lumMod val="40000"/>
                    <a:lumOff val="60000"/>
                  </a:schemeClr>
                </a:solidFill>
                <a:latin typeface="+mn-lt"/>
                <a:cs typeface="+mn-cs"/>
              </a:rPr>
              <a:t>«Чого вона тільки не виробляла, ота родима відьма! Перекидалась у полотно, що біліло смерком попід лісом, повзла вужем або котилась горбами прозорим клубком. Спивала, нарешті, місяць, щоб було темно, як йде до чужої худоби. Не один присягався, що бачив, як вона терницю доїть: заб'є у неї чотири кілки, неначе дійки,— і надоїть повну дійницю».</a:t>
            </a:r>
            <a:endParaRPr lang="uk-UA" sz="2000" dirty="0">
              <a:solidFill>
                <a:schemeClr val="accent3">
                  <a:lumMod val="40000"/>
                  <a:lumOff val="60000"/>
                </a:schemeClr>
              </a:solidFill>
              <a:latin typeface="+mn-lt"/>
              <a:cs typeface="+mn-cs"/>
            </a:endParaRPr>
          </a:p>
        </p:txBody>
      </p:sp>
      <p:sp>
        <p:nvSpPr>
          <p:cNvPr id="4" name="Прямоугольник 3"/>
          <p:cNvSpPr/>
          <p:nvPr/>
        </p:nvSpPr>
        <p:spPr>
          <a:xfrm>
            <a:off x="214313" y="1357313"/>
            <a:ext cx="7572375" cy="830262"/>
          </a:xfrm>
          <a:prstGeom prst="rect">
            <a:avLst/>
          </a:prstGeom>
        </p:spPr>
        <p:txBody>
          <a:bodyPr>
            <a:spAutoFit/>
          </a:bodyPr>
          <a:lstStyle/>
          <a:p>
            <a:pPr algn="r" fontAlgn="auto">
              <a:spcBef>
                <a:spcPts val="0"/>
              </a:spcBef>
              <a:spcAft>
                <a:spcPts val="0"/>
              </a:spcAft>
              <a:defRPr/>
            </a:pPr>
            <a:r>
              <a:rPr lang="uk-UA" sz="2400" dirty="0">
                <a:solidFill>
                  <a:schemeClr val="tx1">
                    <a:lumMod val="85000"/>
                  </a:schemeClr>
                </a:solidFill>
                <a:latin typeface="+mn-lt"/>
                <a:cs typeface="+mn-cs"/>
              </a:rPr>
              <a:t>Сусідкою Івана була жінка, здатна до надприродних можливостей. </a:t>
            </a:r>
          </a:p>
        </p:txBody>
      </p:sp>
      <p:pic>
        <p:nvPicPr>
          <p:cNvPr id="17413" name="Picture 2" descr="C:\Users\Gus Xrustalny\Desktop\нявка\image011.jpg"/>
          <p:cNvPicPr>
            <a:picLocks noChangeAspect="1" noChangeArrowheads="1"/>
          </p:cNvPicPr>
          <p:nvPr/>
        </p:nvPicPr>
        <p:blipFill>
          <a:blip r:embed="rId2" cstate="print"/>
          <a:srcRect/>
          <a:stretch>
            <a:fillRect/>
          </a:stretch>
        </p:blipFill>
        <p:spPr bwMode="auto">
          <a:xfrm rot="414263">
            <a:off x="5248275" y="2370138"/>
            <a:ext cx="3219450" cy="4310062"/>
          </a:xfrm>
          <a:prstGeom prst="rect">
            <a:avLst/>
          </a:prstGeom>
          <a:noFill/>
          <a:ln w="9525">
            <a:noFill/>
            <a:miter lim="800000"/>
            <a:headEnd/>
            <a:tailEnd/>
          </a:ln>
        </p:spPr>
      </p:pic>
    </p:spTree>
  </p:cSld>
  <p:clrMapOvr>
    <a:masterClrMapping/>
  </p:clrMapOvr>
  <p:transition spd="slow">
    <p:cover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rot="173434">
            <a:off x="285720" y="357166"/>
            <a:ext cx="7604774" cy="923330"/>
          </a:xfrm>
          <a:prstGeom prst="rect">
            <a:avLst/>
          </a:prstGeom>
          <a:noFill/>
        </p:spPr>
        <p:txBody>
          <a:bodyPr wrap="none">
            <a:spAutoFit/>
          </a:bodyPr>
          <a:lstStyle/>
          <a:p>
            <a:pPr algn="ctr" fontAlgn="auto">
              <a:spcBef>
                <a:spcPts val="0"/>
              </a:spcBef>
              <a:spcAft>
                <a:spcPts val="0"/>
              </a:spcAft>
              <a:defRPr/>
            </a:pPr>
            <a:r>
              <a:rPr lang="ru-RU" sz="5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Захист</a:t>
            </a:r>
            <a:r>
              <a:rPr lang="ru-RU"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 </a:t>
            </a:r>
            <a:r>
              <a:rPr lang="ru-RU" sz="5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від</a:t>
            </a:r>
            <a:r>
              <a:rPr lang="ru-RU"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 </a:t>
            </a:r>
            <a:r>
              <a:rPr lang="ru-RU" sz="5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злих</a:t>
            </a:r>
            <a:r>
              <a:rPr lang="ru-RU"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 </a:t>
            </a:r>
            <a:r>
              <a:rPr lang="ru-RU" sz="5400" b="1" dirty="0" err="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духів</a:t>
            </a:r>
            <a:endParaRPr lang="ru-RU"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endParaRPr>
          </a:p>
        </p:txBody>
      </p:sp>
      <p:sp>
        <p:nvSpPr>
          <p:cNvPr id="18435" name="Rectangle 1"/>
          <p:cNvSpPr>
            <a:spLocks noChangeArrowheads="1"/>
          </p:cNvSpPr>
          <p:nvPr/>
        </p:nvSpPr>
        <p:spPr bwMode="auto">
          <a:xfrm>
            <a:off x="142875" y="1500188"/>
            <a:ext cx="8143875" cy="708025"/>
          </a:xfrm>
          <a:prstGeom prst="rect">
            <a:avLst/>
          </a:prstGeom>
          <a:noFill/>
          <a:ln w="9525">
            <a:noFill/>
            <a:miter lim="800000"/>
            <a:headEnd/>
            <a:tailEnd/>
          </a:ln>
        </p:spPr>
        <p:txBody>
          <a:bodyPr anchor="ctr">
            <a:spAutoFit/>
          </a:bodyPr>
          <a:lstStyle/>
          <a:p>
            <a:pPr algn="r"/>
            <a:r>
              <a:rPr lang="uk-UA" sz="2000" b="1" dirty="0">
                <a:solidFill>
                  <a:srgbClr val="A6A6A6"/>
                </a:solidFill>
                <a:latin typeface="Franklin Gothic Book" pitchFamily="34" charset="0"/>
                <a:cs typeface="Times New Roman" pitchFamily="18" charset="0"/>
              </a:rPr>
              <a:t>Один з найяскравіших епізодів у повісті, що дає можливість уявити, як люди захищались від злих духів, - Святий вечір у хаті Івана.</a:t>
            </a:r>
            <a:endParaRPr lang="uk-UA" sz="2000" b="1" dirty="0">
              <a:solidFill>
                <a:srgbClr val="A6A6A6"/>
              </a:solidFill>
              <a:latin typeface="Franklin Gothic Book" pitchFamily="34" charset="0"/>
            </a:endParaRPr>
          </a:p>
        </p:txBody>
      </p:sp>
      <p:sp>
        <p:nvSpPr>
          <p:cNvPr id="18436" name="Rectangle 2"/>
          <p:cNvSpPr>
            <a:spLocks noChangeArrowheads="1"/>
          </p:cNvSpPr>
          <p:nvPr/>
        </p:nvSpPr>
        <p:spPr bwMode="auto">
          <a:xfrm>
            <a:off x="214313" y="2428875"/>
            <a:ext cx="7358062" cy="3786188"/>
          </a:xfrm>
          <a:prstGeom prst="rect">
            <a:avLst/>
          </a:prstGeom>
          <a:noFill/>
          <a:ln w="9525">
            <a:noFill/>
            <a:miter lim="800000"/>
            <a:headEnd/>
            <a:tailEnd/>
          </a:ln>
        </p:spPr>
        <p:txBody>
          <a:bodyPr anchor="ctr">
            <a:spAutoFit/>
          </a:bodyPr>
          <a:lstStyle/>
          <a:p>
            <a:r>
              <a:rPr lang="uk-UA" sz="2000" dirty="0" err="1">
                <a:solidFill>
                  <a:srgbClr val="BFBFBF"/>
                </a:solidFill>
                <a:ea typeface="Times New Roman" pitchFamily="18" charset="0"/>
                <a:cs typeface="Simplified Arabic Fixed" pitchFamily="49" charset="-78"/>
              </a:rPr>
              <a:t>“</a:t>
            </a:r>
            <a:r>
              <a:rPr lang="uk-UA" sz="2000" i="1" dirty="0" err="1">
                <a:solidFill>
                  <a:srgbClr val="BFBFBF"/>
                </a:solidFill>
                <a:ea typeface="Times New Roman" pitchFamily="18" charset="0"/>
                <a:cs typeface="Simplified Arabic Fixed" pitchFamily="49" charset="-78"/>
              </a:rPr>
              <a:t>На</a:t>
            </a:r>
            <a:r>
              <a:rPr lang="uk-UA" sz="2000" i="1" dirty="0">
                <a:solidFill>
                  <a:srgbClr val="BFBFBF"/>
                </a:solidFill>
                <a:ea typeface="Times New Roman" pitchFamily="18" charset="0"/>
                <a:cs typeface="Simplified Arabic Fixed" pitchFamily="49" charset="-78"/>
              </a:rPr>
              <a:t> Святий вечір Іван обкурював ладаном хату й кошари, щоб одігнати звіра й відьом, а коли червона од метушні </a:t>
            </a:r>
            <a:r>
              <a:rPr lang="uk-UA" sz="2000" i="1" dirty="0" err="1">
                <a:solidFill>
                  <a:srgbClr val="BFBFBF"/>
                </a:solidFill>
                <a:ea typeface="Times New Roman" pitchFamily="18" charset="0"/>
                <a:cs typeface="Simplified Arabic Fixed" pitchFamily="49" charset="-78"/>
              </a:rPr>
              <a:t>Палагна</a:t>
            </a:r>
            <a:r>
              <a:rPr lang="uk-UA" sz="2000" i="1" dirty="0">
                <a:solidFill>
                  <a:srgbClr val="BFBFBF"/>
                </a:solidFill>
                <a:ea typeface="Times New Roman" pitchFamily="18" charset="0"/>
                <a:cs typeface="Simplified Arabic Fixed" pitchFamily="49" charset="-78"/>
              </a:rPr>
              <a:t> серед курива того </a:t>
            </a:r>
            <a:r>
              <a:rPr lang="uk-UA" sz="2000" i="1" dirty="0" err="1">
                <a:solidFill>
                  <a:srgbClr val="BFBFBF"/>
                </a:solidFill>
                <a:ea typeface="Times New Roman" pitchFamily="18" charset="0"/>
                <a:cs typeface="Simplified Arabic Fixed" pitchFamily="49" charset="-78"/>
              </a:rPr>
              <a:t>ознаймляла</a:t>
            </a:r>
            <a:r>
              <a:rPr lang="uk-UA" sz="2000" i="1" dirty="0">
                <a:solidFill>
                  <a:srgbClr val="BFBFBF"/>
                </a:solidFill>
                <a:ea typeface="Times New Roman" pitchFamily="18" charset="0"/>
                <a:cs typeface="Simplified Arabic Fixed" pitchFamily="49" charset="-78"/>
              </a:rPr>
              <a:t> нарешті, що готові усі дванадцять страв, він, перше ніж засісти за стіл, ніс тайну вечерю худобі.</a:t>
            </a:r>
          </a:p>
          <a:p>
            <a:pPr eaLnBrk="0" hangingPunct="0"/>
            <a:r>
              <a:rPr lang="uk-UA" sz="2000" i="1" dirty="0">
                <a:solidFill>
                  <a:srgbClr val="BFBFBF"/>
                </a:solidFill>
                <a:ea typeface="Times New Roman" pitchFamily="18" charset="0"/>
                <a:cs typeface="Simplified Arabic Fixed" pitchFamily="49" charset="-78"/>
              </a:rPr>
              <a:t>Потім брав в одну руку зі стравою миску, а в другу сокиру і виходив надвір. Іван простягав руку у сю скуту зимою безлюдність і кликав на тайну вечерю до себе всіх чорнокнижників, мольфарів, планетників всяких, вовків лісових та ведмедів, але вони не були ласкаві і ніхто не приходив, хоч Іван спрощував тричі. Тоді він закликав їх, щоб не з'явились ніколи,— і легко </a:t>
            </a:r>
            <a:r>
              <a:rPr lang="uk-UA" sz="2000" i="1" dirty="0" err="1">
                <a:solidFill>
                  <a:srgbClr val="BFBFBF"/>
                </a:solidFill>
                <a:ea typeface="Times New Roman" pitchFamily="18" charset="0"/>
                <a:cs typeface="Simplified Arabic Fixed" pitchFamily="49" charset="-78"/>
              </a:rPr>
              <a:t>зітхав”</a:t>
            </a:r>
            <a:r>
              <a:rPr lang="uk-UA" sz="2000" i="1" dirty="0">
                <a:solidFill>
                  <a:srgbClr val="BFBFBF"/>
                </a:solidFill>
                <a:ea typeface="Times New Roman" pitchFamily="18" charset="0"/>
                <a:cs typeface="Simplified Arabic Fixed" pitchFamily="49" charset="-78"/>
              </a:rPr>
              <a:t>.</a:t>
            </a:r>
          </a:p>
        </p:txBody>
      </p:sp>
    </p:spTree>
  </p:cSld>
  <p:clrMapOvr>
    <a:masterClrMapping/>
  </p:clrMapOvr>
  <p:transition spd="slow">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142875" y="285750"/>
            <a:ext cx="4857750" cy="6002338"/>
          </a:xfrm>
          <a:prstGeom prst="rect">
            <a:avLst/>
          </a:prstGeom>
          <a:noFill/>
          <a:ln w="9525">
            <a:noFill/>
            <a:miter lim="800000"/>
            <a:headEnd/>
            <a:tailEnd/>
          </a:ln>
        </p:spPr>
        <p:txBody>
          <a:bodyPr anchor="ctr">
            <a:spAutoFit/>
          </a:bodyPr>
          <a:lstStyle/>
          <a:p>
            <a:r>
              <a:rPr lang="uk-UA" sz="3200" dirty="0">
                <a:cs typeface="Times New Roman" pitchFamily="18" charset="0"/>
              </a:rPr>
              <a:t>Михайло Коцюбинський у «Тіні забутих предків» показує дотримання гуцулами звичаїв, обрядів під час різних свят, ворожіння, що нібито допомагало у боротьбі зі злими духами, які мали зашкодити господарству гуцула і навіть його життю.</a:t>
            </a:r>
            <a:endParaRPr lang="uk-UA" sz="3200" dirty="0"/>
          </a:p>
        </p:txBody>
      </p:sp>
      <p:pic>
        <p:nvPicPr>
          <p:cNvPr id="19459" name="Picture 2" descr="C:\Users\Gus Xrustalny\Desktop\gywylwuna2.gif"/>
          <p:cNvPicPr>
            <a:picLocks noChangeAspect="1" noChangeArrowheads="1"/>
          </p:cNvPicPr>
          <p:nvPr/>
        </p:nvPicPr>
        <p:blipFill>
          <a:blip r:embed="rId2" cstate="print"/>
          <a:srcRect/>
          <a:stretch>
            <a:fillRect/>
          </a:stretch>
        </p:blipFill>
        <p:spPr bwMode="auto">
          <a:xfrm rot="345128">
            <a:off x="4900613" y="915988"/>
            <a:ext cx="2805112" cy="3833812"/>
          </a:xfrm>
          <a:prstGeom prst="rect">
            <a:avLst/>
          </a:prstGeom>
          <a:noFill/>
          <a:ln w="9525">
            <a:noFill/>
            <a:miter lim="800000"/>
            <a:headEnd/>
            <a:tailEnd/>
          </a:ln>
        </p:spPr>
      </p:pic>
    </p:spTree>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C:\Users\Gus Xrustalny\Desktop\0b046a61cbc5458bed4c50f076bf07d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428596" y="1516903"/>
            <a:ext cx="8429625" cy="707886"/>
          </a:xfrm>
          <a:prstGeom prst="rect">
            <a:avLst/>
          </a:prstGeom>
          <a:noFill/>
          <a:ln w="9525">
            <a:noFill/>
            <a:miter lim="800000"/>
            <a:headEnd/>
            <a:tailEnd/>
          </a:ln>
        </p:spPr>
        <p:txBody>
          <a:bodyPr anchor="ctr">
            <a:spAutoFit/>
          </a:bodyPr>
          <a:lstStyle/>
          <a:p>
            <a:pPr algn="r"/>
            <a:r>
              <a:rPr lang="uk-UA" sz="4000" b="1" u="sng" dirty="0" smtClean="0">
                <a:solidFill>
                  <a:srgbClr val="FFCCFF"/>
                </a:solidFill>
                <a:latin typeface="Calibri" pitchFamily="34" charset="0"/>
                <a:cs typeface="Times New Roman" pitchFamily="18" charset="0"/>
              </a:rPr>
              <a:t>Виконала: </a:t>
            </a:r>
            <a:r>
              <a:rPr lang="uk-UA" sz="4000" b="1" u="sng" dirty="0" err="1" smtClean="0">
                <a:solidFill>
                  <a:srgbClr val="FFCCFF"/>
                </a:solidFill>
                <a:latin typeface="Calibri" pitchFamily="34" charset="0"/>
                <a:cs typeface="Times New Roman" pitchFamily="18" charset="0"/>
              </a:rPr>
              <a:t>Громович</a:t>
            </a:r>
            <a:r>
              <a:rPr lang="uk-UA" sz="4000" b="1" u="sng" dirty="0" smtClean="0">
                <a:solidFill>
                  <a:srgbClr val="FFCCFF"/>
                </a:solidFill>
                <a:latin typeface="Calibri" pitchFamily="34" charset="0"/>
                <a:cs typeface="Times New Roman" pitchFamily="18" charset="0"/>
              </a:rPr>
              <a:t> Уляна</a:t>
            </a:r>
            <a:endParaRPr lang="uk-UA" sz="3200" dirty="0"/>
          </a:p>
        </p:txBody>
      </p:sp>
      <p:pic>
        <p:nvPicPr>
          <p:cNvPr id="8195" name="Picture 1" descr="C:\Users\Gus Xrustalny\Desktop\нявка\Beregina.jpg"/>
          <p:cNvPicPr>
            <a:picLocks noChangeAspect="1" noChangeArrowheads="1"/>
          </p:cNvPicPr>
          <p:nvPr/>
        </p:nvPicPr>
        <p:blipFill>
          <a:blip r:embed="rId2" cstate="print"/>
          <a:srcRect/>
          <a:stretch>
            <a:fillRect/>
          </a:stretch>
        </p:blipFill>
        <p:spPr bwMode="auto">
          <a:xfrm>
            <a:off x="357188" y="3214688"/>
            <a:ext cx="4429125" cy="2943225"/>
          </a:xfrm>
          <a:prstGeom prst="rect">
            <a:avLst/>
          </a:prstGeom>
          <a:noFill/>
          <a:ln w="9525">
            <a:noFill/>
            <a:miter lim="800000"/>
            <a:headEnd/>
            <a:tailEnd/>
          </a:ln>
        </p:spPr>
      </p:pic>
    </p:spTree>
  </p:cSld>
  <p:clrMapOvr>
    <a:masterClrMapping/>
  </p:clrMapOvr>
  <p:transition spd="slow">
    <p:pull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357188" y="428625"/>
            <a:ext cx="7643812" cy="5632450"/>
          </a:xfrm>
          <a:prstGeom prst="rect">
            <a:avLst/>
          </a:prstGeom>
          <a:noFill/>
          <a:ln w="9525">
            <a:noFill/>
            <a:miter lim="800000"/>
            <a:headEnd/>
            <a:tailEnd/>
          </a:ln>
        </p:spPr>
        <p:txBody>
          <a:bodyPr anchor="ctr">
            <a:spAutoFit/>
          </a:bodyPr>
          <a:lstStyle/>
          <a:p>
            <a:r>
              <a:rPr lang="uk-UA" sz="3600" dirty="0" smtClean="0">
                <a:solidFill>
                  <a:srgbClr val="BFAFCF"/>
                </a:solidFill>
                <a:latin typeface="Calibri" pitchFamily="34" charset="0"/>
                <a:cs typeface="Times New Roman" pitchFamily="18" charset="0"/>
              </a:rPr>
              <a:t>Повість М</a:t>
            </a:r>
            <a:r>
              <a:rPr lang="uk-UA" sz="3600" dirty="0">
                <a:solidFill>
                  <a:srgbClr val="BFAFCF"/>
                </a:solidFill>
                <a:latin typeface="Calibri" pitchFamily="34" charset="0"/>
                <a:cs typeface="Times New Roman" pitchFamily="18" charset="0"/>
              </a:rPr>
              <a:t>. </a:t>
            </a:r>
            <a:r>
              <a:rPr lang="uk-UA" sz="3600" dirty="0" smtClean="0">
                <a:solidFill>
                  <a:srgbClr val="BFAFCF"/>
                </a:solidFill>
                <a:latin typeface="Calibri" pitchFamily="34" charset="0"/>
                <a:cs typeface="Times New Roman" pitchFamily="18" charset="0"/>
              </a:rPr>
              <a:t>Коцюбинського </a:t>
            </a:r>
            <a:r>
              <a:rPr lang="uk-UA" sz="3600" dirty="0">
                <a:solidFill>
                  <a:srgbClr val="BFAFCF"/>
                </a:solidFill>
                <a:latin typeface="Calibri" pitchFamily="34" charset="0"/>
                <a:cs typeface="Times New Roman" pitchFamily="18" charset="0"/>
              </a:rPr>
              <a:t>надзвичайно яскраво показує нам світогляд жителів Карпат. Вони вірять, що їх оточує безліч міфічних істот, які населяють довколишні ліси, потоки, озера, печери. Гуцули також вірять, що  є люди, які знають світ духів і вміють ворожити, вірять у силу слова, в чародіїв, що супроводжують бурю, град, громи. </a:t>
            </a:r>
            <a:endParaRPr lang="uk-UA" sz="3600" dirty="0">
              <a:solidFill>
                <a:srgbClr val="BFAFCF"/>
              </a:solidFill>
            </a:endParaRPr>
          </a:p>
        </p:txBody>
      </p:sp>
    </p:spTree>
  </p:cSld>
  <p:clrMapOvr>
    <a:masterClrMapping/>
  </p:clrMapOvr>
  <p:transition spd="slow">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357158" y="1000108"/>
            <a:ext cx="4643437" cy="4400550"/>
          </a:xfrm>
          <a:prstGeom prst="rect">
            <a:avLst/>
          </a:prstGeom>
          <a:noFill/>
          <a:ln w="9525">
            <a:noFill/>
            <a:miter lim="800000"/>
            <a:headEnd/>
            <a:tailEnd/>
          </a:ln>
        </p:spPr>
        <p:txBody>
          <a:bodyPr anchor="ctr">
            <a:spAutoFit/>
          </a:bodyPr>
          <a:lstStyle/>
          <a:p>
            <a:r>
              <a:rPr lang="uk-UA" sz="2800" dirty="0">
                <a:solidFill>
                  <a:srgbClr val="8EC182"/>
                </a:solidFill>
                <a:latin typeface="Calibri" pitchFamily="34" charset="0"/>
              </a:rPr>
              <a:t>Світ повісті «Тіні забутих предків» цілком заселений істотами традиційної української міфології, які живуть поряд з людьми, втручаються в їхнє життя.</a:t>
            </a:r>
          </a:p>
          <a:p>
            <a:r>
              <a:rPr lang="uk-UA" sz="2800" dirty="0">
                <a:solidFill>
                  <a:srgbClr val="8EC182"/>
                </a:solidFill>
                <a:latin typeface="Calibri" pitchFamily="34" charset="0"/>
                <a:cs typeface="Times New Roman" pitchFamily="18" charset="0"/>
              </a:rPr>
              <a:t>Це такі істоти як  нявки,  злий арідник,  щезник,  лісовики,  добрий </a:t>
            </a:r>
            <a:r>
              <a:rPr lang="uk-UA" sz="2800" dirty="0" err="1">
                <a:solidFill>
                  <a:srgbClr val="8EC182"/>
                </a:solidFill>
                <a:latin typeface="Calibri" pitchFamily="34" charset="0"/>
                <a:cs typeface="Times New Roman" pitchFamily="18" charset="0"/>
              </a:rPr>
              <a:t>чугайстир</a:t>
            </a:r>
            <a:r>
              <a:rPr lang="uk-UA" sz="2800" dirty="0">
                <a:solidFill>
                  <a:srgbClr val="8EC182"/>
                </a:solidFill>
                <a:latin typeface="Calibri" pitchFamily="34" charset="0"/>
                <a:cs typeface="Times New Roman" pitchFamily="18" charset="0"/>
              </a:rPr>
              <a:t>,  градівник Юра,  відьма Хима… </a:t>
            </a:r>
            <a:endParaRPr lang="uk-UA" sz="2800" dirty="0">
              <a:solidFill>
                <a:srgbClr val="8EC182"/>
              </a:solidFill>
              <a:latin typeface="Calibri" pitchFamily="34" charset="0"/>
            </a:endParaRPr>
          </a:p>
        </p:txBody>
      </p:sp>
      <p:pic>
        <p:nvPicPr>
          <p:cNvPr id="10243" name="Picture 3" descr="C:\Users\Gus Xrustalny\Desktop\нявка\25887954_nymph.jpg"/>
          <p:cNvPicPr>
            <a:picLocks noChangeAspect="1" noChangeArrowheads="1"/>
          </p:cNvPicPr>
          <p:nvPr/>
        </p:nvPicPr>
        <p:blipFill>
          <a:blip r:embed="rId2" cstate="print"/>
          <a:srcRect/>
          <a:stretch>
            <a:fillRect/>
          </a:stretch>
        </p:blipFill>
        <p:spPr bwMode="auto">
          <a:xfrm rot="533085">
            <a:off x="5330825" y="1425575"/>
            <a:ext cx="2493963" cy="3576638"/>
          </a:xfrm>
          <a:prstGeom prst="rect">
            <a:avLst/>
          </a:prstGeom>
          <a:noFill/>
          <a:ln w="9525">
            <a:noFill/>
            <a:miter lim="800000"/>
            <a:headEnd/>
            <a:tailEnd/>
          </a:ln>
        </p:spPr>
      </p:pic>
    </p:spTree>
  </p:cSld>
  <p:clrMapOvr>
    <a:masterClrMapping/>
  </p:clrMapOvr>
  <p:transition spd="slow">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875" y="1357313"/>
            <a:ext cx="4572000" cy="4094162"/>
          </a:xfrm>
          <a:prstGeom prst="rect">
            <a:avLst/>
          </a:prstGeom>
        </p:spPr>
        <p:txBody>
          <a:bodyPr>
            <a:spAutoFit/>
          </a:bodyPr>
          <a:lstStyle/>
          <a:p>
            <a:pPr fontAlgn="auto">
              <a:spcBef>
                <a:spcPts val="0"/>
              </a:spcBef>
              <a:spcAft>
                <a:spcPts val="0"/>
              </a:spcAft>
              <a:defRPr/>
            </a:pPr>
            <a:r>
              <a:rPr lang="uk-UA" sz="2000" b="1" dirty="0">
                <a:solidFill>
                  <a:schemeClr val="accent3">
                    <a:lumMod val="40000"/>
                    <a:lumOff val="60000"/>
                  </a:schemeClr>
                </a:solidFill>
                <a:latin typeface="+mn-lt"/>
                <a:cs typeface="+mn-cs"/>
              </a:rPr>
              <a:t>«Знав, що на світі панує нечиста сила, що арідник [злий дух] править усім, що в лісах повно лісовиків, які пасуть там свою маржинку [худоба]: оленів, зайців і серн; що там блукає веселий </a:t>
            </a:r>
            <a:r>
              <a:rPr lang="uk-UA" sz="2000" b="1" dirty="0" err="1">
                <a:solidFill>
                  <a:schemeClr val="accent3">
                    <a:lumMod val="40000"/>
                    <a:lumOff val="60000"/>
                  </a:schemeClr>
                </a:solidFill>
                <a:latin typeface="+mn-lt"/>
                <a:cs typeface="+mn-cs"/>
              </a:rPr>
              <a:t>чугайстер</a:t>
            </a:r>
            <a:r>
              <a:rPr lang="uk-UA" sz="2000" b="1" dirty="0">
                <a:solidFill>
                  <a:schemeClr val="accent3">
                    <a:lumMod val="40000"/>
                    <a:lumOff val="60000"/>
                  </a:schemeClr>
                </a:solidFill>
                <a:latin typeface="+mn-lt"/>
                <a:cs typeface="+mn-cs"/>
              </a:rPr>
              <a:t>, який зараз просить стрічного в танець та роздирає нявки; що живе в лісі голос сокири. Вище, по безводних далеких верхівках гір, нявки розводять свої безконечні танки, а по скелях ховається щезник».</a:t>
            </a:r>
            <a:endParaRPr lang="uk-UA" sz="2000" dirty="0">
              <a:solidFill>
                <a:schemeClr val="accent3">
                  <a:lumMod val="40000"/>
                  <a:lumOff val="60000"/>
                </a:schemeClr>
              </a:solidFill>
              <a:latin typeface="+mn-lt"/>
              <a:cs typeface="+mn-cs"/>
            </a:endParaRPr>
          </a:p>
        </p:txBody>
      </p:sp>
      <p:sp>
        <p:nvSpPr>
          <p:cNvPr id="11267" name="Rectangle 1"/>
          <p:cNvSpPr>
            <a:spLocks noChangeArrowheads="1"/>
          </p:cNvSpPr>
          <p:nvPr/>
        </p:nvSpPr>
        <p:spPr bwMode="auto">
          <a:xfrm>
            <a:off x="500034" y="571480"/>
            <a:ext cx="7215188" cy="954088"/>
          </a:xfrm>
          <a:prstGeom prst="rect">
            <a:avLst/>
          </a:prstGeom>
          <a:noFill/>
          <a:ln w="9525">
            <a:noFill/>
            <a:miter lim="800000"/>
            <a:headEnd/>
            <a:tailEnd/>
          </a:ln>
        </p:spPr>
        <p:txBody>
          <a:bodyPr anchor="ctr">
            <a:spAutoFit/>
          </a:bodyPr>
          <a:lstStyle/>
          <a:p>
            <a:r>
              <a:rPr lang="uk-UA" sz="2800" dirty="0">
                <a:solidFill>
                  <a:srgbClr val="0070C0"/>
                </a:solidFill>
                <a:cs typeface="Times New Roman" pitchFamily="18" charset="0"/>
              </a:rPr>
              <a:t>Іван – герой твору також вірив у існування міфічних істот. </a:t>
            </a:r>
            <a:endParaRPr lang="uk-UA" sz="2800" dirty="0">
              <a:solidFill>
                <a:srgbClr val="0070C0"/>
              </a:solidFill>
            </a:endParaRPr>
          </a:p>
        </p:txBody>
      </p:sp>
      <p:pic>
        <p:nvPicPr>
          <p:cNvPr id="11268" name="Picture 2" descr="C:\Users\Gus Xrustalny\Desktop\нявка\0b089d7c48edf0d695da66ba32e5ff83.jpg"/>
          <p:cNvPicPr>
            <a:picLocks noChangeAspect="1" noChangeArrowheads="1"/>
          </p:cNvPicPr>
          <p:nvPr/>
        </p:nvPicPr>
        <p:blipFill>
          <a:blip r:embed="rId2" cstate="print"/>
          <a:srcRect/>
          <a:stretch>
            <a:fillRect/>
          </a:stretch>
        </p:blipFill>
        <p:spPr bwMode="auto">
          <a:xfrm>
            <a:off x="357188" y="1857375"/>
            <a:ext cx="3022600" cy="4305300"/>
          </a:xfrm>
          <a:prstGeom prst="rect">
            <a:avLst/>
          </a:prstGeom>
          <a:noFill/>
          <a:ln w="9525">
            <a:noFill/>
            <a:miter lim="800000"/>
            <a:headEnd/>
            <a:tailEnd/>
          </a:ln>
        </p:spPr>
      </p:pic>
    </p:spTree>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Прямоугольник 1"/>
          <p:cNvSpPr>
            <a:spLocks noChangeArrowheads="1"/>
          </p:cNvSpPr>
          <p:nvPr/>
        </p:nvSpPr>
        <p:spPr bwMode="auto">
          <a:xfrm>
            <a:off x="142875" y="1500188"/>
            <a:ext cx="4714875" cy="3786187"/>
          </a:xfrm>
          <a:prstGeom prst="rect">
            <a:avLst/>
          </a:prstGeom>
          <a:noFill/>
          <a:ln w="9525">
            <a:noFill/>
            <a:miter lim="800000"/>
            <a:headEnd/>
            <a:tailEnd/>
          </a:ln>
        </p:spPr>
        <p:txBody>
          <a:bodyPr>
            <a:spAutoFit/>
          </a:bodyPr>
          <a:lstStyle/>
          <a:p>
            <a:r>
              <a:rPr lang="uk-UA" sz="2400" dirty="0"/>
              <a:t>Одного разу Іван зайшов далеко у гори і раптом почув ту жадану тиху музику. Але хто ж грав у цьому безлюдному місці? Іван повернувся і скаменів:  «</a:t>
            </a:r>
            <a:r>
              <a:rPr lang="uk-UA" sz="2400" b="1" dirty="0"/>
              <a:t>На камені, верхи, сидів «той», щезник, скривив гостру борідку, нагнув ріжки і, заплющивши очі, дув у флояру</a:t>
            </a:r>
            <a:r>
              <a:rPr lang="uk-UA" sz="2400" dirty="0"/>
              <a:t>». </a:t>
            </a:r>
          </a:p>
        </p:txBody>
      </p:sp>
      <p:sp>
        <p:nvSpPr>
          <p:cNvPr id="4" name="Прямоугольник 3"/>
          <p:cNvSpPr/>
          <p:nvPr/>
        </p:nvSpPr>
        <p:spPr>
          <a:xfrm>
            <a:off x="928662" y="357166"/>
            <a:ext cx="6572296" cy="830997"/>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uk-UA" sz="4800" b="1" i="1" dirty="0">
                <a:ln/>
                <a:solidFill>
                  <a:schemeClr val="accent3"/>
                </a:solidFill>
                <a:latin typeface="+mn-lt"/>
                <a:cs typeface="+mn-cs"/>
              </a:rPr>
              <a:t>Щезник у повісті…</a:t>
            </a:r>
            <a:endParaRPr lang="uk-UA" sz="4800" b="1" dirty="0">
              <a:ln/>
              <a:solidFill>
                <a:schemeClr val="accent3"/>
              </a:solidFill>
              <a:latin typeface="+mn-lt"/>
              <a:cs typeface="+mn-cs"/>
            </a:endParaRPr>
          </a:p>
        </p:txBody>
      </p:sp>
      <p:pic>
        <p:nvPicPr>
          <p:cNvPr id="12292" name="Picture 1" descr="C:\Users\Gus Xrustalny\Desktop\нявка\0b04df6ee33c77a46dfab9a3e2dbb3ce.jpg"/>
          <p:cNvPicPr>
            <a:picLocks noChangeAspect="1" noChangeArrowheads="1"/>
          </p:cNvPicPr>
          <p:nvPr/>
        </p:nvPicPr>
        <p:blipFill>
          <a:blip r:embed="rId2" cstate="print"/>
          <a:srcRect/>
          <a:stretch>
            <a:fillRect/>
          </a:stretch>
        </p:blipFill>
        <p:spPr bwMode="auto">
          <a:xfrm>
            <a:off x="4929188" y="1571625"/>
            <a:ext cx="3000375" cy="3503613"/>
          </a:xfrm>
          <a:prstGeom prst="rect">
            <a:avLst/>
          </a:prstGeom>
          <a:noFill/>
          <a:ln w="9525">
            <a:noFill/>
            <a:miter lim="800000"/>
            <a:headEnd/>
            <a:tailEnd/>
          </a:ln>
        </p:spPr>
      </p:pic>
    </p:spTree>
  </p:cSld>
  <p:clrMapOvr>
    <a:masterClrMapping/>
  </p:clrMapOvr>
  <p:transition spd="slow">
    <p:strips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rot="348337">
            <a:off x="2571736" y="285728"/>
            <a:ext cx="3143272" cy="1754326"/>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ru-RU"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Арідник</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a:p>
            <a:pPr algn="ctr" fontAlgn="auto">
              <a:spcBef>
                <a:spcPts val="0"/>
              </a:spcBef>
              <a:spcAft>
                <a:spcPts val="0"/>
              </a:spcAft>
              <a:defRPr/>
            </a:pP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13315" name="Rectangle 2"/>
          <p:cNvSpPr>
            <a:spLocks noChangeArrowheads="1"/>
          </p:cNvSpPr>
          <p:nvPr/>
        </p:nvSpPr>
        <p:spPr bwMode="auto">
          <a:xfrm>
            <a:off x="4572000" y="2500313"/>
            <a:ext cx="4143375" cy="2246312"/>
          </a:xfrm>
          <a:prstGeom prst="rect">
            <a:avLst/>
          </a:prstGeom>
          <a:noFill/>
          <a:ln w="9525">
            <a:noFill/>
            <a:miter lim="800000"/>
            <a:headEnd/>
            <a:tailEnd/>
          </a:ln>
        </p:spPr>
        <p:txBody>
          <a:bodyPr anchor="ctr">
            <a:spAutoFit/>
          </a:bodyPr>
          <a:lstStyle/>
          <a:p>
            <a:r>
              <a:rPr lang="uk-UA" sz="2000" b="1" dirty="0">
                <a:cs typeface="Times New Roman" pitchFamily="18" charset="0"/>
              </a:rPr>
              <a:t>«Арідник був здатний до всього, що надумав – зробив.  Поробив арідник вівці, зробив </a:t>
            </a:r>
            <a:r>
              <a:rPr lang="uk-UA" sz="2000" b="1" dirty="0" err="1">
                <a:cs typeface="Times New Roman" pitchFamily="18" charset="0"/>
              </a:rPr>
              <a:t>си</a:t>
            </a:r>
            <a:r>
              <a:rPr lang="uk-UA" sz="2000" b="1" dirty="0">
                <a:cs typeface="Times New Roman" pitchFamily="18" charset="0"/>
              </a:rPr>
              <a:t> скрипку і грав, а вівці пасуться. Раз арідник змерз та й, щоб загрітись, вигадав ватру.»</a:t>
            </a:r>
            <a:endParaRPr lang="uk-UA" sz="2000" b="1" dirty="0"/>
          </a:p>
        </p:txBody>
      </p:sp>
      <p:sp>
        <p:nvSpPr>
          <p:cNvPr id="13316" name="Rectangle 3"/>
          <p:cNvSpPr>
            <a:spLocks noChangeArrowheads="1"/>
          </p:cNvSpPr>
          <p:nvPr/>
        </p:nvSpPr>
        <p:spPr bwMode="auto">
          <a:xfrm>
            <a:off x="285750" y="1428750"/>
            <a:ext cx="7858125" cy="1016000"/>
          </a:xfrm>
          <a:prstGeom prst="rect">
            <a:avLst/>
          </a:prstGeom>
          <a:noFill/>
          <a:ln w="9525">
            <a:noFill/>
            <a:miter lim="800000"/>
            <a:headEnd/>
            <a:tailEnd/>
          </a:ln>
        </p:spPr>
        <p:txBody>
          <a:bodyPr anchor="ctr">
            <a:spAutoFit/>
          </a:bodyPr>
          <a:lstStyle/>
          <a:p>
            <a:r>
              <a:rPr lang="uk-UA" sz="2000" dirty="0">
                <a:latin typeface="Verdana" pitchFamily="34" charset="0"/>
                <a:cs typeface="Times New Roman" pitchFamily="18" charset="0"/>
              </a:rPr>
              <a:t>Згадується і про арідника. Як Іван був на полонині, Микола часто розказав йому різні історії, які парубки вважали цілком правдивими:</a:t>
            </a:r>
            <a:endParaRPr lang="uk-UA" sz="2000" dirty="0"/>
          </a:p>
        </p:txBody>
      </p:sp>
      <p:pic>
        <p:nvPicPr>
          <p:cNvPr id="13317" name="Picture 4" descr="C:\Users\Gus Xrustalny\Desktop\нявка\1241724784_171.jpg"/>
          <p:cNvPicPr>
            <a:picLocks noChangeAspect="1" noChangeArrowheads="1"/>
          </p:cNvPicPr>
          <p:nvPr/>
        </p:nvPicPr>
        <p:blipFill>
          <a:blip r:embed="rId2" cstate="print"/>
          <a:srcRect/>
          <a:stretch>
            <a:fillRect/>
          </a:stretch>
        </p:blipFill>
        <p:spPr bwMode="auto">
          <a:xfrm>
            <a:off x="214313" y="2786063"/>
            <a:ext cx="4200525" cy="3248025"/>
          </a:xfrm>
          <a:prstGeom prst="rect">
            <a:avLst/>
          </a:prstGeom>
          <a:noFill/>
          <a:ln w="9525">
            <a:noFill/>
            <a:miter lim="800000"/>
            <a:headEnd/>
            <a:tailEnd/>
          </a:ln>
        </p:spPr>
      </p:pic>
    </p:spTree>
  </p:cSld>
  <p:clrMapOvr>
    <a:masterClrMapping/>
  </p:clrMapOvr>
  <p:transition spd="slow">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8662" y="428604"/>
            <a:ext cx="6375464" cy="923330"/>
          </a:xfrm>
          <a:prstGeom prst="rect">
            <a:avLst/>
          </a:prstGeom>
          <a:noFill/>
        </p:spPr>
        <p:txBody>
          <a:bodyPr wrap="none">
            <a:spAutoFit/>
          </a:bodyPr>
          <a:lstStyle/>
          <a:p>
            <a:pPr algn="ctr" fontAlgn="auto">
              <a:spcBef>
                <a:spcPts val="0"/>
              </a:spcBef>
              <a:spcAft>
                <a:spcPts val="0"/>
              </a:spcAft>
              <a:defRPr/>
            </a:pPr>
            <a:r>
              <a:rPr lang="uk-UA"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Verdana" pitchFamily="34" charset="0"/>
                <a:ea typeface="Times New Roman" pitchFamily="18" charset="0"/>
                <a:cs typeface="Times New Roman" pitchFamily="18" charset="0"/>
              </a:rPr>
              <a:t>Нявка-Марічка</a:t>
            </a:r>
            <a:endParaRPr lang="uk-UA"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n-lt"/>
              <a:cs typeface="+mn-cs"/>
            </a:endParaRPr>
          </a:p>
        </p:txBody>
      </p:sp>
      <p:sp>
        <p:nvSpPr>
          <p:cNvPr id="5" name="Прямоугольник 4"/>
          <p:cNvSpPr/>
          <p:nvPr/>
        </p:nvSpPr>
        <p:spPr>
          <a:xfrm>
            <a:off x="214313" y="1571625"/>
            <a:ext cx="3643312" cy="4894263"/>
          </a:xfrm>
          <a:prstGeom prst="rect">
            <a:avLst/>
          </a:prstGeom>
        </p:spPr>
        <p:txBody>
          <a:bodyPr>
            <a:spAutoFit/>
          </a:bodyPr>
          <a:lstStyle/>
          <a:p>
            <a:pPr fontAlgn="auto">
              <a:spcBef>
                <a:spcPts val="0"/>
              </a:spcBef>
              <a:spcAft>
                <a:spcPts val="0"/>
              </a:spcAft>
              <a:defRPr/>
            </a:pPr>
            <a:r>
              <a:rPr lang="uk-UA" sz="2400" b="1" dirty="0">
                <a:solidFill>
                  <a:schemeClr val="accent1">
                    <a:lumMod val="60000"/>
                    <a:lumOff val="40000"/>
                  </a:schemeClr>
                </a:solidFill>
                <a:latin typeface="+mn-lt"/>
                <a:cs typeface="+mn-cs"/>
              </a:rPr>
              <a:t>«Іван бачив перед собою Марічку, але йому дивно, бо він разом з тим знає, що то не Марічка, а нявка. Йшов поруч із нею й боявся пустити Марічку вперед, щоб не побачить криваву діру ззаду у неї, де видно серце, утробу і все, як се у нявки буває».</a:t>
            </a:r>
            <a:endParaRPr lang="uk-UA" sz="2400" dirty="0">
              <a:solidFill>
                <a:schemeClr val="accent1">
                  <a:lumMod val="60000"/>
                  <a:lumOff val="40000"/>
                </a:schemeClr>
              </a:solidFill>
              <a:latin typeface="+mn-lt"/>
              <a:cs typeface="+mn-cs"/>
            </a:endParaRPr>
          </a:p>
        </p:txBody>
      </p:sp>
      <p:pic>
        <p:nvPicPr>
          <p:cNvPr id="14340" name="Picture 3" descr="C:\Users\Gus Xrustalny\Desktop\нявка\25885374_D0A0D183D181D0B0D0BBD0BAD0B0.jpg"/>
          <p:cNvPicPr>
            <a:picLocks noChangeAspect="1" noChangeArrowheads="1"/>
          </p:cNvPicPr>
          <p:nvPr/>
        </p:nvPicPr>
        <p:blipFill>
          <a:blip r:embed="rId2" cstate="print"/>
          <a:srcRect/>
          <a:stretch>
            <a:fillRect/>
          </a:stretch>
        </p:blipFill>
        <p:spPr bwMode="auto">
          <a:xfrm>
            <a:off x="4286250" y="1500188"/>
            <a:ext cx="2928938" cy="4086225"/>
          </a:xfrm>
          <a:prstGeom prst="rect">
            <a:avLst/>
          </a:prstGeom>
          <a:noFill/>
          <a:ln w="9525">
            <a:noFill/>
            <a:miter lim="800000"/>
            <a:headEnd/>
            <a:tailEnd/>
          </a:ln>
        </p:spPr>
      </p:pic>
    </p:spTree>
  </p:cSld>
  <p:clrMapOvr>
    <a:masterClrMapping/>
  </p:clrMapOvr>
  <p:transition spd="slow">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0034" y="285728"/>
            <a:ext cx="6954147" cy="830997"/>
          </a:xfrm>
          <a:prstGeom prst="rect">
            <a:avLst/>
          </a:prstGeom>
          <a:noFill/>
        </p:spPr>
        <p:txBody>
          <a:bodyPr wrap="non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fontAlgn="auto">
              <a:spcBef>
                <a:spcPts val="0"/>
              </a:spcBef>
              <a:spcAft>
                <a:spcPts val="0"/>
              </a:spcAft>
              <a:defRPr/>
            </a:pPr>
            <a:r>
              <a:rPr lang="uk-UA" sz="4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Verdana" pitchFamily="34" charset="0"/>
                <a:ea typeface="Times New Roman" pitchFamily="18" charset="0"/>
                <a:cs typeface="Times New Roman" pitchFamily="18" charset="0"/>
              </a:rPr>
              <a:t>Веселий </a:t>
            </a:r>
            <a:r>
              <a:rPr lang="uk-UA" sz="4800" b="1" dirty="0" err="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Verdana" pitchFamily="34" charset="0"/>
                <a:ea typeface="Times New Roman" pitchFamily="18" charset="0"/>
                <a:cs typeface="Times New Roman" pitchFamily="18" charset="0"/>
              </a:rPr>
              <a:t>чугайстир</a:t>
            </a:r>
            <a:endParaRPr lang="uk-UA" sz="4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n-lt"/>
              <a:cs typeface="+mn-cs"/>
            </a:endParaRPr>
          </a:p>
        </p:txBody>
      </p:sp>
      <p:sp>
        <p:nvSpPr>
          <p:cNvPr id="4" name="Прямоугольник 3"/>
          <p:cNvSpPr/>
          <p:nvPr/>
        </p:nvSpPr>
        <p:spPr>
          <a:xfrm>
            <a:off x="311150" y="1328738"/>
            <a:ext cx="4572000" cy="2586037"/>
          </a:xfrm>
          <a:prstGeom prst="rect">
            <a:avLst/>
          </a:prstGeom>
        </p:spPr>
        <p:txBody>
          <a:bodyPr>
            <a:spAutoFit/>
          </a:bodyPr>
          <a:lstStyle/>
          <a:p>
            <a:pPr fontAlgn="auto">
              <a:spcBef>
                <a:spcPts val="0"/>
              </a:spcBef>
              <a:spcAft>
                <a:spcPts val="0"/>
              </a:spcAft>
              <a:defRPr/>
            </a:pPr>
            <a:r>
              <a:rPr lang="uk-UA" b="1" dirty="0">
                <a:solidFill>
                  <a:schemeClr val="accent4">
                    <a:lumMod val="40000"/>
                    <a:lumOff val="60000"/>
                  </a:schemeClr>
                </a:solidFill>
                <a:latin typeface="+mn-lt"/>
                <a:cs typeface="+mn-cs"/>
              </a:rPr>
              <a:t>«Він був без одежі. М'яке волосся покривало все його тіло, оточало круглі і добрі очі, заклинилось на бороді і звисало на грудях.</a:t>
            </a:r>
            <a:r>
              <a:rPr lang="uk-UA" dirty="0">
                <a:solidFill>
                  <a:schemeClr val="accent4">
                    <a:lumMod val="40000"/>
                    <a:lumOff val="60000"/>
                  </a:schemeClr>
                </a:solidFill>
                <a:latin typeface="+mn-lt"/>
                <a:cs typeface="+mn-cs"/>
              </a:rPr>
              <a:t> </a:t>
            </a:r>
            <a:r>
              <a:rPr lang="uk-UA" b="1" dirty="0">
                <a:solidFill>
                  <a:schemeClr val="accent4">
                    <a:lumMod val="40000"/>
                    <a:lumOff val="60000"/>
                  </a:schemeClr>
                </a:solidFill>
                <a:latin typeface="+mn-lt"/>
                <a:cs typeface="+mn-cs"/>
              </a:rPr>
              <a:t>Се був веселий </a:t>
            </a:r>
            <a:r>
              <a:rPr lang="uk-UA" b="1" dirty="0" err="1">
                <a:solidFill>
                  <a:schemeClr val="accent4">
                    <a:lumMod val="40000"/>
                    <a:lumOff val="60000"/>
                  </a:schemeClr>
                </a:solidFill>
                <a:latin typeface="+mn-lt"/>
                <a:cs typeface="+mn-cs"/>
              </a:rPr>
              <a:t>чугайстир</a:t>
            </a:r>
            <a:r>
              <a:rPr lang="uk-UA" b="1" dirty="0">
                <a:solidFill>
                  <a:schemeClr val="accent4">
                    <a:lumMod val="40000"/>
                    <a:lumOff val="60000"/>
                  </a:schemeClr>
                </a:solidFill>
                <a:latin typeface="+mn-lt"/>
                <a:cs typeface="+mn-cs"/>
              </a:rPr>
              <a:t>, добрий лісовий дух, що боронить людей од нявок. Він був смертю для них: зловить і роздере». </a:t>
            </a:r>
          </a:p>
          <a:p>
            <a:pPr fontAlgn="auto">
              <a:spcBef>
                <a:spcPts val="0"/>
              </a:spcBef>
              <a:spcAft>
                <a:spcPts val="0"/>
              </a:spcAft>
              <a:defRPr/>
            </a:pPr>
            <a:endParaRPr lang="uk-UA" dirty="0">
              <a:latin typeface="+mn-lt"/>
              <a:cs typeface="+mn-cs"/>
            </a:endParaRPr>
          </a:p>
        </p:txBody>
      </p:sp>
      <p:sp>
        <p:nvSpPr>
          <p:cNvPr id="5" name="Прямоугольник 4"/>
          <p:cNvSpPr/>
          <p:nvPr/>
        </p:nvSpPr>
        <p:spPr>
          <a:xfrm>
            <a:off x="4075113" y="3579813"/>
            <a:ext cx="4424362" cy="2308225"/>
          </a:xfrm>
          <a:prstGeom prst="rect">
            <a:avLst/>
          </a:prstGeom>
        </p:spPr>
        <p:txBody>
          <a:bodyPr>
            <a:spAutoFit/>
          </a:bodyPr>
          <a:lstStyle/>
          <a:p>
            <a:pPr fontAlgn="auto">
              <a:spcBef>
                <a:spcPts val="0"/>
              </a:spcBef>
              <a:spcAft>
                <a:spcPts val="0"/>
              </a:spcAft>
              <a:defRPr/>
            </a:pPr>
            <a:r>
              <a:rPr lang="uk-UA" b="1" dirty="0" err="1">
                <a:solidFill>
                  <a:schemeClr val="accent4">
                    <a:lumMod val="40000"/>
                    <a:lumOff val="60000"/>
                  </a:schemeClr>
                </a:solidFill>
                <a:latin typeface="+mn-lt"/>
                <a:cs typeface="+mn-cs"/>
              </a:rPr>
              <a:t>Чугайстир</a:t>
            </a:r>
            <a:r>
              <a:rPr lang="uk-UA" b="1" dirty="0">
                <a:solidFill>
                  <a:schemeClr val="accent4">
                    <a:lumMod val="40000"/>
                    <a:lumOff val="60000"/>
                  </a:schemeClr>
                </a:solidFill>
                <a:latin typeface="+mn-lt"/>
                <a:cs typeface="+mn-cs"/>
              </a:rPr>
              <a:t> смішно вихилявся перед Іваном. Він прижмурював очі, поцмокував ротом, трусив животом, а його ноги, оброслі, як у ведмедя, незграбно тупцяли на однім місці, злипались і розгинались, як грубі обіддя. Танець, видимо, його зогрівав.</a:t>
            </a:r>
            <a:endParaRPr lang="uk-UA" dirty="0">
              <a:solidFill>
                <a:schemeClr val="accent4">
                  <a:lumMod val="40000"/>
                  <a:lumOff val="60000"/>
                </a:schemeClr>
              </a:solidFill>
              <a:latin typeface="+mn-lt"/>
              <a:cs typeface="+mn-cs"/>
            </a:endParaRPr>
          </a:p>
        </p:txBody>
      </p:sp>
      <p:pic>
        <p:nvPicPr>
          <p:cNvPr id="15365" name="Picture 3" descr="C:\Users\Gus Xrustalny\Desktop\нявка\a_c3731812.jpg"/>
          <p:cNvPicPr>
            <a:picLocks noChangeAspect="1" noChangeArrowheads="1"/>
          </p:cNvPicPr>
          <p:nvPr/>
        </p:nvPicPr>
        <p:blipFill>
          <a:blip r:embed="rId2" cstate="print"/>
          <a:srcRect/>
          <a:stretch>
            <a:fillRect/>
          </a:stretch>
        </p:blipFill>
        <p:spPr bwMode="auto">
          <a:xfrm rot="-341497">
            <a:off x="1714500" y="3500438"/>
            <a:ext cx="2119313" cy="2828925"/>
          </a:xfrm>
          <a:prstGeom prst="rect">
            <a:avLst/>
          </a:prstGeom>
          <a:noFill/>
          <a:ln w="9525">
            <a:noFill/>
            <a:miter lim="800000"/>
            <a:headEnd/>
            <a:tailEnd/>
          </a:ln>
        </p:spPr>
      </p:pic>
      <p:pic>
        <p:nvPicPr>
          <p:cNvPr id="15366" name="Picture 4" descr="C:\Users\Gus Xrustalny\Desktop\нявка\1241724775_imgb.jpeg"/>
          <p:cNvPicPr>
            <a:picLocks noChangeAspect="1" noChangeArrowheads="1"/>
          </p:cNvPicPr>
          <p:nvPr/>
        </p:nvPicPr>
        <p:blipFill>
          <a:blip r:embed="rId3" cstate="print"/>
          <a:srcRect/>
          <a:stretch>
            <a:fillRect/>
          </a:stretch>
        </p:blipFill>
        <p:spPr bwMode="auto">
          <a:xfrm rot="450878">
            <a:off x="5000625" y="1149350"/>
            <a:ext cx="2428875" cy="2346325"/>
          </a:xfrm>
          <a:prstGeom prst="rect">
            <a:avLst/>
          </a:prstGeom>
          <a:noFill/>
          <a:ln w="9525">
            <a:noFill/>
            <a:miter lim="800000"/>
            <a:headEnd/>
            <a:tailEnd/>
          </a:ln>
        </p:spPr>
      </p:pic>
    </p:spTree>
  </p:cSld>
  <p:clrMapOvr>
    <a:masterClrMapping/>
  </p:clrMapOvr>
  <p:transition spd="slow">
    <p:wheel spokes="3"/>
  </p:transition>
</p:sld>
</file>

<file path=ppt/theme/theme1.xml><?xml version="1.0" encoding="utf-8"?>
<a:theme xmlns:a="http://schemas.openxmlformats.org/drawingml/2006/main" name="Техническая">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450</TotalTime>
  <Words>853</Words>
  <Application>Microsoft Office PowerPoint</Application>
  <PresentationFormat>Экран (4:3)</PresentationFormat>
  <Paragraphs>29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Техническая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Gus Xrustalny</dc:creator>
  <cp:lastModifiedBy>Admin</cp:lastModifiedBy>
  <cp:revision>49</cp:revision>
  <dcterms:created xsi:type="dcterms:W3CDTF">2011-02-28T13:17:39Z</dcterms:created>
  <dcterms:modified xsi:type="dcterms:W3CDTF">2014-06-08T21:46:02Z</dcterms:modified>
</cp:coreProperties>
</file>