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1" r:id="rId3"/>
    <p:sldId id="272" r:id="rId4"/>
    <p:sldId id="273" r:id="rId5"/>
    <p:sldId id="274" r:id="rId6"/>
    <p:sldId id="275" r:id="rId7"/>
    <p:sldId id="276" r:id="rId8"/>
    <p:sldId id="258" r:id="rId9"/>
    <p:sldId id="259" r:id="rId10"/>
    <p:sldId id="260" r:id="rId11"/>
    <p:sldId id="263" r:id="rId12"/>
    <p:sldId id="268" r:id="rId13"/>
    <p:sldId id="269" r:id="rId14"/>
    <p:sldId id="267" r:id="rId15"/>
    <p:sldId id="277" r:id="rId1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10FD111-2344-46AD-AE64-EE45D71805D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E669-651F-43A9-91D8-7A79ED5181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D111-2344-46AD-AE64-EE45D71805D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E669-651F-43A9-91D8-7A79ED5181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D111-2344-46AD-AE64-EE45D71805D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E669-651F-43A9-91D8-7A79ED5181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D111-2344-46AD-AE64-EE45D71805D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E669-651F-43A9-91D8-7A79ED51810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D111-2344-46AD-AE64-EE45D71805D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E669-651F-43A9-91D8-7A79ED51810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D111-2344-46AD-AE64-EE45D71805D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E669-651F-43A9-91D8-7A79ED51810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D111-2344-46AD-AE64-EE45D71805D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E669-651F-43A9-91D8-7A79ED5181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D111-2344-46AD-AE64-EE45D71805D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E669-651F-43A9-91D8-7A79ED51810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D111-2344-46AD-AE64-EE45D71805D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E669-651F-43A9-91D8-7A79ED5181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D111-2344-46AD-AE64-EE45D71805D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E669-651F-43A9-91D8-7A79ED51810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D111-2344-46AD-AE64-EE45D71805D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E669-651F-43A9-91D8-7A79ED5181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0FD111-2344-46AD-AE64-EE45D71805D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737E669-651F-43A9-91D8-7A79ED5181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vyshny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375"/>
            <a:ext cx="43719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96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" b="1923"/>
          <a:stretch>
            <a:fillRect/>
          </a:stretch>
        </p:blipFill>
        <p:spPr>
          <a:xfrm>
            <a:off x="1524000" y="1484784"/>
            <a:ext cx="2971800" cy="36724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sz="1000" dirty="0"/>
              <a:t>«</a:t>
            </a:r>
            <a:r>
              <a:rPr lang="uk-UA" sz="1300" dirty="0"/>
              <a:t>Щоденник Остапа Вишні є чи не єдиним документом, що творився в той трагічний період, коли серед тундри і тайги, в численних </a:t>
            </a:r>
            <a:r>
              <a:rPr lang="uk-UA" sz="1300" dirty="0" err="1"/>
              <a:t>ухтпечлагах</a:t>
            </a:r>
            <a:r>
              <a:rPr lang="uk-UA" sz="1300" dirty="0"/>
              <a:t>, </a:t>
            </a:r>
            <a:r>
              <a:rPr lang="uk-UA" sz="1300" dirty="0" err="1"/>
              <a:t>бамлагах</a:t>
            </a:r>
            <a:r>
              <a:rPr lang="uk-UA" sz="1300" dirty="0"/>
              <a:t> і ще багатьох їм подібних «лагах», разом із карними злочинцями проходили "перековку" і комуністи та безпартійні, люди найрізноманітніших професій - учителі, письменники, народні комісари».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7023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348880"/>
            <a:ext cx="4248472" cy="2349624"/>
          </a:xfrm>
        </p:spPr>
        <p:txBody>
          <a:bodyPr>
            <a:normAutofit/>
          </a:bodyPr>
          <a:lstStyle/>
          <a:p>
            <a:r>
              <a:rPr lang="ru-RU" sz="2000" dirty="0" err="1"/>
              <a:t>Щоденник</a:t>
            </a:r>
            <a:r>
              <a:rPr lang="ru-RU" sz="2000" dirty="0"/>
              <a:t> Остапа </a:t>
            </a:r>
            <a:r>
              <a:rPr lang="ru-RU" sz="2000" dirty="0" err="1"/>
              <a:t>Вишні</a:t>
            </a:r>
            <a:r>
              <a:rPr lang="ru-RU" sz="2000" dirty="0"/>
              <a:t> </a:t>
            </a:r>
            <a:r>
              <a:rPr lang="ru-RU" sz="2000" dirty="0" err="1"/>
              <a:t>справді</a:t>
            </a:r>
            <a:r>
              <a:rPr lang="ru-RU" sz="2000" dirty="0"/>
              <a:t> </a:t>
            </a:r>
            <a:r>
              <a:rPr lang="ru-RU" sz="2000" dirty="0" err="1"/>
              <a:t>творився</a:t>
            </a:r>
            <a:r>
              <a:rPr lang="ru-RU" sz="2000" dirty="0"/>
              <a:t> в </a:t>
            </a:r>
            <a:r>
              <a:rPr lang="ru-RU" sz="2000" dirty="0" err="1"/>
              <a:t>страшний</a:t>
            </a:r>
            <a:r>
              <a:rPr lang="ru-RU" sz="2000" dirty="0"/>
              <a:t> </a:t>
            </a:r>
            <a:r>
              <a:rPr lang="ru-RU" sz="2000" dirty="0" err="1"/>
              <a:t>період</a:t>
            </a:r>
            <a:r>
              <a:rPr lang="ru-RU" sz="2000" dirty="0"/>
              <a:t>, але документом страшного </a:t>
            </a:r>
            <a:r>
              <a:rPr lang="ru-RU" sz="2000" dirty="0" err="1"/>
              <a:t>періоду</a:t>
            </a:r>
            <a:r>
              <a:rPr lang="ru-RU" sz="2000" dirty="0"/>
              <a:t> таки не став: </a:t>
            </a:r>
          </a:p>
        </p:txBody>
      </p:sp>
    </p:spTree>
    <p:extLst>
      <p:ext uri="{BB962C8B-B14F-4D97-AF65-F5344CB8AC3E}">
        <p14:creationId xmlns:p14="http://schemas.microsoft.com/office/powerpoint/2010/main" val="31552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492896"/>
            <a:ext cx="6400800" cy="2448272"/>
          </a:xfrm>
        </p:spPr>
        <p:txBody>
          <a:bodyPr>
            <a:noAutofit/>
          </a:bodyPr>
          <a:lstStyle/>
          <a:p>
            <a:r>
              <a:rPr lang="ru-RU" sz="1400" dirty="0"/>
              <a:t> З </a:t>
            </a:r>
            <a:r>
              <a:rPr lang="ru-RU" sz="1400" dirty="0" err="1"/>
              <a:t>літа</a:t>
            </a:r>
            <a:r>
              <a:rPr lang="ru-RU" sz="1400" dirty="0"/>
              <a:t> 1934 по </a:t>
            </a:r>
            <a:r>
              <a:rPr lang="ru-RU" sz="1400" dirty="0" err="1"/>
              <a:t>лютий</a:t>
            </a:r>
            <a:r>
              <a:rPr lang="ru-RU" sz="1400" dirty="0"/>
              <a:t> 1935 року </a:t>
            </a:r>
            <a:r>
              <a:rPr lang="ru-RU" sz="1400" dirty="0" err="1"/>
              <a:t>письменник</a:t>
            </a:r>
            <a:r>
              <a:rPr lang="ru-RU" sz="1400" dirty="0"/>
              <a:t> </a:t>
            </a:r>
            <a:r>
              <a:rPr lang="ru-RU" sz="1400" dirty="0" err="1"/>
              <a:t>мав</a:t>
            </a:r>
            <a:r>
              <a:rPr lang="ru-RU" sz="1400" dirty="0"/>
              <a:t> </a:t>
            </a:r>
            <a:r>
              <a:rPr lang="ru-RU" sz="1400" dirty="0" err="1"/>
              <a:t>змогу</a:t>
            </a:r>
            <a:r>
              <a:rPr lang="ru-RU" sz="1400" dirty="0"/>
              <a:t> </a:t>
            </a:r>
            <a:r>
              <a:rPr lang="ru-RU" sz="1400" dirty="0" err="1"/>
              <a:t>творити</a:t>
            </a:r>
            <a:r>
              <a:rPr lang="ru-RU" sz="1400" dirty="0"/>
              <a:t> </a:t>
            </a:r>
            <a:r>
              <a:rPr lang="ru-RU" sz="1400" dirty="0" err="1"/>
              <a:t>власну</a:t>
            </a:r>
            <a:r>
              <a:rPr lang="ru-RU" sz="1400" dirty="0"/>
              <a:t> «</a:t>
            </a:r>
            <a:r>
              <a:rPr lang="ru-RU" sz="1400" dirty="0" err="1"/>
              <a:t>захалявну</a:t>
            </a:r>
            <a:r>
              <a:rPr lang="ru-RU" sz="1400" dirty="0"/>
              <a:t> книжку» — </a:t>
            </a:r>
            <a:r>
              <a:rPr lang="ru-RU" sz="1400" dirty="0" err="1"/>
              <a:t>табірний</a:t>
            </a:r>
            <a:r>
              <a:rPr lang="ru-RU" sz="1400" dirty="0"/>
              <a:t> </a:t>
            </a:r>
            <a:r>
              <a:rPr lang="ru-RU" sz="1400" dirty="0" err="1"/>
              <a:t>щоденник</a:t>
            </a:r>
            <a:r>
              <a:rPr lang="ru-RU" sz="1400" dirty="0"/>
              <a:t> «</a:t>
            </a:r>
            <a:r>
              <a:rPr lang="ru-RU" sz="1400" dirty="0" err="1"/>
              <a:t>Чиб’ю</a:t>
            </a:r>
            <a:r>
              <a:rPr lang="ru-RU" sz="1400" dirty="0"/>
              <a:t> — 1934»,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М.Євтушенко</a:t>
            </a:r>
            <a:r>
              <a:rPr lang="ru-RU" sz="1400" dirty="0"/>
              <a:t> передала у </a:t>
            </a:r>
            <a:r>
              <a:rPr lang="ru-RU" sz="1400" dirty="0" err="1"/>
              <a:t>відділ</a:t>
            </a:r>
            <a:r>
              <a:rPr lang="ru-RU" sz="1400" dirty="0"/>
              <a:t> </a:t>
            </a:r>
            <a:r>
              <a:rPr lang="ru-RU" sz="1400" dirty="0" err="1"/>
              <a:t>рукописів</a:t>
            </a:r>
            <a:r>
              <a:rPr lang="ru-RU" sz="1400" dirty="0"/>
              <a:t> </a:t>
            </a:r>
            <a:r>
              <a:rPr lang="ru-RU" sz="1400" dirty="0" err="1"/>
              <a:t>Інституту</a:t>
            </a:r>
            <a:r>
              <a:rPr lang="ru-RU" sz="1400" dirty="0"/>
              <a:t> </a:t>
            </a:r>
            <a:r>
              <a:rPr lang="ru-RU" sz="1400" dirty="0" err="1"/>
              <a:t>літератури</a:t>
            </a:r>
            <a:r>
              <a:rPr lang="ru-RU" sz="1400" dirty="0"/>
              <a:t> </a:t>
            </a:r>
            <a:r>
              <a:rPr lang="ru-RU" sz="1400" dirty="0" err="1"/>
              <a:t>ім</a:t>
            </a:r>
            <a:r>
              <a:rPr lang="ru-RU" sz="1400" dirty="0"/>
              <a:t>. </a:t>
            </a:r>
            <a:r>
              <a:rPr lang="ru-RU" sz="1400" dirty="0" err="1"/>
              <a:t>Шевченка</a:t>
            </a:r>
            <a:r>
              <a:rPr lang="ru-RU" sz="1400" dirty="0"/>
              <a:t>. «</a:t>
            </a:r>
            <a:r>
              <a:rPr lang="ru-RU" sz="1400" dirty="0" err="1"/>
              <a:t>Чиб’ю</a:t>
            </a:r>
            <a:r>
              <a:rPr lang="ru-RU" sz="1400" dirty="0"/>
              <a:t>» </a:t>
            </a:r>
            <a:r>
              <a:rPr lang="ru-RU" sz="1400" dirty="0" err="1"/>
              <a:t>вперше</a:t>
            </a:r>
            <a:r>
              <a:rPr lang="ru-RU" sz="1400" dirty="0"/>
              <a:t> у 1989 </a:t>
            </a:r>
            <a:r>
              <a:rPr lang="ru-RU" sz="1400" dirty="0" err="1"/>
              <a:t>році</a:t>
            </a:r>
            <a:r>
              <a:rPr lang="ru-RU" sz="1400" dirty="0"/>
              <a:t> </a:t>
            </a:r>
            <a:r>
              <a:rPr lang="ru-RU" sz="1400" dirty="0" err="1"/>
              <a:t>опублікував</a:t>
            </a:r>
            <a:r>
              <a:rPr lang="ru-RU" sz="1400" dirty="0"/>
              <a:t> журнал «</a:t>
            </a:r>
            <a:r>
              <a:rPr lang="ru-RU" sz="1400" dirty="0" err="1"/>
              <a:t>Київ</a:t>
            </a:r>
            <a:r>
              <a:rPr lang="ru-RU" sz="1400" dirty="0"/>
              <a:t>». </a:t>
            </a:r>
            <a:r>
              <a:rPr lang="ru-RU" sz="1400" dirty="0" err="1"/>
              <a:t>Серед</a:t>
            </a:r>
            <a:r>
              <a:rPr lang="ru-RU" sz="1400" dirty="0"/>
              <a:t> 200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безцінних</a:t>
            </a:r>
            <a:r>
              <a:rPr lang="ru-RU" sz="1400" dirty="0"/>
              <a:t> </a:t>
            </a:r>
            <a:r>
              <a:rPr lang="ru-RU" sz="1400" dirty="0" err="1"/>
              <a:t>експонатів</a:t>
            </a:r>
            <a:r>
              <a:rPr lang="ru-RU" sz="1400" dirty="0"/>
              <a:t> </a:t>
            </a:r>
            <a:r>
              <a:rPr lang="ru-RU" sz="1400" dirty="0" err="1"/>
              <a:t>виставки</a:t>
            </a:r>
            <a:r>
              <a:rPr lang="ru-RU" sz="1400" dirty="0"/>
              <a:t> «Раритет» є і </a:t>
            </a:r>
            <a:r>
              <a:rPr lang="ru-RU" sz="1400" dirty="0" err="1"/>
              <a:t>щоденник</a:t>
            </a:r>
            <a:r>
              <a:rPr lang="ru-RU" sz="1400" dirty="0"/>
              <a:t> Остапа </a:t>
            </a:r>
            <a:r>
              <a:rPr lang="ru-RU" sz="1400" dirty="0" err="1"/>
              <a:t>Вишні</a:t>
            </a:r>
            <a:r>
              <a:rPr lang="ru-RU" sz="1400" dirty="0"/>
              <a:t>. </a:t>
            </a:r>
            <a:r>
              <a:rPr lang="ru-RU" sz="1400" dirty="0" err="1"/>
              <a:t>Виставка</a:t>
            </a:r>
            <a:r>
              <a:rPr lang="ru-RU" sz="1400" dirty="0"/>
              <a:t> </a:t>
            </a:r>
            <a:r>
              <a:rPr lang="ru-RU" sz="1400" dirty="0" err="1"/>
              <a:t>автографів</a:t>
            </a:r>
            <a:r>
              <a:rPr lang="ru-RU" sz="1400" dirty="0"/>
              <a:t>, </a:t>
            </a:r>
            <a:r>
              <a:rPr lang="ru-RU" sz="1400" dirty="0" err="1"/>
              <a:t>рукописів</a:t>
            </a:r>
            <a:r>
              <a:rPr lang="ru-RU" sz="1400" dirty="0"/>
              <a:t>, </a:t>
            </a:r>
            <a:r>
              <a:rPr lang="ru-RU" sz="1400" dirty="0" err="1"/>
              <a:t>мемуарів</a:t>
            </a:r>
            <a:r>
              <a:rPr lang="ru-RU" sz="1400" dirty="0"/>
              <a:t> </a:t>
            </a:r>
            <a:r>
              <a:rPr lang="ru-RU" sz="1400" dirty="0" err="1"/>
              <a:t>класиків</a:t>
            </a:r>
            <a:r>
              <a:rPr lang="ru-RU" sz="1400" dirty="0"/>
              <a:t> </a:t>
            </a:r>
            <a:r>
              <a:rPr lang="ru-RU" sz="1400" dirty="0" err="1"/>
              <a:t>української</a:t>
            </a:r>
            <a:r>
              <a:rPr lang="ru-RU" sz="1400" dirty="0"/>
              <a:t> </a:t>
            </a:r>
            <a:r>
              <a:rPr lang="ru-RU" sz="1400" dirty="0" err="1"/>
              <a:t>літератури</a:t>
            </a:r>
            <a:r>
              <a:rPr lang="ru-RU" sz="1400" dirty="0"/>
              <a:t> </a:t>
            </a:r>
            <a:r>
              <a:rPr lang="en-US" sz="1400" dirty="0"/>
              <a:t>XVII—XX </a:t>
            </a:r>
            <a:r>
              <a:rPr lang="ru-RU" sz="1400" dirty="0" err="1"/>
              <a:t>століть</a:t>
            </a:r>
            <a:r>
              <a:rPr lang="ru-RU" sz="1400" dirty="0"/>
              <a:t> </a:t>
            </a:r>
            <a:r>
              <a:rPr lang="ru-RU" sz="1400" dirty="0" err="1"/>
              <a:t>влаштована</a:t>
            </a:r>
            <a:r>
              <a:rPr lang="ru-RU" sz="1400" dirty="0"/>
              <a:t> в </a:t>
            </a:r>
            <a:r>
              <a:rPr lang="ru-RU" sz="1400" dirty="0" err="1"/>
              <a:t>Національному</a:t>
            </a:r>
            <a:r>
              <a:rPr lang="ru-RU" sz="1400" dirty="0"/>
              <a:t> </a:t>
            </a:r>
            <a:r>
              <a:rPr lang="ru-RU" sz="1400" dirty="0" err="1"/>
              <a:t>музеї</a:t>
            </a:r>
            <a:r>
              <a:rPr lang="ru-RU" sz="1400" dirty="0"/>
              <a:t> Тараса </a:t>
            </a:r>
            <a:r>
              <a:rPr lang="ru-RU" sz="1400" dirty="0" err="1"/>
              <a:t>Шевченка</a:t>
            </a:r>
            <a:r>
              <a:rPr lang="ru-RU" sz="1400" dirty="0"/>
              <a:t> з </a:t>
            </a:r>
            <a:r>
              <a:rPr lang="ru-RU" sz="1400" dirty="0" err="1"/>
              <a:t>нагоди</a:t>
            </a:r>
            <a:r>
              <a:rPr lang="ru-RU" sz="1400" dirty="0"/>
              <a:t> 75-річчя </a:t>
            </a:r>
            <a:r>
              <a:rPr lang="ru-RU" sz="1400" dirty="0" err="1"/>
              <a:t>Інституту</a:t>
            </a:r>
            <a:r>
              <a:rPr lang="ru-RU" sz="1400" dirty="0"/>
              <a:t> </a:t>
            </a:r>
            <a:r>
              <a:rPr lang="ru-RU" sz="1400" dirty="0" err="1"/>
              <a:t>літератури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188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348880"/>
            <a:ext cx="6400800" cy="2304256"/>
          </a:xfrm>
        </p:spPr>
        <p:txBody>
          <a:bodyPr>
            <a:normAutofit/>
          </a:bodyPr>
          <a:lstStyle/>
          <a:p>
            <a:r>
              <a:rPr lang="ru-RU" sz="1200" dirty="0"/>
              <a:t>З </a:t>
            </a:r>
            <a:r>
              <a:rPr lang="ru-RU" sz="1200" dirty="0" err="1"/>
              <a:t>печорських</a:t>
            </a:r>
            <a:r>
              <a:rPr lang="ru-RU" sz="1200" dirty="0"/>
              <a:t> </a:t>
            </a:r>
            <a:r>
              <a:rPr lang="ru-RU" sz="1200" dirty="0" err="1"/>
              <a:t>архівів</a:t>
            </a:r>
            <a:r>
              <a:rPr lang="ru-RU" sz="1200" dirty="0"/>
              <a:t> ми </a:t>
            </a:r>
            <a:r>
              <a:rPr lang="ru-RU" sz="1200" dirty="0" err="1"/>
              <a:t>можемо</a:t>
            </a:r>
            <a:r>
              <a:rPr lang="ru-RU" sz="1200" dirty="0"/>
              <a:t> </a:t>
            </a:r>
            <a:r>
              <a:rPr lang="ru-RU" sz="1200" dirty="0" err="1"/>
              <a:t>багато</a:t>
            </a:r>
            <a:r>
              <a:rPr lang="ru-RU" sz="1200" dirty="0"/>
              <a:t> </a:t>
            </a:r>
            <a:r>
              <a:rPr lang="ru-RU" sz="1200" dirty="0" err="1"/>
              <a:t>дізнатися</a:t>
            </a:r>
            <a:r>
              <a:rPr lang="ru-RU" sz="1200" dirty="0"/>
              <a:t> про </a:t>
            </a:r>
            <a:r>
              <a:rPr lang="ru-RU" sz="1200" dirty="0" err="1"/>
              <a:t>табірне</a:t>
            </a:r>
            <a:r>
              <a:rPr lang="ru-RU" sz="1200" dirty="0"/>
              <a:t> </a:t>
            </a:r>
            <a:r>
              <a:rPr lang="ru-RU" sz="1200" dirty="0" err="1"/>
              <a:t>життя</a:t>
            </a:r>
            <a:r>
              <a:rPr lang="ru-RU" sz="1200" dirty="0"/>
              <a:t> Остапа </a:t>
            </a:r>
            <a:r>
              <a:rPr lang="ru-RU" sz="1200" dirty="0" err="1"/>
              <a:t>Вишні</a:t>
            </a:r>
            <a:r>
              <a:rPr lang="ru-RU" sz="1200" dirty="0"/>
              <a:t>, </a:t>
            </a:r>
            <a:r>
              <a:rPr lang="ru-RU" sz="1200" dirty="0" err="1"/>
              <a:t>зокрема</a:t>
            </a:r>
            <a:r>
              <a:rPr lang="ru-RU" sz="1200" dirty="0"/>
              <a:t> про 1000-кілометровий </a:t>
            </a:r>
            <a:r>
              <a:rPr lang="ru-RU" sz="1200" dirty="0" err="1"/>
              <a:t>етап</a:t>
            </a:r>
            <a:r>
              <a:rPr lang="ru-RU" sz="1200" dirty="0"/>
              <a:t> у лютому 1935 року з «перспективою» </a:t>
            </a:r>
            <a:r>
              <a:rPr lang="ru-RU" sz="1100" dirty="0" err="1"/>
              <a:t>замерзнути</a:t>
            </a:r>
            <a:r>
              <a:rPr lang="ru-RU" sz="1200" dirty="0"/>
              <a:t> в </a:t>
            </a:r>
            <a:r>
              <a:rPr lang="ru-RU" sz="1200" dirty="0" err="1"/>
              <a:t>тундрі</a:t>
            </a:r>
            <a:r>
              <a:rPr lang="ru-RU" sz="1200" dirty="0"/>
              <a:t>, </a:t>
            </a:r>
            <a:r>
              <a:rPr lang="ru-RU" sz="1200" dirty="0" err="1"/>
              <a:t>померти</a:t>
            </a:r>
            <a:r>
              <a:rPr lang="ru-RU" sz="1200" dirty="0"/>
              <a:t> з голоду, бути </a:t>
            </a:r>
            <a:r>
              <a:rPr lang="ru-RU" sz="1200" dirty="0" err="1"/>
              <a:t>розтерзаним</a:t>
            </a:r>
            <a:r>
              <a:rPr lang="ru-RU" sz="1200" dirty="0"/>
              <a:t> дикими </a:t>
            </a:r>
            <a:r>
              <a:rPr lang="ru-RU" sz="1200" dirty="0" err="1"/>
              <a:t>звірами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людоїдами</a:t>
            </a:r>
            <a:r>
              <a:rPr lang="ru-RU" sz="1200" dirty="0"/>
              <a:t>, про </a:t>
            </a:r>
            <a:r>
              <a:rPr lang="ru-RU" sz="1200" dirty="0" err="1"/>
              <a:t>що</a:t>
            </a:r>
            <a:r>
              <a:rPr lang="ru-RU" sz="1200" dirty="0"/>
              <a:t> є </a:t>
            </a:r>
            <a:r>
              <a:rPr lang="ru-RU" sz="1200" dirty="0" err="1"/>
              <a:t>свідчення</a:t>
            </a:r>
            <a:r>
              <a:rPr lang="ru-RU" sz="1200" dirty="0"/>
              <a:t> у тих </a:t>
            </a:r>
            <a:r>
              <a:rPr lang="ru-RU" sz="1200" dirty="0" err="1"/>
              <a:t>архівах</a:t>
            </a:r>
            <a:r>
              <a:rPr lang="ru-RU" sz="1200" dirty="0"/>
              <a:t>. Там же, в </a:t>
            </a:r>
            <a:r>
              <a:rPr lang="ru-RU" sz="1200" dirty="0" err="1"/>
              <a:t>архівах</a:t>
            </a:r>
            <a:r>
              <a:rPr lang="ru-RU" sz="1200" dirty="0"/>
              <a:t>, </a:t>
            </a:r>
            <a:r>
              <a:rPr lang="ru-RU" sz="1200" dirty="0" err="1"/>
              <a:t>можна</a:t>
            </a:r>
            <a:r>
              <a:rPr lang="ru-RU" sz="1200" dirty="0"/>
              <a:t> </a:t>
            </a:r>
            <a:r>
              <a:rPr lang="ru-RU" sz="1200" dirty="0" err="1"/>
              <a:t>дізнатися</a:t>
            </a:r>
            <a:r>
              <a:rPr lang="ru-RU" sz="1200" dirty="0"/>
              <a:t> </a:t>
            </a:r>
            <a:r>
              <a:rPr lang="ru-RU" sz="1200" dirty="0" err="1"/>
              <a:t>що</a:t>
            </a:r>
            <a:r>
              <a:rPr lang="ru-RU" sz="1200" dirty="0"/>
              <a:t> через </a:t>
            </a:r>
            <a:r>
              <a:rPr lang="ru-RU" sz="1200" dirty="0" err="1"/>
              <a:t>табори</a:t>
            </a:r>
            <a:r>
              <a:rPr lang="ru-RU" sz="1200" dirty="0"/>
              <a:t> «</a:t>
            </a:r>
            <a:r>
              <a:rPr lang="ru-RU" sz="1200" dirty="0" err="1"/>
              <a:t>Ухтпечлагу</a:t>
            </a:r>
            <a:r>
              <a:rPr lang="ru-RU" sz="1200" dirty="0"/>
              <a:t>» </a:t>
            </a:r>
            <a:r>
              <a:rPr lang="ru-RU" sz="1200" dirty="0" err="1"/>
              <a:t>пройшло</a:t>
            </a:r>
            <a:r>
              <a:rPr lang="ru-RU" sz="1200" dirty="0"/>
              <a:t>, страшно </a:t>
            </a:r>
            <a:r>
              <a:rPr lang="ru-RU" sz="1200" dirty="0" err="1"/>
              <a:t>уявити</a:t>
            </a:r>
            <a:r>
              <a:rPr lang="ru-RU" sz="1200" dirty="0"/>
              <a:t>, — 20 </a:t>
            </a:r>
            <a:r>
              <a:rPr lang="ru-RU" sz="1200" dirty="0" err="1"/>
              <a:t>мільйонів</a:t>
            </a:r>
            <a:r>
              <a:rPr lang="ru-RU" sz="1200" dirty="0"/>
              <a:t> </a:t>
            </a:r>
            <a:r>
              <a:rPr lang="ru-RU" sz="1200" dirty="0" err="1"/>
              <a:t>зеків</a:t>
            </a:r>
            <a:r>
              <a:rPr lang="ru-RU" sz="1200" dirty="0"/>
              <a:t>! А </a:t>
            </a:r>
            <a:r>
              <a:rPr lang="ru-RU" sz="1200" dirty="0" err="1"/>
              <a:t>ще</a:t>
            </a:r>
            <a:r>
              <a:rPr lang="ru-RU" sz="1200" dirty="0"/>
              <a:t> ж </a:t>
            </a:r>
            <a:r>
              <a:rPr lang="ru-RU" sz="1200" dirty="0" err="1"/>
              <a:t>були</a:t>
            </a:r>
            <a:r>
              <a:rPr lang="ru-RU" sz="1200" dirty="0"/>
              <a:t> </a:t>
            </a:r>
            <a:r>
              <a:rPr lang="ru-RU" sz="1200" dirty="0" err="1"/>
              <a:t>Сибір</a:t>
            </a:r>
            <a:r>
              <a:rPr lang="ru-RU" sz="1200" dirty="0"/>
              <a:t> і Казахстан, </a:t>
            </a:r>
            <a:r>
              <a:rPr lang="ru-RU" sz="1200" dirty="0" err="1"/>
              <a:t>Колима</a:t>
            </a:r>
            <a:r>
              <a:rPr lang="ru-RU" sz="1200" dirty="0"/>
              <a:t> й Магадан...</a:t>
            </a:r>
          </a:p>
        </p:txBody>
      </p:sp>
    </p:spTree>
    <p:extLst>
      <p:ext uri="{BB962C8B-B14F-4D97-AF65-F5344CB8AC3E}">
        <p14:creationId xmlns:p14="http://schemas.microsoft.com/office/powerpoint/2010/main" val="285220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t="776" r="-1406" b="40942"/>
          <a:stretch/>
        </p:blipFill>
        <p:spPr>
          <a:xfrm>
            <a:off x="1547665" y="1700808"/>
            <a:ext cx="3096000" cy="36961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Щоденникові</a:t>
            </a:r>
            <a:r>
              <a:rPr lang="ru-RU" dirty="0"/>
              <a:t> записи О. Вишня </a:t>
            </a:r>
            <a:r>
              <a:rPr lang="ru-RU" dirty="0" err="1"/>
              <a:t>вів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усе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розрізнити</a:t>
            </a:r>
            <a:r>
              <a:rPr lang="ru-RU" dirty="0"/>
              <a:t>, де </a:t>
            </a:r>
            <a:r>
              <a:rPr lang="ru-RU" dirty="0" err="1"/>
              <a:t>звичайні</a:t>
            </a:r>
            <a:r>
              <a:rPr lang="ru-RU" dirty="0"/>
              <a:t> записи, а де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літературний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занотовував</a:t>
            </a:r>
            <a:r>
              <a:rPr lang="ru-RU" dirty="0"/>
              <a:t> усе: </a:t>
            </a:r>
            <a:r>
              <a:rPr lang="ru-RU" dirty="0" err="1"/>
              <a:t>кумедні</a:t>
            </a:r>
            <a:r>
              <a:rPr lang="ru-RU" dirty="0"/>
              <a:t> і </a:t>
            </a:r>
            <a:r>
              <a:rPr lang="ru-RU" dirty="0" err="1"/>
              <a:t>прикрі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почуті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та </a:t>
            </a:r>
            <a:r>
              <a:rPr lang="ru-RU" dirty="0" err="1"/>
              <a:t>випадки</a:t>
            </a:r>
            <a:r>
              <a:rPr lang="ru-RU" dirty="0"/>
              <a:t>, </a:t>
            </a:r>
            <a:r>
              <a:rPr lang="ru-RU" dirty="0" err="1"/>
              <a:t>замальовки</a:t>
            </a:r>
            <a:r>
              <a:rPr lang="ru-RU" dirty="0"/>
              <a:t>, на </a:t>
            </a:r>
            <a:r>
              <a:rPr lang="ru-RU" dirty="0" err="1"/>
              <a:t>кшталт</a:t>
            </a:r>
            <a:r>
              <a:rPr lang="ru-RU" dirty="0"/>
              <a:t> </a:t>
            </a:r>
            <a:r>
              <a:rPr lang="ru-RU" dirty="0" err="1"/>
              <a:t>етюдів</a:t>
            </a:r>
            <a:r>
              <a:rPr lang="ru-RU" dirty="0"/>
              <a:t> з </a:t>
            </a:r>
            <a:r>
              <a:rPr lang="ru-RU" dirty="0" err="1"/>
              <a:t>натури</a:t>
            </a:r>
            <a:r>
              <a:rPr lang="ru-RU" dirty="0"/>
              <a:t>, </a:t>
            </a:r>
            <a:r>
              <a:rPr lang="ru-RU" dirty="0" err="1" smtClean="0"/>
              <a:t>природи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64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645024"/>
            <a:ext cx="6400800" cy="1189856"/>
          </a:xfrm>
        </p:spPr>
        <p:txBody>
          <a:bodyPr>
            <a:noAutofit/>
          </a:bodyPr>
          <a:lstStyle/>
          <a:p>
            <a:r>
              <a:rPr lang="uk-UA" sz="1100" dirty="0" smtClean="0"/>
              <a:t>Не можна було без хвилювання читати про муки,біль і невимовну печаль,якими дихає кожен рядок листів. А яку потрібно мати силу духу,щоб пережити все,не втратити любові до життя і продовжувати творити</a:t>
            </a:r>
            <a:br>
              <a:rPr lang="uk-UA" sz="1100" dirty="0" smtClean="0"/>
            </a:br>
            <a:r>
              <a:rPr lang="uk-UA" sz="1100" dirty="0"/>
              <a:t> </a:t>
            </a:r>
            <a:r>
              <a:rPr lang="uk-UA" sz="1100" dirty="0" smtClean="0"/>
              <a:t>Відомий літературний критик Юрій </a:t>
            </a:r>
            <a:r>
              <a:rPr lang="uk-UA" sz="1100" dirty="0" err="1" smtClean="0"/>
              <a:t>Лавренко</a:t>
            </a:r>
            <a:r>
              <a:rPr lang="uk-UA" sz="1100" dirty="0" smtClean="0"/>
              <a:t>,підсумовуючи пережите О.Вишнею,напише « Хоч спіткала його доля гумориста-мученика,але й після десятилітньої каторги на </a:t>
            </a:r>
            <a:r>
              <a:rPr lang="uk-UA" sz="1100" dirty="0" err="1" smtClean="0"/>
              <a:t>печорі</a:t>
            </a:r>
            <a:r>
              <a:rPr lang="uk-UA" sz="1100" dirty="0" smtClean="0"/>
              <a:t>,немов той </a:t>
            </a:r>
            <a:r>
              <a:rPr lang="uk-UA" sz="1100" dirty="0" err="1" smtClean="0"/>
              <a:t>мамай</a:t>
            </a:r>
            <a:r>
              <a:rPr lang="uk-UA" sz="1100" dirty="0" smtClean="0"/>
              <a:t> чи байда,не перестав в1н «усміхатися» аж до смерті» Був безпартійним-у вік партійної </a:t>
            </a:r>
            <a:r>
              <a:rPr lang="uk-UA" sz="1100" dirty="0" err="1" smtClean="0"/>
              <a:t>всемогучості</a:t>
            </a:r>
            <a:r>
              <a:rPr lang="uk-UA" sz="1100" dirty="0" smtClean="0"/>
              <a:t> й тиранії,гумористом –у вік жахів,кепкуном-у часи сліпого фанатизму,гуманістом-у вік масових організованих злочинів і людоїдства» 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450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Арешт Остапа Вишні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440160"/>
          </a:xfrm>
        </p:spPr>
        <p:txBody>
          <a:bodyPr>
            <a:normAutofit/>
          </a:bodyPr>
          <a:lstStyle/>
          <a:p>
            <a:r>
              <a:rPr lang="ru-RU" sz="1000" i="0" cap="all" spc="300" dirty="0" err="1">
                <a:solidFill>
                  <a:prstClr val="black"/>
                </a:solidFill>
              </a:rPr>
              <a:t>Заарештували</a:t>
            </a:r>
            <a:r>
              <a:rPr lang="ru-RU" sz="1000" i="0" cap="all" spc="300" dirty="0">
                <a:solidFill>
                  <a:prstClr val="black"/>
                </a:solidFill>
              </a:rPr>
              <a:t> Остапа Вишню 26 </a:t>
            </a:r>
            <a:r>
              <a:rPr lang="ru-RU" sz="1000" i="0" cap="all" spc="300" dirty="0" err="1">
                <a:solidFill>
                  <a:prstClr val="black"/>
                </a:solidFill>
              </a:rPr>
              <a:t>грудня</a:t>
            </a:r>
            <a:r>
              <a:rPr lang="ru-RU" sz="1000" i="0" cap="all" spc="300" dirty="0">
                <a:solidFill>
                  <a:prstClr val="black"/>
                </a:solidFill>
              </a:rPr>
              <a:t> 1933р. </a:t>
            </a:r>
            <a:r>
              <a:rPr lang="ru-RU" sz="1000" i="0" cap="all" spc="300" dirty="0" err="1">
                <a:solidFill>
                  <a:prstClr val="black"/>
                </a:solidFill>
              </a:rPr>
              <a:t>Наступого</a:t>
            </a:r>
            <a:r>
              <a:rPr lang="ru-RU" sz="1000" i="0" cap="all" spc="300" dirty="0">
                <a:solidFill>
                  <a:prstClr val="black"/>
                </a:solidFill>
              </a:rPr>
              <a:t> дня с</a:t>
            </a:r>
            <a:r>
              <a:rPr lang="uk-UA" sz="1000" i="0" cap="all" spc="300" dirty="0" err="1">
                <a:solidFill>
                  <a:prstClr val="black"/>
                </a:solidFill>
              </a:rPr>
              <a:t>лідчий</a:t>
            </a:r>
            <a:r>
              <a:rPr lang="uk-UA" sz="1000" i="0" cap="all" spc="300" dirty="0">
                <a:solidFill>
                  <a:prstClr val="black"/>
                </a:solidFill>
              </a:rPr>
              <a:t> </a:t>
            </a:r>
            <a:r>
              <a:rPr lang="uk-UA" sz="1000" i="0" cap="all" spc="300" dirty="0" err="1">
                <a:solidFill>
                  <a:prstClr val="black"/>
                </a:solidFill>
              </a:rPr>
              <a:t>Бордон</a:t>
            </a:r>
            <a:r>
              <a:rPr lang="uk-UA" sz="1000" i="0" cap="all" spc="300" dirty="0">
                <a:solidFill>
                  <a:prstClr val="black"/>
                </a:solidFill>
              </a:rPr>
              <a:t> </a:t>
            </a:r>
            <a:r>
              <a:rPr lang="uk-UA" sz="1000" i="0" cap="all" spc="300" dirty="0" err="1">
                <a:solidFill>
                  <a:prstClr val="black"/>
                </a:solidFill>
              </a:rPr>
              <a:t>пред</a:t>
            </a:r>
            <a:r>
              <a:rPr lang="en-US" sz="1000" i="0" cap="all" spc="300" dirty="0">
                <a:solidFill>
                  <a:prstClr val="black"/>
                </a:solidFill>
              </a:rPr>
              <a:t>’</a:t>
            </a:r>
            <a:r>
              <a:rPr lang="uk-UA" sz="1000" i="0" cap="all" spc="300" dirty="0">
                <a:solidFill>
                  <a:prstClr val="black"/>
                </a:solidFill>
              </a:rPr>
              <a:t>явив йому звинувачення у причетності до </a:t>
            </a:r>
            <a:r>
              <a:rPr lang="uk-UA" sz="1000" i="0" cap="all" spc="300" dirty="0" err="1">
                <a:solidFill>
                  <a:prstClr val="black"/>
                </a:solidFill>
              </a:rPr>
              <a:t>коннрреволюційної</a:t>
            </a:r>
            <a:r>
              <a:rPr lang="uk-UA" sz="1000" i="0" cap="all" spc="300" dirty="0">
                <a:solidFill>
                  <a:prstClr val="black"/>
                </a:solidFill>
              </a:rPr>
              <a:t> організації і підготовці замаху на секретаря ЦК КПСС </a:t>
            </a:r>
            <a:r>
              <a:rPr lang="uk-UA" sz="1000" i="0" cap="all" spc="300" dirty="0" err="1">
                <a:solidFill>
                  <a:prstClr val="black"/>
                </a:solidFill>
              </a:rPr>
              <a:t>постишева</a:t>
            </a:r>
            <a:r>
              <a:rPr lang="uk-UA" sz="1000" i="0" cap="all" spc="300" dirty="0">
                <a:solidFill>
                  <a:prstClr val="black"/>
                </a:solidFill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684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429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sz="1100" dirty="0" smtClean="0"/>
              <a:t>Після відповідних психічних і фізичних насильств письменник, котрий мав досить слабке здоров</a:t>
            </a:r>
            <a:r>
              <a:rPr lang="en-US" sz="1100" dirty="0" smtClean="0"/>
              <a:t>’</a:t>
            </a:r>
            <a:r>
              <a:rPr lang="uk-UA" sz="1100" dirty="0" smtClean="0"/>
              <a:t>я,узяв на себе тяжку провину-організатора терористичного замаху на партійного керівника. Остапа Вишню засудили на 10 років </a:t>
            </a:r>
            <a:r>
              <a:rPr lang="uk-UA" sz="1100" dirty="0" err="1" smtClean="0"/>
              <a:t>ув</a:t>
            </a:r>
            <a:r>
              <a:rPr lang="en-US" sz="1100" dirty="0" smtClean="0"/>
              <a:t>’</a:t>
            </a:r>
            <a:r>
              <a:rPr lang="uk-UA" sz="1100" dirty="0" err="1" smtClean="0"/>
              <a:t>язнення</a:t>
            </a:r>
            <a:r>
              <a:rPr lang="uk-UA" sz="1100" dirty="0" smtClean="0"/>
              <a:t> в </a:t>
            </a:r>
            <a:r>
              <a:rPr lang="uk-UA" sz="1100" dirty="0" err="1" smtClean="0"/>
              <a:t>канцтаборі</a:t>
            </a:r>
            <a:r>
              <a:rPr lang="uk-UA" sz="1100" dirty="0" smtClean="0"/>
              <a:t>. Одразу після арешту його </a:t>
            </a:r>
            <a:r>
              <a:rPr lang="uk-UA" sz="1100" dirty="0" err="1" smtClean="0"/>
              <a:t>држину</a:t>
            </a:r>
            <a:r>
              <a:rPr lang="uk-UA" sz="1100" dirty="0" smtClean="0"/>
              <a:t> виселили із квартири,звільнили з роботи, забрали паспорт і запропонували негайно залишити Харків. На її утриманні були тоді двоє </a:t>
            </a:r>
            <a:r>
              <a:rPr lang="uk-UA" sz="1100" dirty="0" err="1" smtClean="0"/>
              <a:t>дітей-</a:t>
            </a:r>
            <a:r>
              <a:rPr lang="uk-UA" sz="1100" dirty="0" smtClean="0"/>
              <a:t> Марія і </a:t>
            </a:r>
            <a:r>
              <a:rPr lang="ru-RU" sz="1100" dirty="0" smtClean="0"/>
              <a:t>В</a:t>
            </a:r>
            <a:r>
              <a:rPr lang="en-US" sz="1100" dirty="0" smtClean="0"/>
              <a:t>’</a:t>
            </a:r>
            <a:r>
              <a:rPr lang="uk-UA" sz="1100" dirty="0" err="1" smtClean="0"/>
              <a:t>ячеслав</a:t>
            </a:r>
            <a:r>
              <a:rPr lang="uk-UA" sz="1100" dirty="0" smtClean="0"/>
              <a:t>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21644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Відгуки літераторів про Арешт О.Вишні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1600" dirty="0" smtClean="0"/>
              <a:t>На сторінках  преси негайно з</a:t>
            </a:r>
            <a:r>
              <a:rPr lang="en-US" sz="1600" dirty="0" smtClean="0"/>
              <a:t>’</a:t>
            </a:r>
            <a:r>
              <a:rPr lang="uk-UA" sz="1600" dirty="0" smtClean="0"/>
              <a:t>явилися відгуки заповзятливих літераторів-пристосуванців про творчість за судженого О.Вишню. Футурист О.</a:t>
            </a:r>
            <a:r>
              <a:rPr lang="uk-UA" sz="1600" dirty="0" err="1" smtClean="0"/>
              <a:t>Полторацький</a:t>
            </a:r>
            <a:r>
              <a:rPr lang="uk-UA" sz="1600" dirty="0" smtClean="0"/>
              <a:t> у статті  «Що таке Остап Вишня « писав: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412499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77072"/>
            <a:ext cx="6400800" cy="685800"/>
          </a:xfrm>
        </p:spPr>
        <p:txBody>
          <a:bodyPr>
            <a:noAutofit/>
          </a:bodyPr>
          <a:lstStyle/>
          <a:p>
            <a:r>
              <a:rPr lang="uk-UA" sz="1200" dirty="0" smtClean="0"/>
              <a:t>«Контрреволюціонер,що нахабно </a:t>
            </a:r>
            <a:r>
              <a:rPr lang="uk-UA" sz="1200" dirty="0" err="1" smtClean="0"/>
              <a:t>халтурячи</a:t>
            </a:r>
            <a:r>
              <a:rPr lang="uk-UA" sz="1200" dirty="0" smtClean="0"/>
              <a:t>,насмілився у зашифрованій формі протаскувати в літературу куркульські ідеї,колишній </a:t>
            </a:r>
            <a:r>
              <a:rPr lang="uk-UA" sz="1200" dirty="0" err="1" smtClean="0"/>
              <a:t>петлюровець</a:t>
            </a:r>
            <a:r>
              <a:rPr lang="uk-UA" sz="1200" dirty="0" smtClean="0"/>
              <a:t>,що змінив вогнепальну зброю на перо «гумориста»,</a:t>
            </a:r>
            <a:r>
              <a:rPr lang="uk-UA" sz="1200" dirty="0" err="1" smtClean="0"/>
              <a:t>-от</a:t>
            </a:r>
            <a:r>
              <a:rPr lang="uk-UA" sz="1200" dirty="0" smtClean="0"/>
              <a:t> хто такий був цей «король українського гумору»</a:t>
            </a:r>
            <a:br>
              <a:rPr lang="uk-UA" sz="1200" dirty="0" smtClean="0"/>
            </a:br>
            <a:r>
              <a:rPr lang="uk-UA" sz="1200" dirty="0" smtClean="0"/>
              <a:t>Інший літератор М.</a:t>
            </a:r>
            <a:r>
              <a:rPr lang="uk-UA" sz="1200" dirty="0" err="1" smtClean="0"/>
              <a:t>Агуф</a:t>
            </a:r>
            <a:r>
              <a:rPr lang="uk-UA" sz="1200" dirty="0" smtClean="0"/>
              <a:t> друкує «усмішки глитайського блазня», в яких закликає до класової пильності і запевняє,що у творчості Вишні завжди проглядалися « Вовчі зуби і лисячий хвіст дворушника-націоналіста»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152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12776"/>
            <a:ext cx="6400800" cy="1295400"/>
          </a:xfrm>
        </p:spPr>
        <p:txBody>
          <a:bodyPr>
            <a:normAutofit/>
          </a:bodyPr>
          <a:lstStyle/>
          <a:p>
            <a:r>
              <a:rPr lang="uk-UA" sz="7200" dirty="0" smtClean="0"/>
              <a:t>«Казка»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762000"/>
          </a:xfrm>
        </p:spPr>
        <p:txBody>
          <a:bodyPr>
            <a:noAutofit/>
          </a:bodyPr>
          <a:lstStyle/>
          <a:p>
            <a:r>
              <a:rPr lang="uk-UA" sz="1200" dirty="0" smtClean="0"/>
              <a:t>Із спогадів Олени Жуковської: « Одного разу захворівши,мене відправили в табірну лікарню. Повернувшись,я знайшла в ліжку лист. Конверт підписаний почерком батька,а сам лист – чужою рукою. Це я знайшла конверт із старим листом,а Остап Вишня вклав туди написану ним «Казку» «</a:t>
            </a:r>
          </a:p>
          <a:p>
            <a:r>
              <a:rPr lang="uk-UA" sz="1200" dirty="0" smtClean="0"/>
              <a:t>Ця казка стала на каторзі  символом життя Олени Жуковської. </a:t>
            </a:r>
          </a:p>
          <a:p>
            <a:r>
              <a:rPr lang="uk-UA" sz="1200" dirty="0" smtClean="0"/>
              <a:t>Це був єдиний  твір,написаній Остапом Вишнею в таборі під впливом великого співчуття до людського страждання.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71212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6" t="20050" r="2486" b="20050"/>
          <a:stretch/>
        </p:blipFill>
        <p:spPr>
          <a:xfrm>
            <a:off x="1619672" y="1988840"/>
            <a:ext cx="2971800" cy="2971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Зберігся також табірний щоденник письменника,який він вів лише в 1934 році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65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Щоденник</a:t>
            </a:r>
            <a:r>
              <a:rPr lang="ru-RU" dirty="0" smtClean="0"/>
              <a:t> «</a:t>
            </a:r>
            <a:r>
              <a:rPr lang="ru-RU" dirty="0" err="1" smtClean="0"/>
              <a:t>Чиб</a:t>
            </a:r>
            <a:r>
              <a:rPr lang="en-US" dirty="0" smtClean="0"/>
              <a:t>’</a:t>
            </a:r>
            <a:r>
              <a:rPr lang="uk-UA" dirty="0"/>
              <a:t>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(1934 р)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8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429000"/>
            <a:ext cx="5936704" cy="1224136"/>
          </a:xfrm>
        </p:spPr>
        <p:txBody>
          <a:bodyPr>
            <a:noAutofit/>
          </a:bodyPr>
          <a:lstStyle/>
          <a:p>
            <a:r>
              <a:rPr lang="ru-RU" sz="1600" dirty="0"/>
              <a:t>Перший </a:t>
            </a:r>
            <a:r>
              <a:rPr lang="ru-RU" sz="1600" dirty="0" err="1"/>
              <a:t>запис</a:t>
            </a:r>
            <a:r>
              <a:rPr lang="ru-RU" sz="1600" dirty="0"/>
              <a:t> у </a:t>
            </a:r>
            <a:r>
              <a:rPr lang="ru-RU" sz="1600" dirty="0" err="1"/>
              <a:t>табірному</a:t>
            </a:r>
            <a:r>
              <a:rPr lang="ru-RU" sz="1600" dirty="0"/>
              <a:t> </a:t>
            </a:r>
            <a:r>
              <a:rPr lang="ru-RU" sz="1600" dirty="0" err="1"/>
              <a:t>щоденнику</a:t>
            </a:r>
            <a:r>
              <a:rPr lang="ru-RU" sz="1600" dirty="0"/>
              <a:t> Остапа </a:t>
            </a:r>
            <a:r>
              <a:rPr lang="ru-RU" sz="1600" dirty="0" err="1"/>
              <a:t>Вишні</a:t>
            </a:r>
            <a:r>
              <a:rPr lang="ru-RU" sz="1600" dirty="0"/>
              <a:t> "</a:t>
            </a:r>
            <a:r>
              <a:rPr lang="ru-RU" sz="1600" dirty="0" err="1"/>
              <a:t>Чиб'ю</a:t>
            </a:r>
            <a:r>
              <a:rPr lang="ru-RU" sz="1600" dirty="0"/>
              <a:t>. 1934" </a:t>
            </a:r>
            <a:r>
              <a:rPr lang="ru-RU" sz="1600" dirty="0" err="1"/>
              <a:t>з'явився</a:t>
            </a:r>
            <a:r>
              <a:rPr lang="ru-RU" sz="1600" dirty="0"/>
              <a:t> 30 </a:t>
            </a:r>
            <a:r>
              <a:rPr lang="ru-RU" sz="1600" dirty="0" err="1"/>
              <a:t>липня</a:t>
            </a:r>
            <a:r>
              <a:rPr lang="ru-RU" sz="1600" dirty="0"/>
              <a:t> 1934 року, за </a:t>
            </a:r>
            <a:r>
              <a:rPr lang="ru-RU" sz="1600" dirty="0" err="1"/>
              <a:t>вісім</a:t>
            </a:r>
            <a:r>
              <a:rPr lang="ru-RU" sz="1600" dirty="0"/>
              <a:t> </a:t>
            </a:r>
            <a:r>
              <a:rPr lang="ru-RU" sz="1600" dirty="0" err="1"/>
              <a:t>місяців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арешту</a:t>
            </a:r>
            <a:r>
              <a:rPr lang="ru-RU" sz="1600" dirty="0"/>
              <a:t>, а </a:t>
            </a:r>
            <a:r>
              <a:rPr lang="ru-RU" sz="1600" dirty="0" err="1"/>
              <a:t>останнім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перелік</a:t>
            </a:r>
            <a:r>
              <a:rPr lang="ru-RU" sz="1600" dirty="0"/>
              <a:t> сорока одного </a:t>
            </a:r>
            <a:r>
              <a:rPr lang="ru-RU" sz="1600" dirty="0" err="1"/>
              <a:t>населеного</a:t>
            </a:r>
            <a:r>
              <a:rPr lang="ru-RU" sz="1600" dirty="0"/>
              <a:t> пункту,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довелося</a:t>
            </a:r>
            <a:r>
              <a:rPr lang="ru-RU" sz="1600" dirty="0"/>
              <a:t> пройти </a:t>
            </a:r>
            <a:r>
              <a:rPr lang="ru-RU" sz="1600" dirty="0" err="1"/>
              <a:t>етапом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Чиб'ю</a:t>
            </a:r>
            <a:r>
              <a:rPr lang="ru-RU" sz="1600" dirty="0"/>
              <a:t> до рудника "</a:t>
            </a:r>
            <a:r>
              <a:rPr lang="ru-RU" sz="1600" dirty="0" err="1"/>
              <a:t>Єджид-Кирта</a:t>
            </a:r>
            <a:r>
              <a:rPr lang="ru-RU" sz="1600" dirty="0"/>
              <a:t>". Записи </a:t>
            </a:r>
            <a:r>
              <a:rPr lang="ru-RU" sz="1600" dirty="0" err="1"/>
              <a:t>обриваються</a:t>
            </a:r>
            <a:r>
              <a:rPr lang="ru-RU" sz="1600" dirty="0"/>
              <a:t> в лютому 1935 року.</a:t>
            </a:r>
          </a:p>
        </p:txBody>
      </p:sp>
    </p:spTree>
    <p:extLst>
      <p:ext uri="{BB962C8B-B14F-4D97-AF65-F5344CB8AC3E}">
        <p14:creationId xmlns:p14="http://schemas.microsoft.com/office/powerpoint/2010/main" val="36474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97</TotalTime>
  <Words>530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Кутюр</vt:lpstr>
      <vt:lpstr>Презентация PowerPoint</vt:lpstr>
      <vt:lpstr>Арешт Остапа Вишні</vt:lpstr>
      <vt:lpstr>Після відповідних психічних і фізичних насильств письменник, котрий мав досить слабке здоров’я,узяв на себе тяжку провину-організатора терористичного замаху на партійного керівника. Остапа Вишню засудили на 10 років ув’язнення в канцтаборі. Одразу після арешту його држину виселили із квартири,звільнили з роботи, забрали паспорт і запропонували негайно залишити Харків. На її утриманні були тоді двоє дітей- Марія і В’ячеслав.</vt:lpstr>
      <vt:lpstr>Відгуки літераторів про Арешт О.Вишні</vt:lpstr>
      <vt:lpstr>«Контрреволюціонер,що нахабно халтурячи,насмілився у зашифрованій формі протаскувати в літературу куркульські ідеї,колишній петлюровець,що змінив вогнепальну зброю на перо «гумориста»,-от хто такий був цей «король українського гумору» Інший літератор М.Агуф друкує «усмішки глитайського блазня», в яких закликає до класової пильності і запевняє,що у творчості Вишні завжди проглядалися « Вовчі зуби і лисячий хвіст дворушника-націоналіста» </vt:lpstr>
      <vt:lpstr>«Казка»</vt:lpstr>
      <vt:lpstr>Презентация PowerPoint</vt:lpstr>
      <vt:lpstr>Щоденник «Чиб’ю</vt:lpstr>
      <vt:lpstr>Перший запис у табірному щоденнику Остапа Вишні "Чиб'ю. 1934" з'явився 30 липня 1934 року, за вісім місяців після арешту, а останнім був перелік сорока одного населеного пункту, які довелося пройти етапом від Чиб'ю до рудника "Єджид-Кирта". Записи обриваються в лютому 1935 року.</vt:lpstr>
      <vt:lpstr>Презентация PowerPoint</vt:lpstr>
      <vt:lpstr>Щоденник Остапа Вишні справді творився в страшний період, але документом страшного періоду таки не став: </vt:lpstr>
      <vt:lpstr> З літа 1934 по лютий 1935 року письменник мав змогу творити власну «захалявну книжку» — табірний щоденник «Чиб’ю — 1934», який М.Євтушенко передала у відділ рукописів Інституту літератури ім. Шевченка. «Чиб’ю» вперше у 1989 році опублікував журнал «Київ». Серед 200 інших безцінних експонатів виставки «Раритет» є і щоденник Остапа Вишні. Виставка автографів, рукописів, мемуарів класиків української літератури XVII—XX століть влаштована в Національному музеї Тараса Шевченка з нагоди 75-річчя Інституту літератури.</vt:lpstr>
      <vt:lpstr>З печорських архівів ми можемо багато дізнатися про табірне життя Остапа Вишні, зокрема про 1000-кілометровий етап у лютому 1935 року з «перспективою» замерзнути в тундрі, померти з голоду, бути розтерзаним дикими звірами або людоїдами, про що є свідчення у тих архівах. Там же, в архівах, можна дізнатися що через табори «Ухтпечлагу» пройшло, страшно уявити, — 20 мільйонів зеків! А ще ж були Сибір і Казахстан, Колима й Магадан...</vt:lpstr>
      <vt:lpstr>Презентация PowerPoint</vt:lpstr>
      <vt:lpstr>Не можна було без хвилювання читати про муки,біль і невимовну печаль,якими дихає кожен рядок листів. А яку потрібно мати силу духу,щоб пережити все,не втратити любові до життя і продовжувати творити  Відомий літературний критик Юрій Лавренко,підсумовуючи пережите О.Вишнею,напише « Хоч спіткала його доля гумориста-мученика,але й після десятилітньої каторги на печорі,немов той мамай чи байда,не перестав в1н «усміхатися» аж до смерті» Був безпартійним-у вік партійної всемогучості й тиранії,гумористом –у вік жахів,кепкуном-у часи сліпого фанатизму,гуманістом-у вік масових організованих злочинів і людоїдства»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11</cp:revision>
  <dcterms:created xsi:type="dcterms:W3CDTF">2013-11-16T12:12:26Z</dcterms:created>
  <dcterms:modified xsi:type="dcterms:W3CDTF">2013-11-18T14:42:26Z</dcterms:modified>
</cp:coreProperties>
</file>