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5" r:id="rId20"/>
    <p:sldId id="273"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17" autoAdjust="0"/>
  </p:normalViewPr>
  <p:slideViewPr>
    <p:cSldViewPr>
      <p:cViewPr varScale="1">
        <p:scale>
          <a:sx n="103" d="100"/>
          <a:sy n="103" d="100"/>
        </p:scale>
        <p:origin x="-204" y="-102"/>
      </p:cViewPr>
      <p:guideLst>
        <p:guide orient="horz" pos="2160"/>
        <p:guide pos="2880"/>
      </p:guideLst>
    </p:cSldViewPr>
  </p:slideViewPr>
  <p:outlineViewPr>
    <p:cViewPr>
      <p:scale>
        <a:sx n="33" d="100"/>
        <a:sy n="33" d="100"/>
      </p:scale>
      <p:origin x="48" y="112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F29A16-EAB9-45DD-9147-394099580510}" type="datetimeFigureOut">
              <a:rPr lang="ru-RU" smtClean="0"/>
              <a:t>24.04.2014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6C417-AB2E-48BD-888E-A3CDE646C729}"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CA6C417-AB2E-48BD-888E-A3CDE646C729}" type="slidenum">
              <a:rPr lang="ru-RU" smtClean="0"/>
              <a:t>20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pPr/>
              <a:t>24.04.2014</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pPr/>
              <a:t>24.04.2014</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pPr/>
              <a:t>24.04.2014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pPr/>
              <a:t>24.04.2014</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pPr/>
              <a:t>24.04.2014</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4C71EC6-210F-42DE-9C53-41977AD35B3D}" type="datetimeFigureOut">
              <a:rPr lang="ru-RU" smtClean="0"/>
              <a:pPr/>
              <a:t>24.04.2014</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9B0651-EE4F-4900-A07F-96A6BFA9D0F0}"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6600" dirty="0" smtClean="0"/>
              <a:t>Т. Шевченко і Біблія</a:t>
            </a:r>
            <a:endParaRPr lang="uk-UA" sz="6600" dirty="0"/>
          </a:p>
        </p:txBody>
      </p:sp>
    </p:spTree>
    <p:extLst>
      <p:ext uri="{BB962C8B-B14F-4D97-AF65-F5344CB8AC3E}">
        <p14:creationId xmlns:p14="http://schemas.microsoft.com/office/powerpoint/2010/main" xmlns="" val="427236580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132856"/>
            <a:ext cx="8147248" cy="1143000"/>
          </a:xfrm>
        </p:spPr>
        <p:txBody>
          <a:bodyPr>
            <a:normAutofit fontScale="90000"/>
          </a:bodyPr>
          <a:lstStyle/>
          <a:p>
            <a:r>
              <a:rPr lang="ru-RU" sz="3100" dirty="0">
                <a:effectLst/>
              </a:rPr>
              <a:t>Поет </a:t>
            </a:r>
            <a:r>
              <a:rPr lang="ru-RU" sz="3100" dirty="0" err="1">
                <a:effectLst/>
              </a:rPr>
              <a:t>свідомо</a:t>
            </a:r>
            <a:r>
              <a:rPr lang="ru-RU" sz="3100" dirty="0">
                <a:effectLst/>
              </a:rPr>
              <a:t> </a:t>
            </a:r>
            <a:r>
              <a:rPr lang="ru-RU" sz="3100" dirty="0" err="1">
                <a:effectLst/>
              </a:rPr>
              <a:t>покладає</a:t>
            </a:r>
            <a:r>
              <a:rPr lang="ru-RU" sz="3100" dirty="0">
                <a:effectLst/>
              </a:rPr>
              <a:t> на себе </a:t>
            </a:r>
            <a:r>
              <a:rPr lang="ru-RU" sz="3100" dirty="0" err="1">
                <a:effectLst/>
              </a:rPr>
              <a:t>місію</a:t>
            </a:r>
            <a:r>
              <a:rPr lang="ru-RU" sz="3100" dirty="0">
                <a:effectLst/>
              </a:rPr>
              <a:t> </a:t>
            </a:r>
            <a:r>
              <a:rPr lang="ru-RU" sz="3100" dirty="0" err="1">
                <a:effectLst/>
              </a:rPr>
              <a:t>натхненного</a:t>
            </a:r>
            <a:r>
              <a:rPr lang="ru-RU" sz="3100" dirty="0">
                <a:effectLst/>
              </a:rPr>
              <a:t> </a:t>
            </a:r>
            <a:r>
              <a:rPr lang="ru-RU" sz="3100" dirty="0" err="1">
                <a:effectLst/>
              </a:rPr>
              <a:t>провідника</a:t>
            </a:r>
            <a:r>
              <a:rPr lang="ru-RU" sz="3100" dirty="0">
                <a:effectLst/>
              </a:rPr>
              <a:t> Слова </a:t>
            </a:r>
            <a:r>
              <a:rPr lang="ru-RU" sz="3100" dirty="0" err="1">
                <a:effectLst/>
              </a:rPr>
              <a:t>правди</a:t>
            </a:r>
            <a:r>
              <a:rPr lang="ru-RU" sz="3100" dirty="0">
                <a:effectLst/>
              </a:rPr>
              <a:t> – </a:t>
            </a:r>
            <a:r>
              <a:rPr lang="ru-RU" sz="3100" dirty="0" err="1">
                <a:effectLst/>
              </a:rPr>
              <a:t>минулої</a:t>
            </a:r>
            <a:r>
              <a:rPr lang="ru-RU" sz="3100" dirty="0">
                <a:effectLst/>
              </a:rPr>
              <a:t>, </a:t>
            </a:r>
            <a:r>
              <a:rPr lang="ru-RU" sz="3100" dirty="0" err="1">
                <a:effectLst/>
              </a:rPr>
              <a:t>сучасної</a:t>
            </a:r>
            <a:r>
              <a:rPr lang="ru-RU" sz="3100" dirty="0">
                <a:effectLst/>
              </a:rPr>
              <a:t> і </a:t>
            </a:r>
            <a:r>
              <a:rPr lang="ru-RU" sz="3100" dirty="0" err="1">
                <a:effectLst/>
              </a:rPr>
              <a:t>майбутньої</a:t>
            </a:r>
            <a:r>
              <a:rPr lang="ru-RU" sz="3100" dirty="0">
                <a:effectLst/>
              </a:rPr>
              <a:t>; </a:t>
            </a:r>
            <a:r>
              <a:rPr lang="ru-RU" sz="3100" dirty="0" err="1">
                <a:effectLst/>
              </a:rPr>
              <a:t>правди</a:t>
            </a:r>
            <a:r>
              <a:rPr lang="ru-RU" sz="3100" dirty="0">
                <a:effectLst/>
              </a:rPr>
              <a:t>, </a:t>
            </a:r>
            <a:r>
              <a:rPr lang="ru-RU" sz="3100" dirty="0" err="1">
                <a:effectLst/>
              </a:rPr>
              <a:t>що</a:t>
            </a:r>
            <a:r>
              <a:rPr lang="ru-RU" sz="3100" dirty="0">
                <a:effectLst/>
              </a:rPr>
              <a:t> </a:t>
            </a:r>
            <a:r>
              <a:rPr lang="ru-RU" sz="3100" dirty="0" err="1">
                <a:effectLst/>
              </a:rPr>
              <a:t>йде</a:t>
            </a:r>
            <a:r>
              <a:rPr lang="ru-RU" sz="3100" dirty="0">
                <a:effectLst/>
              </a:rPr>
              <a:t> </a:t>
            </a:r>
            <a:r>
              <a:rPr lang="ru-RU" sz="3100" dirty="0" err="1">
                <a:effectLst/>
              </a:rPr>
              <a:t>від</a:t>
            </a:r>
            <a:r>
              <a:rPr lang="ru-RU" sz="3100" dirty="0">
                <a:effectLst/>
              </a:rPr>
              <a:t> Бога</a:t>
            </a:r>
            <a:r>
              <a:rPr lang="ru-RU" sz="3100" dirty="0"/>
              <a:t>:</a:t>
            </a:r>
            <a:r>
              <a:rPr lang="ru-RU" dirty="0"/>
              <a:t/>
            </a:r>
            <a:br>
              <a:rPr lang="ru-RU" dirty="0"/>
            </a:br>
            <a:r>
              <a:rPr lang="ru-RU" dirty="0"/>
              <a:t/>
            </a:r>
            <a:br>
              <a:rPr lang="ru-RU" dirty="0"/>
            </a:br>
            <a:endParaRPr lang="uk-UA" dirty="0"/>
          </a:p>
        </p:txBody>
      </p:sp>
      <p:sp>
        <p:nvSpPr>
          <p:cNvPr id="3" name="Объект 2"/>
          <p:cNvSpPr>
            <a:spLocks noGrp="1"/>
          </p:cNvSpPr>
          <p:nvPr>
            <p:ph idx="1"/>
          </p:nvPr>
        </p:nvSpPr>
        <p:spPr>
          <a:xfrm>
            <a:off x="323528" y="2780928"/>
            <a:ext cx="4104456" cy="4526280"/>
          </a:xfrm>
        </p:spPr>
        <p:txBody>
          <a:bodyPr/>
          <a:lstStyle/>
          <a:p>
            <a:pPr marL="0" indent="0" algn="ctr">
              <a:buNone/>
            </a:pPr>
            <a:r>
              <a:rPr lang="uk-UA" dirty="0" smtClean="0"/>
              <a:t>«</a:t>
            </a:r>
            <a:r>
              <a:rPr lang="ru-RU" dirty="0" err="1"/>
              <a:t>Молюся</a:t>
            </a:r>
            <a:r>
              <a:rPr lang="ru-RU" dirty="0"/>
              <a:t>, Господи, внуши </a:t>
            </a:r>
            <a:r>
              <a:rPr lang="ru-RU" dirty="0" err="1"/>
              <a:t>їм</a:t>
            </a:r>
            <a:endParaRPr lang="ru-RU" dirty="0"/>
          </a:p>
          <a:p>
            <a:pPr marL="0" indent="0" algn="ctr">
              <a:buNone/>
            </a:pPr>
            <a:r>
              <a:rPr lang="ru-RU" dirty="0"/>
              <a:t>Уст </a:t>
            </a:r>
            <a:r>
              <a:rPr lang="ru-RU" dirty="0" err="1"/>
              <a:t>моїх</a:t>
            </a:r>
            <a:r>
              <a:rPr lang="ru-RU" dirty="0"/>
              <a:t> глаголи</a:t>
            </a:r>
            <a:r>
              <a:rPr lang="ru-RU" dirty="0" smtClean="0"/>
              <a:t>.»</a:t>
            </a:r>
            <a:endParaRPr lang="ru-RU" dirty="0"/>
          </a:p>
          <a:p>
            <a:pPr marL="0" indent="0">
              <a:buNone/>
            </a:pPr>
            <a:endParaRPr lang="uk-UA" dirty="0"/>
          </a:p>
        </p:txBody>
      </p:sp>
      <p:pic>
        <p:nvPicPr>
          <p:cNvPr id="7170" name="Picture 2" descr="C:\Users\Admin\Desktop\укр літ\1293276998_shevchenk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08104" y="2564904"/>
            <a:ext cx="2754306" cy="36724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8929158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268760"/>
            <a:ext cx="8229600" cy="4526280"/>
          </a:xfrm>
        </p:spPr>
        <p:txBody>
          <a:bodyPr/>
          <a:lstStyle/>
          <a:p>
            <a:pPr marL="0" indent="0" algn="ctr">
              <a:buNone/>
            </a:pPr>
            <a:r>
              <a:rPr lang="uk-UA" dirty="0">
                <a:effectLst>
                  <a:outerShdw blurRad="38100" dist="38100" dir="2700000" algn="tl">
                    <a:srgbClr val="000000">
                      <a:alpha val="43137"/>
                    </a:srgbClr>
                  </a:outerShdw>
                </a:effectLst>
              </a:rPr>
              <a:t>1845 року поет переспівав 10 Псалмів із Псалтиря і записав їх до альбому “Три літа“. Поет обрав саме ті Псалми, які найбільше нагадували долю України та його власну. Цикл “Давидові Псалми“ щонайпереконливіше підсумував як духовне зростання Кобзаря, так і його творчості.</a:t>
            </a:r>
          </a:p>
        </p:txBody>
      </p:sp>
    </p:spTree>
    <p:extLst>
      <p:ext uri="{BB962C8B-B14F-4D97-AF65-F5344CB8AC3E}">
        <p14:creationId xmlns:p14="http://schemas.microsoft.com/office/powerpoint/2010/main" xmlns="" val="173122584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4824536" cy="6408712"/>
          </a:xfrm>
        </p:spPr>
        <p:txBody>
          <a:bodyPr>
            <a:normAutofit fontScale="92500" lnSpcReduction="20000"/>
          </a:bodyPr>
          <a:lstStyle/>
          <a:p>
            <a:pPr marL="0" indent="0" algn="ctr">
              <a:buNone/>
            </a:pPr>
            <a:r>
              <a:rPr lang="uk-UA" dirty="0"/>
              <a:t>Його віра була й залишається однією з найбільших контраверсій у Шевченкознавстві. Словесна й художньо-мистецька творчість його не дає однозначної відповіді, як Шевченко ставився до Бога, до Церкви, до релігії й віровизнання. І це не тому, що в нього на ці проблеми були суперечливі, непослідовні чи плутані погляди, навпаки, вони у нього системні, ясні й визначені.</a:t>
            </a:r>
          </a:p>
          <a:p>
            <a:pPr marL="0" indent="0">
              <a:buNone/>
            </a:pPr>
            <a:endParaRPr lang="uk-UA" dirty="0"/>
          </a:p>
          <a:p>
            <a:pPr marL="0" indent="0">
              <a:buNone/>
            </a:pPr>
            <a:endParaRPr lang="uk-UA" dirty="0"/>
          </a:p>
        </p:txBody>
      </p:sp>
      <p:pic>
        <p:nvPicPr>
          <p:cNvPr id="8195" name="Picture 3" descr="C:\Users\Admin\Desktop\укр літ\shevchenk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04048" y="582782"/>
            <a:ext cx="3865007" cy="51533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7647012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4680520" cy="6408712"/>
          </a:xfrm>
        </p:spPr>
        <p:txBody>
          <a:bodyPr>
            <a:normAutofit fontScale="92500" lnSpcReduction="20000"/>
          </a:bodyPr>
          <a:lstStyle/>
          <a:p>
            <a:pPr marL="0" indent="0" algn="ctr">
              <a:buNone/>
            </a:pPr>
            <a:r>
              <a:rPr lang="uk-UA" dirty="0"/>
              <a:t>Тарас Шевченко, беззавітно вірячи в Бога і будучи українським православним християнином, мав доволі критичний погляд на морально-етичні й обрядові аспекти православ’я російського, яке, на основі реакційної неєвангельської формули “</a:t>
            </a:r>
            <a:r>
              <a:rPr lang="uk-UA" dirty="0" err="1"/>
              <a:t>православія</a:t>
            </a:r>
            <a:r>
              <a:rPr lang="uk-UA" dirty="0"/>
              <a:t>, </a:t>
            </a:r>
            <a:r>
              <a:rPr lang="uk-UA" dirty="0" err="1"/>
              <a:t>самодержавія</a:t>
            </a:r>
            <a:r>
              <a:rPr lang="uk-UA" dirty="0"/>
              <a:t> і народності”, зрослося з деспотичним монархічним режимом.</a:t>
            </a:r>
          </a:p>
        </p:txBody>
      </p:sp>
      <p:pic>
        <p:nvPicPr>
          <p:cNvPr id="9218" name="Picture 2" descr="C:\Users\Admin\Desktop\укр літ\stg.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76056" y="836712"/>
            <a:ext cx="3528392" cy="496908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490555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88263"/>
            <a:ext cx="4320480" cy="6336704"/>
          </a:xfrm>
        </p:spPr>
        <p:txBody>
          <a:bodyPr>
            <a:normAutofit fontScale="92500" lnSpcReduction="20000"/>
          </a:bodyPr>
          <a:lstStyle/>
          <a:p>
            <a:pPr marL="0" indent="0" algn="ctr">
              <a:buNone/>
            </a:pPr>
            <a:r>
              <a:rPr lang="uk-UA" dirty="0"/>
              <a:t>Так, професор Микола </a:t>
            </a:r>
            <a:r>
              <a:rPr lang="uk-UA" dirty="0" err="1"/>
              <a:t>Сумцов</a:t>
            </a:r>
            <a:r>
              <a:rPr lang="uk-UA" dirty="0"/>
              <a:t>, один з видатних знавців поезії й епістолярії Шевченка, писав: “Знайомлячись з ними, ми бачимо, що релігійність Шевченка має барву рідної поетові православної Церкви, під час посту постився і приймав святі тайни (сповідався й причащався). Взагалі не розривав з церковними формами релігії своїх батьків”.</a:t>
            </a:r>
          </a:p>
        </p:txBody>
      </p:sp>
      <p:pic>
        <p:nvPicPr>
          <p:cNvPr id="10242" name="Picture 2" descr="C:\Users\Admin\Desktop\укр літ\180px-Sumtsov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04048" y="980728"/>
            <a:ext cx="3576128" cy="48965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1103551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29600" cy="2862883"/>
          </a:xfrm>
        </p:spPr>
        <p:txBody>
          <a:bodyPr/>
          <a:lstStyle/>
          <a:p>
            <a:pPr marL="0" indent="0" algn="ctr">
              <a:buNone/>
            </a:pPr>
            <a:r>
              <a:rPr lang="uk-UA" sz="2400" dirty="0"/>
              <a:t>Шанобливе синівське ставлення Шевченка до трьох осіб </a:t>
            </a:r>
            <a:r>
              <a:rPr lang="uk-UA" sz="2400" dirty="0" err="1"/>
              <a:t>одноістотної</a:t>
            </a:r>
            <a:r>
              <a:rPr lang="uk-UA" sz="2400" dirty="0"/>
              <a:t> й нероздільної Трійці, до Богородиці і святих, повага до ікон і особисте малювання ікон, чисельні малюнки на релігійні теми – все віддзеркалює його християнський світогляд, його нездоланну віру в Бога.</a:t>
            </a:r>
          </a:p>
          <a:p>
            <a:endParaRPr lang="uk-UA" dirty="0"/>
          </a:p>
          <a:p>
            <a:endParaRPr lang="uk-UA" dirty="0"/>
          </a:p>
        </p:txBody>
      </p:sp>
      <p:pic>
        <p:nvPicPr>
          <p:cNvPr id="11266" name="Picture 2" descr="C:\Users\Admin\Desktop\укр літ\d091d196d0b1d0bbd196d18f-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63688" y="2492896"/>
            <a:ext cx="5702647" cy="426790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394992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0"/>
            <a:ext cx="8229600" cy="6858000"/>
          </a:xfrm>
        </p:spPr>
        <p:txBody>
          <a:bodyPr>
            <a:normAutofit fontScale="92500" lnSpcReduction="20000"/>
          </a:bodyPr>
          <a:lstStyle/>
          <a:p>
            <a:pPr marL="0" indent="0" algn="ctr">
              <a:buNone/>
            </a:pPr>
            <a:r>
              <a:rPr lang="uk-UA" dirty="0" err="1"/>
              <a:t>Всеупованіє</a:t>
            </a:r>
            <a:r>
              <a:rPr lang="uk-UA" dirty="0"/>
              <a:t> моє</a:t>
            </a:r>
          </a:p>
          <a:p>
            <a:pPr marL="0" indent="0" algn="ctr">
              <a:buNone/>
            </a:pPr>
            <a:r>
              <a:rPr lang="uk-UA" dirty="0"/>
              <a:t>На Тебе, мій пресвітлий раю, </a:t>
            </a:r>
          </a:p>
          <a:p>
            <a:pPr marL="0" indent="0" algn="ctr">
              <a:buNone/>
            </a:pPr>
            <a:r>
              <a:rPr lang="uk-UA" dirty="0"/>
              <a:t>На </a:t>
            </a:r>
            <a:r>
              <a:rPr lang="uk-UA" dirty="0" err="1"/>
              <a:t>милосердіє</a:t>
            </a:r>
            <a:r>
              <a:rPr lang="uk-UA" dirty="0"/>
              <a:t> Твоє, </a:t>
            </a:r>
          </a:p>
          <a:p>
            <a:pPr marL="0" indent="0" algn="ctr">
              <a:buNone/>
            </a:pPr>
            <a:r>
              <a:rPr lang="uk-UA" dirty="0"/>
              <a:t>Все </a:t>
            </a:r>
            <a:r>
              <a:rPr lang="uk-UA" dirty="0" err="1"/>
              <a:t>упованіє</a:t>
            </a:r>
            <a:r>
              <a:rPr lang="uk-UA" dirty="0"/>
              <a:t> моє</a:t>
            </a:r>
          </a:p>
          <a:p>
            <a:pPr marL="0" indent="0" algn="ctr">
              <a:buNone/>
            </a:pPr>
            <a:r>
              <a:rPr lang="uk-UA" dirty="0"/>
              <a:t>На тебе, Мати, </a:t>
            </a:r>
            <a:r>
              <a:rPr lang="uk-UA" dirty="0" err="1"/>
              <a:t>возлагаю</a:t>
            </a:r>
            <a:r>
              <a:rPr lang="uk-UA" dirty="0"/>
              <a:t>.</a:t>
            </a:r>
          </a:p>
          <a:p>
            <a:pPr marL="0" indent="0" algn="ctr">
              <a:buNone/>
            </a:pPr>
            <a:r>
              <a:rPr lang="uk-UA" dirty="0" err="1"/>
              <a:t>Святая</a:t>
            </a:r>
            <a:r>
              <a:rPr lang="uk-UA" dirty="0"/>
              <a:t> сило всіх святих, </a:t>
            </a:r>
          </a:p>
          <a:p>
            <a:pPr marL="0" indent="0" algn="ctr">
              <a:buNone/>
            </a:pPr>
            <a:r>
              <a:rPr lang="uk-UA" dirty="0" err="1"/>
              <a:t>Пренепорочная</a:t>
            </a:r>
            <a:r>
              <a:rPr lang="uk-UA" dirty="0"/>
              <a:t>, </a:t>
            </a:r>
            <a:r>
              <a:rPr lang="uk-UA" dirty="0" err="1"/>
              <a:t>Благая</a:t>
            </a:r>
            <a:r>
              <a:rPr lang="uk-UA" dirty="0"/>
              <a:t>!</a:t>
            </a:r>
          </a:p>
          <a:p>
            <a:pPr marL="0" indent="0" algn="ctr">
              <a:buNone/>
            </a:pPr>
            <a:r>
              <a:rPr lang="uk-UA" dirty="0"/>
              <a:t>Молюся, плачу і ридаю:</a:t>
            </a:r>
          </a:p>
          <a:p>
            <a:pPr marL="0" indent="0" algn="ctr">
              <a:buNone/>
            </a:pPr>
            <a:r>
              <a:rPr lang="uk-UA" dirty="0" err="1"/>
              <a:t>Воззри</a:t>
            </a:r>
            <a:r>
              <a:rPr lang="uk-UA" dirty="0"/>
              <a:t>, </a:t>
            </a:r>
            <a:r>
              <a:rPr lang="uk-UA" dirty="0" err="1"/>
              <a:t>Пречистая</a:t>
            </a:r>
            <a:r>
              <a:rPr lang="uk-UA" dirty="0"/>
              <a:t>, на їх,</a:t>
            </a:r>
          </a:p>
          <a:p>
            <a:pPr marL="0" indent="0" algn="ctr">
              <a:buNone/>
            </a:pPr>
            <a:r>
              <a:rPr lang="uk-UA" dirty="0"/>
              <a:t>Отих окрадених, сліпих</a:t>
            </a:r>
          </a:p>
          <a:p>
            <a:pPr marL="0" indent="0" algn="ctr">
              <a:buNone/>
            </a:pPr>
            <a:r>
              <a:rPr lang="uk-UA" dirty="0"/>
              <a:t>Невольників. Подай їм силу </a:t>
            </a:r>
          </a:p>
          <a:p>
            <a:pPr marL="0" indent="0" algn="ctr">
              <a:buNone/>
            </a:pPr>
            <a:r>
              <a:rPr lang="uk-UA" dirty="0" err="1"/>
              <a:t>Твойого</a:t>
            </a:r>
            <a:r>
              <a:rPr lang="uk-UA" dirty="0"/>
              <a:t> мученика-Сина, </a:t>
            </a:r>
          </a:p>
          <a:p>
            <a:pPr marL="0" indent="0" algn="ctr">
              <a:buNone/>
            </a:pPr>
            <a:r>
              <a:rPr lang="uk-UA" dirty="0"/>
              <a:t>Щоб хрест-кайдани донесли</a:t>
            </a:r>
          </a:p>
          <a:p>
            <a:pPr marL="0" indent="0" algn="ctr">
              <a:buNone/>
            </a:pPr>
            <a:r>
              <a:rPr lang="uk-UA" dirty="0"/>
              <a:t>До самого, </a:t>
            </a:r>
            <a:r>
              <a:rPr lang="uk-UA" dirty="0" err="1"/>
              <a:t>самого</a:t>
            </a:r>
            <a:r>
              <a:rPr lang="uk-UA" dirty="0"/>
              <a:t> краю. </a:t>
            </a:r>
          </a:p>
          <a:p>
            <a:pPr marL="0" indent="0" algn="ctr">
              <a:buNone/>
            </a:pPr>
            <a:r>
              <a:rPr lang="uk-UA" dirty="0"/>
              <a:t>Достойно </a:t>
            </a:r>
            <a:r>
              <a:rPr lang="uk-UA" dirty="0" err="1"/>
              <a:t>пєтая</a:t>
            </a:r>
            <a:r>
              <a:rPr lang="uk-UA" dirty="0"/>
              <a:t>! Благаю! </a:t>
            </a:r>
          </a:p>
          <a:p>
            <a:pPr marL="0" indent="0" algn="ctr">
              <a:buNone/>
            </a:pPr>
            <a:r>
              <a:rPr lang="uk-UA" dirty="0"/>
              <a:t>Царице неба і землі! </a:t>
            </a:r>
          </a:p>
          <a:p>
            <a:pPr marL="0" indent="0" algn="ctr">
              <a:buNone/>
            </a:pPr>
            <a:r>
              <a:rPr lang="uk-UA" dirty="0" err="1"/>
              <a:t>Вонми</a:t>
            </a:r>
            <a:r>
              <a:rPr lang="uk-UA" dirty="0"/>
              <a:t> їх стону і пошли</a:t>
            </a:r>
          </a:p>
          <a:p>
            <a:pPr marL="0" indent="0" algn="ctr">
              <a:buNone/>
            </a:pPr>
            <a:r>
              <a:rPr lang="uk-UA" dirty="0"/>
              <a:t>Благий </a:t>
            </a:r>
            <a:r>
              <a:rPr lang="uk-UA" dirty="0" err="1"/>
              <a:t>конець</a:t>
            </a:r>
            <a:r>
              <a:rPr lang="uk-UA" dirty="0"/>
              <a:t>, о </a:t>
            </a:r>
            <a:r>
              <a:rPr lang="uk-UA" dirty="0" err="1"/>
              <a:t>Всеблагая</a:t>
            </a:r>
            <a:r>
              <a:rPr lang="uk-UA" dirty="0"/>
              <a:t>!</a:t>
            </a:r>
          </a:p>
          <a:p>
            <a:pPr marL="0" indent="0">
              <a:buNone/>
            </a:pPr>
            <a:endParaRPr lang="uk-UA" dirty="0"/>
          </a:p>
        </p:txBody>
      </p:sp>
    </p:spTree>
    <p:extLst>
      <p:ext uri="{BB962C8B-B14F-4D97-AF65-F5344CB8AC3E}">
        <p14:creationId xmlns:p14="http://schemas.microsoft.com/office/powerpoint/2010/main" xmlns="" val="287827546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08912" cy="3672408"/>
          </a:xfrm>
        </p:spPr>
        <p:txBody>
          <a:bodyPr>
            <a:noAutofit/>
          </a:bodyPr>
          <a:lstStyle/>
          <a:p>
            <a:pPr marL="0" indent="0" algn="ctr">
              <a:buNone/>
            </a:pPr>
            <a:r>
              <a:rPr lang="uk-UA" sz="2400" dirty="0"/>
              <a:t>Не тільки змістом, а й молитовним настроєм, емоційним звертанням і проханням до Богородиці, чудовою чисто євангельською ритмікою і строфікою, а також щедрим та делікатним і щиро українізованим використанням </a:t>
            </a:r>
            <a:r>
              <a:rPr lang="uk-UA" sz="2400" dirty="0" err="1"/>
              <a:t>церковнослов’янизмом</a:t>
            </a:r>
            <a:r>
              <a:rPr lang="uk-UA" sz="2400" dirty="0"/>
              <a:t> – це суто православна похвала Марії, довершена молитва великої поетичної сили. Ці початкові слова з Шевченкової поеми “Марія” таки треба було б включити в українські молитовники! Серед низки прославлень Діви Марії, це безумовно була б молитва-перлина, створена до того ж великим національним поетом-християнином. На відміну від переважної більшості людей, які у молитвах звіряють свої особисті клопоти і просять про індивідуальну допомогу, Шевченко молиться до Богородиці, за “окрадених сліпих невільників”, тобто за свій цілий народ, може за все людство.</a:t>
            </a:r>
          </a:p>
        </p:txBody>
      </p:sp>
    </p:spTree>
    <p:extLst>
      <p:ext uri="{BB962C8B-B14F-4D97-AF65-F5344CB8AC3E}">
        <p14:creationId xmlns:p14="http://schemas.microsoft.com/office/powerpoint/2010/main" xmlns="" val="310122090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712968" cy="2664296"/>
          </a:xfrm>
        </p:spPr>
        <p:txBody>
          <a:bodyPr>
            <a:normAutofit fontScale="90000"/>
          </a:bodyPr>
          <a:lstStyle/>
          <a:p>
            <a:pPr algn="ctr"/>
            <a:r>
              <a:rPr lang="uk-UA" sz="2000" dirty="0">
                <a:effectLst/>
              </a:rPr>
              <a:t/>
            </a:r>
            <a:br>
              <a:rPr lang="uk-UA" sz="2000" dirty="0">
                <a:effectLst/>
              </a:rPr>
            </a:br>
            <a:r>
              <a:rPr lang="uk-UA" sz="2800" dirty="0">
                <a:effectLst/>
              </a:rPr>
              <a:t>Отже саме існування такої близькості давало деяке право на незадоволення. У Шевченка можна знайти саме такі закиди Богові, у яких він висловлює своє незадоволення від невідповідності реального життя ідеалу справедливості, який мав би втілювати Господь Бог.</a:t>
            </a:r>
            <a:r>
              <a:rPr lang="uk-UA" sz="1400" dirty="0">
                <a:effectLst/>
              </a:rPr>
              <a:t/>
            </a:r>
            <a:br>
              <a:rPr lang="uk-UA" sz="1400" dirty="0">
                <a:effectLst/>
              </a:rPr>
            </a:br>
            <a:endParaRPr lang="uk-UA" sz="1400" dirty="0">
              <a:effectLst/>
            </a:endParaRPr>
          </a:p>
        </p:txBody>
      </p:sp>
      <p:sp>
        <p:nvSpPr>
          <p:cNvPr id="3" name="Объект 2"/>
          <p:cNvSpPr>
            <a:spLocks noGrp="1"/>
          </p:cNvSpPr>
          <p:nvPr>
            <p:ph idx="1"/>
          </p:nvPr>
        </p:nvSpPr>
        <p:spPr>
          <a:xfrm>
            <a:off x="467544" y="3356992"/>
            <a:ext cx="8229600" cy="4526280"/>
          </a:xfrm>
        </p:spPr>
        <p:txBody>
          <a:bodyPr/>
          <a:lstStyle/>
          <a:p>
            <a:pPr marL="0" indent="0" algn="ctr">
              <a:buNone/>
            </a:pPr>
            <a:r>
              <a:rPr lang="uk-UA" dirty="0" smtClean="0"/>
              <a:t>«</a:t>
            </a:r>
            <a:r>
              <a:rPr lang="ru-RU" dirty="0" err="1"/>
              <a:t>Пробудися</a:t>
            </a:r>
            <a:r>
              <a:rPr lang="ru-RU" dirty="0"/>
              <a:t>! </a:t>
            </a:r>
            <a:r>
              <a:rPr lang="ru-RU" dirty="0" err="1"/>
              <a:t>Чого</a:t>
            </a:r>
            <a:r>
              <a:rPr lang="ru-RU" dirty="0"/>
              <a:t> </a:t>
            </a:r>
            <a:r>
              <a:rPr lang="ru-RU" dirty="0" err="1"/>
              <a:t>спиш</a:t>
            </a:r>
            <a:r>
              <a:rPr lang="ru-RU" dirty="0"/>
              <a:t>. Господи?</a:t>
            </a:r>
          </a:p>
          <a:p>
            <a:pPr marL="0" indent="0" algn="ctr">
              <a:buNone/>
            </a:pPr>
            <a:r>
              <a:rPr lang="ru-RU" dirty="0"/>
              <a:t>Встань, не </a:t>
            </a:r>
            <a:r>
              <a:rPr lang="ru-RU" dirty="0" err="1"/>
              <a:t>відкидай</a:t>
            </a:r>
            <a:r>
              <a:rPr lang="ru-RU" dirty="0"/>
              <a:t> нас </a:t>
            </a:r>
            <a:r>
              <a:rPr lang="ru-RU" dirty="0" err="1"/>
              <a:t>навіки</a:t>
            </a:r>
            <a:r>
              <a:rPr lang="ru-RU" dirty="0"/>
              <a:t>! </a:t>
            </a:r>
          </a:p>
          <a:p>
            <a:pPr marL="0" indent="0" algn="ctr">
              <a:buNone/>
            </a:pPr>
            <a:r>
              <a:rPr lang="ru-RU" dirty="0" err="1"/>
              <a:t>Чого</a:t>
            </a:r>
            <a:r>
              <a:rPr lang="ru-RU" dirty="0"/>
              <a:t> </a:t>
            </a:r>
            <a:r>
              <a:rPr lang="ru-RU" dirty="0" err="1"/>
              <a:t>закриваєш</a:t>
            </a:r>
            <a:r>
              <a:rPr lang="ru-RU" dirty="0"/>
              <a:t> лице </a:t>
            </a:r>
            <a:r>
              <a:rPr lang="ru-RU" dirty="0" err="1"/>
              <a:t>твоє</a:t>
            </a:r>
            <a:r>
              <a:rPr lang="ru-RU" dirty="0"/>
              <a:t>, </a:t>
            </a:r>
          </a:p>
          <a:p>
            <a:pPr marL="0" indent="0" algn="ctr">
              <a:buNone/>
            </a:pPr>
            <a:r>
              <a:rPr lang="ru-RU" dirty="0" err="1"/>
              <a:t>Забуваєш</a:t>
            </a:r>
            <a:r>
              <a:rPr lang="ru-RU" dirty="0"/>
              <a:t> за горе наше і </a:t>
            </a:r>
            <a:r>
              <a:rPr lang="ru-RU" dirty="0" err="1"/>
              <a:t>тісноту</a:t>
            </a:r>
            <a:r>
              <a:rPr lang="ru-RU" dirty="0"/>
              <a:t> нашу</a:t>
            </a:r>
            <a:r>
              <a:rPr lang="ru-RU" dirty="0" smtClean="0"/>
              <a:t>?»</a:t>
            </a:r>
            <a:endParaRPr lang="ru-RU" dirty="0"/>
          </a:p>
          <a:p>
            <a:pPr marL="0" indent="0" algn="ctr">
              <a:buNone/>
            </a:pPr>
            <a:r>
              <a:rPr lang="ru-RU" dirty="0"/>
              <a:t>(“</a:t>
            </a:r>
            <a:r>
              <a:rPr lang="ru-RU" dirty="0" err="1"/>
              <a:t>Давидові</a:t>
            </a:r>
            <a:r>
              <a:rPr lang="ru-RU" dirty="0"/>
              <a:t> </a:t>
            </a:r>
            <a:r>
              <a:rPr lang="ru-RU" dirty="0" err="1"/>
              <a:t>псалми</a:t>
            </a:r>
            <a:r>
              <a:rPr lang="ru-RU" dirty="0"/>
              <a:t>” Псалом 12 )</a:t>
            </a:r>
          </a:p>
          <a:p>
            <a:pPr marL="0" indent="0" algn="ctr">
              <a:buNone/>
            </a:pPr>
            <a:endParaRPr lang="uk-UA" dirty="0"/>
          </a:p>
        </p:txBody>
      </p:sp>
    </p:spTree>
    <p:extLst>
      <p:ext uri="{BB962C8B-B14F-4D97-AF65-F5344CB8AC3E}">
        <p14:creationId xmlns:p14="http://schemas.microsoft.com/office/powerpoint/2010/main" xmlns="" val="163495515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49288"/>
            <a:ext cx="4392488" cy="6408712"/>
          </a:xfrm>
        </p:spPr>
        <p:txBody>
          <a:bodyPr>
            <a:normAutofit lnSpcReduction="10000"/>
          </a:bodyPr>
          <a:lstStyle/>
          <a:p>
            <a:pPr marL="0" indent="0">
              <a:buNone/>
            </a:pPr>
            <a:r>
              <a:rPr lang="uk-UA" dirty="0"/>
              <a:t>Шевченко був християнином філософічного складу думання, який, як і апостол Павло, готовий був навіть душу погубити, аби лиш його народ був помилуваний і прощений, аби зменшилися – чи й зовсім були скасовані – його страждання.</a:t>
            </a:r>
          </a:p>
        </p:txBody>
      </p:sp>
      <p:pic>
        <p:nvPicPr>
          <p:cNvPr id="12290" name="Picture 2" descr="C:\Users\Admin\Desktop\укр літ\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8064" y="912199"/>
            <a:ext cx="3288190" cy="48965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6074735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4042792" cy="6192688"/>
          </a:xfrm>
        </p:spPr>
        <p:txBody>
          <a:bodyPr>
            <a:normAutofit fontScale="92500" lnSpcReduction="20000"/>
          </a:bodyPr>
          <a:lstStyle/>
          <a:p>
            <a:pPr marL="0" indent="0" algn="ctr">
              <a:buNone/>
            </a:pPr>
            <a:r>
              <a:rPr lang="uk-UA" dirty="0"/>
              <a:t>Святе Письмо Шевченко знав із дитинства, бо чув його з уст діда та батька; заслуховувався співом лірників і кобзарів про Ісуса та Лазаря на базарах. Навчаючись грамоти у сільського дяка, Тарас першим із учнів після вивчення “</a:t>
            </a:r>
            <a:r>
              <a:rPr lang="uk-UA" dirty="0" err="1"/>
              <a:t>азбуковника</a:t>
            </a:r>
            <a:r>
              <a:rPr lang="uk-UA" dirty="0"/>
              <a:t>“ перейшов до читання Псалтиря. </a:t>
            </a:r>
          </a:p>
        </p:txBody>
      </p:sp>
      <p:pic>
        <p:nvPicPr>
          <p:cNvPr id="1026" name="Picture 2" descr="C:\Users\Admin\Desktop\укр літ\1293276998_shevchenk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6016" y="692696"/>
            <a:ext cx="3834426" cy="51125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53639854"/>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96752"/>
            <a:ext cx="8496944" cy="6336704"/>
          </a:xfrm>
        </p:spPr>
        <p:txBody>
          <a:bodyPr/>
          <a:lstStyle/>
          <a:p>
            <a:pPr marL="0" indent="0" algn="ctr">
              <a:buNone/>
            </a:pPr>
            <a:r>
              <a:rPr lang="uk-UA" dirty="0" smtClean="0"/>
              <a:t>«</a:t>
            </a:r>
            <a:r>
              <a:rPr lang="ru-RU" dirty="0"/>
              <a:t>Воскресну </a:t>
            </a:r>
            <a:r>
              <a:rPr lang="ru-RU" dirty="0" err="1"/>
              <a:t>нині</a:t>
            </a:r>
            <a:r>
              <a:rPr lang="ru-RU" dirty="0"/>
              <a:t>! Ради </a:t>
            </a:r>
            <a:r>
              <a:rPr lang="ru-RU" dirty="0" err="1"/>
              <a:t>їх</a:t>
            </a:r>
            <a:r>
              <a:rPr lang="ru-RU" dirty="0"/>
              <a:t>,</a:t>
            </a:r>
          </a:p>
          <a:p>
            <a:pPr marL="0" indent="0" algn="ctr">
              <a:buNone/>
            </a:pPr>
            <a:r>
              <a:rPr lang="ru-RU" dirty="0"/>
              <a:t>Людей </a:t>
            </a:r>
            <a:r>
              <a:rPr lang="ru-RU" dirty="0" err="1"/>
              <a:t>закованих</a:t>
            </a:r>
            <a:r>
              <a:rPr lang="ru-RU" dirty="0"/>
              <a:t> </a:t>
            </a:r>
            <a:r>
              <a:rPr lang="ru-RU" dirty="0" err="1"/>
              <a:t>моїх</a:t>
            </a:r>
            <a:r>
              <a:rPr lang="ru-RU" dirty="0"/>
              <a:t> </a:t>
            </a:r>
          </a:p>
          <a:p>
            <a:pPr marL="0" indent="0" algn="ctr">
              <a:buNone/>
            </a:pPr>
            <a:r>
              <a:rPr lang="ru-RU" dirty="0"/>
              <a:t>Убогих, нищих… Возвеличу </a:t>
            </a:r>
          </a:p>
          <a:p>
            <a:pPr marL="0" indent="0" algn="ctr">
              <a:buNone/>
            </a:pPr>
            <a:r>
              <a:rPr lang="ru-RU" dirty="0" err="1"/>
              <a:t>Малих</a:t>
            </a:r>
            <a:r>
              <a:rPr lang="ru-RU" dirty="0"/>
              <a:t> </a:t>
            </a:r>
            <a:r>
              <a:rPr lang="ru-RU" dirty="0" err="1"/>
              <a:t>отих</a:t>
            </a:r>
            <a:r>
              <a:rPr lang="ru-RU" dirty="0"/>
              <a:t> </a:t>
            </a:r>
            <a:r>
              <a:rPr lang="ru-RU" dirty="0" err="1"/>
              <a:t>рабів</a:t>
            </a:r>
            <a:r>
              <a:rPr lang="ru-RU" dirty="0"/>
              <a:t> </a:t>
            </a:r>
            <a:r>
              <a:rPr lang="ru-RU" dirty="0" err="1"/>
              <a:t>німих</a:t>
            </a:r>
            <a:r>
              <a:rPr lang="ru-RU" dirty="0"/>
              <a:t>!</a:t>
            </a:r>
          </a:p>
          <a:p>
            <a:pPr marL="0" indent="0" algn="ctr">
              <a:buNone/>
            </a:pPr>
            <a:r>
              <a:rPr lang="ru-RU" dirty="0"/>
              <a:t>Я на </a:t>
            </a:r>
            <a:r>
              <a:rPr lang="ru-RU" dirty="0" err="1"/>
              <a:t>сторожі</a:t>
            </a:r>
            <a:r>
              <a:rPr lang="ru-RU" dirty="0"/>
              <a:t> коло </a:t>
            </a:r>
            <a:r>
              <a:rPr lang="ru-RU" dirty="0" err="1"/>
              <a:t>їх</a:t>
            </a:r>
            <a:r>
              <a:rPr lang="ru-RU" dirty="0"/>
              <a:t> </a:t>
            </a:r>
          </a:p>
          <a:p>
            <a:pPr marL="0" indent="0" algn="ctr">
              <a:buNone/>
            </a:pPr>
            <a:r>
              <a:rPr lang="ru-RU" dirty="0"/>
              <a:t>Поставлю слово</a:t>
            </a:r>
            <a:r>
              <a:rPr lang="ru-RU" dirty="0" smtClean="0"/>
              <a:t>.» </a:t>
            </a:r>
            <a:endParaRPr lang="ru-RU" dirty="0"/>
          </a:p>
          <a:p>
            <a:pPr marL="0" indent="0" algn="ctr">
              <a:buNone/>
            </a:pPr>
            <a:r>
              <a:rPr lang="ru-RU" sz="2400" dirty="0">
                <a:solidFill>
                  <a:schemeClr val="tx2">
                    <a:lumMod val="90000"/>
                  </a:schemeClr>
                </a:solidFill>
              </a:rPr>
              <a:t>(“</a:t>
            </a:r>
            <a:r>
              <a:rPr lang="ru-RU" sz="2400" dirty="0" err="1">
                <a:solidFill>
                  <a:schemeClr val="tx2">
                    <a:lumMod val="90000"/>
                  </a:schemeClr>
                </a:solidFill>
              </a:rPr>
              <a:t>Подражаніє</a:t>
            </a:r>
            <a:r>
              <a:rPr lang="ru-RU" sz="2400" dirty="0">
                <a:solidFill>
                  <a:schemeClr val="tx2">
                    <a:lumMod val="90000"/>
                  </a:schemeClr>
                </a:solidFill>
              </a:rPr>
              <a:t> ІІ Псалму” )</a:t>
            </a:r>
          </a:p>
          <a:p>
            <a:pPr marL="0" indent="0" algn="ctr">
              <a:buNone/>
            </a:pPr>
            <a:endParaRPr lang="uk-UA" sz="2400" dirty="0">
              <a:solidFill>
                <a:schemeClr val="tx2">
                  <a:lumMod val="90000"/>
                </a:schemeClr>
              </a:solidFill>
            </a:endParaRPr>
          </a:p>
        </p:txBody>
      </p:sp>
    </p:spTree>
    <p:extLst>
      <p:ext uri="{BB962C8B-B14F-4D97-AF65-F5344CB8AC3E}">
        <p14:creationId xmlns:p14="http://schemas.microsoft.com/office/powerpoint/2010/main" xmlns="" val="285105080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55976" y="260648"/>
            <a:ext cx="4464496" cy="6336703"/>
          </a:xfrm>
        </p:spPr>
        <p:txBody>
          <a:bodyPr>
            <a:normAutofit fontScale="92500"/>
          </a:bodyPr>
          <a:lstStyle/>
          <a:p>
            <a:pPr marL="0" indent="0" algn="ctr">
              <a:buNone/>
            </a:pPr>
            <a:r>
              <a:rPr lang="uk-UA" dirty="0"/>
              <a:t>Повертаючись додому, ще подовгу зачитувався Псалмами, декламував їх уголос, захоплюючись мелодикою та красою слова. Часто п’яний дяк посилав Тараса до осиротілих родин читати Псалтир, оплакуючи небіжчиків. Згодом Шевченко писав про це в автобіографії і повісті “Княгиня“.</a:t>
            </a:r>
          </a:p>
        </p:txBody>
      </p:sp>
      <p:pic>
        <p:nvPicPr>
          <p:cNvPr id="2050" name="Picture 2" descr="C:\Users\Admin\Desktop\укр літ\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4455" y="476672"/>
            <a:ext cx="3676650" cy="5715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3676911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1440160"/>
          </a:xfrm>
        </p:spPr>
        <p:txBody>
          <a:bodyPr>
            <a:noAutofit/>
          </a:bodyPr>
          <a:lstStyle/>
          <a:p>
            <a:pPr algn="ctr"/>
            <a:r>
              <a:rPr lang="ru-RU" sz="2400" dirty="0" err="1"/>
              <a:t>Малий</a:t>
            </a:r>
            <a:r>
              <a:rPr lang="ru-RU" sz="2400" dirty="0"/>
              <a:t> пастушок знав </a:t>
            </a:r>
            <a:r>
              <a:rPr lang="ru-RU" sz="2400" dirty="0" err="1"/>
              <a:t>Псалми</a:t>
            </a:r>
            <a:r>
              <a:rPr lang="ru-RU" sz="2400" dirty="0"/>
              <a:t> </a:t>
            </a:r>
            <a:r>
              <a:rPr lang="ru-RU" sz="2400" dirty="0" err="1"/>
              <a:t>із</a:t>
            </a:r>
            <a:r>
              <a:rPr lang="ru-RU" sz="2400" dirty="0"/>
              <a:t> </a:t>
            </a:r>
            <a:r>
              <a:rPr lang="ru-RU" sz="2400" dirty="0" err="1"/>
              <a:t>збірки</a:t>
            </a:r>
            <a:r>
              <a:rPr lang="ru-RU" sz="2400" dirty="0"/>
              <a:t> </a:t>
            </a:r>
            <a:r>
              <a:rPr lang="ru-RU" sz="2400" dirty="0" err="1"/>
              <a:t>Григорія</a:t>
            </a:r>
            <a:r>
              <a:rPr lang="ru-RU" sz="2400" dirty="0"/>
              <a:t> Сковороди, коли, </a:t>
            </a:r>
            <a:r>
              <a:rPr lang="ru-RU" sz="2400" dirty="0" err="1"/>
              <a:t>ховаючись</a:t>
            </a:r>
            <a:r>
              <a:rPr lang="ru-RU" sz="2400" dirty="0"/>
              <a:t> у </a:t>
            </a:r>
            <a:r>
              <a:rPr lang="ru-RU" sz="2400" dirty="0" err="1"/>
              <a:t>бур’янах</a:t>
            </a:r>
            <a:r>
              <a:rPr lang="ru-RU" sz="2400" dirty="0"/>
              <a:t>, </a:t>
            </a:r>
            <a:r>
              <a:rPr lang="ru-RU" sz="2400" dirty="0" err="1"/>
              <a:t>списував</a:t>
            </a:r>
            <a:r>
              <a:rPr lang="ru-RU" sz="2400" dirty="0"/>
              <a:t> </a:t>
            </a:r>
            <a:r>
              <a:rPr lang="ru-RU" sz="2400" dirty="0" err="1"/>
              <a:t>їх</a:t>
            </a:r>
            <a:r>
              <a:rPr lang="ru-RU" sz="2400" dirty="0"/>
              <a:t> до </a:t>
            </a:r>
            <a:r>
              <a:rPr lang="ru-RU" sz="2400" dirty="0" err="1"/>
              <a:t>свого</a:t>
            </a:r>
            <a:r>
              <a:rPr lang="ru-RU" sz="2400" dirty="0"/>
              <a:t> </a:t>
            </a:r>
            <a:r>
              <a:rPr lang="ru-RU" sz="2400" dirty="0" err="1"/>
              <a:t>зошита</a:t>
            </a:r>
            <a:r>
              <a:rPr lang="ru-RU" sz="2400" dirty="0"/>
              <a:t>. </a:t>
            </a:r>
            <a:r>
              <a:rPr lang="ru-RU" sz="2400" dirty="0" err="1"/>
              <a:t>Тоді</a:t>
            </a:r>
            <a:r>
              <a:rPr lang="ru-RU" sz="2400" dirty="0"/>
              <a:t> </a:t>
            </a:r>
            <a:r>
              <a:rPr lang="ru-RU" sz="2400" dirty="0" err="1"/>
              <a:t>ці</a:t>
            </a:r>
            <a:r>
              <a:rPr lang="ru-RU" sz="2400" dirty="0"/>
              <a:t> </a:t>
            </a:r>
            <a:r>
              <a:rPr lang="ru-RU" sz="2400" dirty="0" err="1"/>
              <a:t>пісні</a:t>
            </a:r>
            <a:r>
              <a:rPr lang="ru-RU" sz="2400" dirty="0"/>
              <a:t> </a:t>
            </a:r>
            <a:r>
              <a:rPr lang="ru-RU" sz="2400" dirty="0" err="1"/>
              <a:t>були</a:t>
            </a:r>
            <a:r>
              <a:rPr lang="ru-RU" sz="2400" dirty="0"/>
              <a:t> для сироти не </a:t>
            </a:r>
            <a:r>
              <a:rPr lang="ru-RU" sz="2400" dirty="0" err="1"/>
              <a:t>лише</a:t>
            </a:r>
            <a:r>
              <a:rPr lang="ru-RU" sz="2400" dirty="0"/>
              <a:t> </a:t>
            </a:r>
            <a:r>
              <a:rPr lang="ru-RU" sz="2400" dirty="0" err="1"/>
              <a:t>втіхою</a:t>
            </a:r>
            <a:r>
              <a:rPr lang="ru-RU" sz="2400" dirty="0"/>
              <a:t>, а й </a:t>
            </a:r>
            <a:r>
              <a:rPr lang="ru-RU" sz="2400" dirty="0" err="1"/>
              <a:t>підтримкою</a:t>
            </a:r>
            <a:r>
              <a:rPr lang="ru-RU" sz="2400" dirty="0"/>
              <a:t> та </a:t>
            </a:r>
            <a:r>
              <a:rPr lang="ru-RU" sz="2400" dirty="0" err="1"/>
              <a:t>особливим</a:t>
            </a:r>
            <a:r>
              <a:rPr lang="ru-RU" sz="2400" dirty="0"/>
              <a:t> </a:t>
            </a:r>
            <a:r>
              <a:rPr lang="ru-RU" sz="2400" dirty="0" err="1"/>
              <a:t>натхненням</a:t>
            </a:r>
            <a:r>
              <a:rPr lang="ru-RU" sz="2400" dirty="0"/>
              <a:t> до </a:t>
            </a:r>
            <a:r>
              <a:rPr lang="ru-RU" sz="2400" dirty="0" err="1"/>
              <a:t>молитви</a:t>
            </a:r>
            <a:r>
              <a:rPr lang="ru-RU" sz="2400" dirty="0"/>
              <a:t>.</a:t>
            </a:r>
            <a:endParaRPr lang="uk-UA" sz="2400"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811932" y="1700213"/>
            <a:ext cx="3591574" cy="4968875"/>
          </a:xfrm>
        </p:spPr>
      </p:pic>
    </p:spTree>
    <p:extLst>
      <p:ext uri="{BB962C8B-B14F-4D97-AF65-F5344CB8AC3E}">
        <p14:creationId xmlns:p14="http://schemas.microsoft.com/office/powerpoint/2010/main" xmlns="" val="31308485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1143000"/>
          </a:xfrm>
        </p:spPr>
        <p:txBody>
          <a:bodyPr>
            <a:noAutofit/>
          </a:bodyPr>
          <a:lstStyle/>
          <a:p>
            <a:r>
              <a:rPr lang="ru-RU" sz="3600" dirty="0"/>
              <a:t>Про </a:t>
            </a:r>
            <a:r>
              <a:rPr lang="ru-RU" sz="3600" dirty="0" err="1"/>
              <a:t>своє</a:t>
            </a:r>
            <a:r>
              <a:rPr lang="ru-RU" sz="3600" dirty="0"/>
              <a:t> </a:t>
            </a:r>
            <a:r>
              <a:rPr lang="ru-RU" sz="3600" dirty="0" err="1"/>
              <a:t>раннє</a:t>
            </a:r>
            <a:r>
              <a:rPr lang="ru-RU" sz="3600" dirty="0"/>
              <a:t> </a:t>
            </a:r>
            <a:r>
              <a:rPr lang="ru-RU" sz="3600" dirty="0" err="1"/>
              <a:t>спілкування</a:t>
            </a:r>
            <a:r>
              <a:rPr lang="ru-RU" sz="3600" dirty="0"/>
              <a:t> з Богом Шевченко </a:t>
            </a:r>
            <a:r>
              <a:rPr lang="ru-RU" sz="3600" dirty="0" err="1"/>
              <a:t>щиро</a:t>
            </a:r>
            <a:r>
              <a:rPr lang="ru-RU" sz="3600" dirty="0"/>
              <a:t> й </a:t>
            </a:r>
            <a:r>
              <a:rPr lang="ru-RU" sz="3600" dirty="0" err="1"/>
              <a:t>зворушливо</a:t>
            </a:r>
            <a:r>
              <a:rPr lang="ru-RU" sz="3600" dirty="0"/>
              <a:t> описав у </a:t>
            </a:r>
            <a:r>
              <a:rPr lang="ru-RU" sz="3600" dirty="0" err="1"/>
              <a:t>вірші</a:t>
            </a:r>
            <a:r>
              <a:rPr lang="ru-RU" sz="3600" dirty="0"/>
              <a:t> “</a:t>
            </a:r>
            <a:r>
              <a:rPr lang="ru-RU" sz="3600" dirty="0" err="1"/>
              <a:t>Мені</a:t>
            </a:r>
            <a:r>
              <a:rPr lang="ru-RU" sz="3600" dirty="0"/>
              <a:t> </a:t>
            </a:r>
            <a:r>
              <a:rPr lang="ru-RU" sz="3600" dirty="0" err="1"/>
              <a:t>тринадцятий</a:t>
            </a:r>
            <a:r>
              <a:rPr lang="ru-RU" sz="3600" dirty="0"/>
              <a:t> </a:t>
            </a:r>
            <a:r>
              <a:rPr lang="ru-RU" sz="3600" dirty="0" err="1"/>
              <a:t>минало</a:t>
            </a:r>
            <a:r>
              <a:rPr lang="ru-RU" sz="3600" dirty="0"/>
              <a:t>…“:</a:t>
            </a:r>
            <a:endParaRPr lang="uk-UA" sz="3600" dirty="0"/>
          </a:p>
        </p:txBody>
      </p:sp>
      <p:sp>
        <p:nvSpPr>
          <p:cNvPr id="3" name="Объект 2"/>
          <p:cNvSpPr>
            <a:spLocks noGrp="1"/>
          </p:cNvSpPr>
          <p:nvPr>
            <p:ph idx="1"/>
          </p:nvPr>
        </p:nvSpPr>
        <p:spPr>
          <a:xfrm>
            <a:off x="457200" y="1844824"/>
            <a:ext cx="8229600" cy="4752527"/>
          </a:xfrm>
        </p:spPr>
        <p:txBody>
          <a:bodyPr/>
          <a:lstStyle/>
          <a:p>
            <a:pPr marL="0" indent="0">
              <a:buNone/>
            </a:pPr>
            <a:endParaRPr lang="ru-RU" dirty="0"/>
          </a:p>
          <a:p>
            <a:pPr marL="0" indent="0" algn="ctr">
              <a:buNone/>
            </a:pPr>
            <a:r>
              <a:rPr lang="ru-RU" dirty="0" smtClean="0"/>
              <a:t>«Уже </a:t>
            </a:r>
            <a:r>
              <a:rPr lang="ru-RU" dirty="0"/>
              <a:t>покликали до паю, </a:t>
            </a:r>
          </a:p>
          <a:p>
            <a:pPr marL="0" indent="0" algn="ctr">
              <a:buNone/>
            </a:pPr>
            <a:r>
              <a:rPr lang="ru-RU" dirty="0"/>
              <a:t>А я </a:t>
            </a:r>
            <a:r>
              <a:rPr lang="ru-RU" dirty="0" err="1"/>
              <a:t>собі</a:t>
            </a:r>
            <a:r>
              <a:rPr lang="ru-RU" dirty="0"/>
              <a:t> у </a:t>
            </a:r>
            <a:r>
              <a:rPr lang="ru-RU" dirty="0" err="1"/>
              <a:t>бур’яні</a:t>
            </a:r>
            <a:endParaRPr lang="ru-RU" dirty="0"/>
          </a:p>
          <a:p>
            <a:pPr marL="0" indent="0" algn="ctr">
              <a:buNone/>
            </a:pPr>
            <a:r>
              <a:rPr lang="ru-RU" dirty="0" err="1"/>
              <a:t>Молюся</a:t>
            </a:r>
            <a:r>
              <a:rPr lang="ru-RU" dirty="0"/>
              <a:t> Богу… і не знаю, </a:t>
            </a:r>
          </a:p>
          <a:p>
            <a:pPr marL="0" indent="0" algn="ctr">
              <a:buNone/>
            </a:pPr>
            <a:r>
              <a:rPr lang="ru-RU" dirty="0" err="1"/>
              <a:t>Чого</a:t>
            </a:r>
            <a:r>
              <a:rPr lang="ru-RU" dirty="0"/>
              <a:t> маленькому </a:t>
            </a:r>
            <a:r>
              <a:rPr lang="ru-RU" dirty="0" err="1"/>
              <a:t>мені</a:t>
            </a:r>
            <a:r>
              <a:rPr lang="ru-RU" dirty="0"/>
              <a:t> </a:t>
            </a:r>
          </a:p>
          <a:p>
            <a:pPr marL="0" indent="0" algn="ctr">
              <a:buNone/>
            </a:pPr>
            <a:r>
              <a:rPr lang="ru-RU" dirty="0" err="1"/>
              <a:t>Тоді</a:t>
            </a:r>
            <a:r>
              <a:rPr lang="ru-RU" dirty="0"/>
              <a:t> так </a:t>
            </a:r>
            <a:r>
              <a:rPr lang="ru-RU" dirty="0" err="1"/>
              <a:t>приязно</a:t>
            </a:r>
            <a:r>
              <a:rPr lang="ru-RU" dirty="0"/>
              <a:t> молилось, </a:t>
            </a:r>
          </a:p>
          <a:p>
            <a:pPr marL="0" indent="0" algn="ctr">
              <a:buNone/>
            </a:pPr>
            <a:r>
              <a:rPr lang="ru-RU" dirty="0" err="1"/>
              <a:t>Чого</a:t>
            </a:r>
            <a:r>
              <a:rPr lang="ru-RU" dirty="0"/>
              <a:t> так весело </a:t>
            </a:r>
            <a:r>
              <a:rPr lang="ru-RU" dirty="0" err="1"/>
              <a:t>було</a:t>
            </a:r>
            <a:r>
              <a:rPr lang="ru-RU" dirty="0" smtClean="0"/>
              <a:t>?»</a:t>
            </a:r>
            <a:endParaRPr lang="ru-RU" dirty="0"/>
          </a:p>
          <a:p>
            <a:pPr marL="0" indent="0">
              <a:buNone/>
            </a:pPr>
            <a:endParaRPr lang="uk-UA" dirty="0"/>
          </a:p>
        </p:txBody>
      </p:sp>
    </p:spTree>
    <p:extLst>
      <p:ext uri="{BB962C8B-B14F-4D97-AF65-F5344CB8AC3E}">
        <p14:creationId xmlns:p14="http://schemas.microsoft.com/office/powerpoint/2010/main" xmlns="" val="233553300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4032448" cy="6336704"/>
          </a:xfrm>
        </p:spPr>
        <p:txBody>
          <a:bodyPr>
            <a:normAutofit lnSpcReduction="10000"/>
          </a:bodyPr>
          <a:lstStyle/>
          <a:p>
            <a:pPr marL="0" indent="0">
              <a:buNone/>
            </a:pPr>
            <a:r>
              <a:rPr lang="uk-UA" dirty="0"/>
              <a:t>Слушно зауважив відомий шевченкознавець Євген Сверстюк, що можливо, саме в такому “молитовному ключі – вічна таємниця поезії Кобзаря, сумірного з ладом народної душі, спраглої </a:t>
            </a:r>
            <a:r>
              <a:rPr lang="uk-UA" dirty="0" err="1"/>
              <a:t>любови</a:t>
            </a:r>
            <a:r>
              <a:rPr lang="uk-UA" dirty="0"/>
              <a:t>, правди і добра?”</a:t>
            </a:r>
          </a:p>
          <a:p>
            <a:pPr marL="0" indent="0">
              <a:buNone/>
            </a:pPr>
            <a:endParaRPr lang="uk-UA" dirty="0"/>
          </a:p>
          <a:p>
            <a:pPr marL="0" indent="0">
              <a:buNone/>
            </a:pPr>
            <a:endParaRPr lang="uk-UA" dirty="0"/>
          </a:p>
        </p:txBody>
      </p:sp>
      <p:pic>
        <p:nvPicPr>
          <p:cNvPr id="3074" name="Picture 2" descr="C:\Users\Admin\Desktop\укр літ\275px-Сверстюк_Є.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99990" y="620688"/>
            <a:ext cx="4119199" cy="53285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5979084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88640"/>
            <a:ext cx="8229600" cy="2574851"/>
          </a:xfrm>
        </p:spPr>
        <p:txBody>
          <a:bodyPr>
            <a:normAutofit/>
          </a:bodyPr>
          <a:lstStyle/>
          <a:p>
            <a:pPr marL="0" indent="0" algn="ctr">
              <a:buNone/>
            </a:pPr>
            <a:r>
              <a:rPr lang="uk-UA" sz="2400" dirty="0"/>
              <a:t>Згодом, коли за плечима Шевченка був певний життєвий досвід, відбулося глибше усвідомлення християнських ідей. Навчаючись в Академії мистецтв у Петербурзі, художник поглиблено студіював Біблію, проникаючи у світ її образів і сюжетів, створених видатними європейськими майстрами пензля.</a:t>
            </a:r>
          </a:p>
        </p:txBody>
      </p:sp>
      <p:pic>
        <p:nvPicPr>
          <p:cNvPr id="4098" name="Picture 2" descr="C:\Users\Admin\Desktop\укр літ\академія мистецтв.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83516" y="2852936"/>
            <a:ext cx="4623693" cy="34714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0191679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80012" y="692696"/>
            <a:ext cx="4248472" cy="6336704"/>
          </a:xfrm>
        </p:spPr>
        <p:txBody>
          <a:bodyPr>
            <a:normAutofit/>
          </a:bodyPr>
          <a:lstStyle/>
          <a:p>
            <a:pPr marL="0" indent="0" algn="ctr">
              <a:buNone/>
            </a:pPr>
            <a:r>
              <a:rPr lang="ru-RU" dirty="0" err="1"/>
              <a:t>Ще</a:t>
            </a:r>
            <a:r>
              <a:rPr lang="ru-RU" dirty="0"/>
              <a:t> одним стимулом </a:t>
            </a:r>
            <a:r>
              <a:rPr lang="ru-RU" dirty="0" err="1"/>
              <a:t>поглибленого</a:t>
            </a:r>
            <a:r>
              <a:rPr lang="ru-RU" dirty="0"/>
              <a:t> </a:t>
            </a:r>
            <a:r>
              <a:rPr lang="ru-RU" dirty="0" err="1"/>
              <a:t>осмислення</a:t>
            </a:r>
            <a:r>
              <a:rPr lang="ru-RU" dirty="0"/>
              <a:t> Святого Письма </a:t>
            </a:r>
            <a:r>
              <a:rPr lang="ru-RU" dirty="0" err="1"/>
              <a:t>було</a:t>
            </a:r>
            <a:r>
              <a:rPr lang="ru-RU" dirty="0"/>
              <a:t> </a:t>
            </a:r>
            <a:r>
              <a:rPr lang="ru-RU" dirty="0" err="1"/>
              <a:t>знайомство</a:t>
            </a:r>
            <a:r>
              <a:rPr lang="ru-RU" dirty="0"/>
              <a:t> Тараса </a:t>
            </a:r>
            <a:r>
              <a:rPr lang="ru-RU" dirty="0" err="1"/>
              <a:t>Шевченка</a:t>
            </a:r>
            <a:r>
              <a:rPr lang="ru-RU" dirty="0"/>
              <a:t> в 1843 </a:t>
            </a:r>
            <a:r>
              <a:rPr lang="ru-RU" dirty="0" err="1"/>
              <a:t>році</a:t>
            </a:r>
            <a:r>
              <a:rPr lang="ru-RU" dirty="0"/>
              <a:t> з фанатично </a:t>
            </a:r>
            <a:r>
              <a:rPr lang="ru-RU" dirty="0" err="1"/>
              <a:t>віруючою</a:t>
            </a:r>
            <a:r>
              <a:rPr lang="ru-RU" dirty="0"/>
              <a:t> Варварою </a:t>
            </a:r>
            <a:r>
              <a:rPr lang="ru-RU" dirty="0" err="1"/>
              <a:t>Рєпніною</a:t>
            </a:r>
            <a:r>
              <a:rPr lang="ru-RU" dirty="0"/>
              <a:t>, </a:t>
            </a:r>
            <a:r>
              <a:rPr lang="ru-RU" dirty="0" err="1"/>
              <a:t>котра</a:t>
            </a:r>
            <a:r>
              <a:rPr lang="ru-RU" dirty="0"/>
              <a:t> </a:t>
            </a:r>
            <a:r>
              <a:rPr lang="ru-RU" dirty="0" err="1"/>
              <a:t>подарувала</a:t>
            </a:r>
            <a:r>
              <a:rPr lang="ru-RU" dirty="0"/>
              <a:t> </a:t>
            </a:r>
            <a:r>
              <a:rPr lang="ru-RU" dirty="0" err="1"/>
              <a:t>йому</a:t>
            </a:r>
            <a:r>
              <a:rPr lang="ru-RU" dirty="0"/>
              <a:t> </a:t>
            </a:r>
            <a:r>
              <a:rPr lang="ru-RU" dirty="0" err="1"/>
              <a:t>Біблію</a:t>
            </a:r>
            <a:r>
              <a:rPr lang="ru-RU" dirty="0"/>
              <a:t>.</a:t>
            </a:r>
            <a:endParaRPr lang="uk-UA" dirty="0"/>
          </a:p>
        </p:txBody>
      </p:sp>
      <p:pic>
        <p:nvPicPr>
          <p:cNvPr id="5122" name="Picture 2" descr="C:\Users\Admin\Desktop\укр літ\варвара.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92696"/>
            <a:ext cx="4212468" cy="56166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1664516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548680"/>
            <a:ext cx="3960440" cy="5445224"/>
          </a:xfrm>
        </p:spPr>
        <p:txBody>
          <a:bodyPr>
            <a:normAutofit lnSpcReduction="10000"/>
          </a:bodyPr>
          <a:lstStyle/>
          <a:p>
            <a:pPr marL="0" indent="0">
              <a:buNone/>
            </a:pPr>
            <a:r>
              <a:rPr lang="ru-RU" dirty="0" err="1"/>
              <a:t>Невипадково</a:t>
            </a:r>
            <a:r>
              <a:rPr lang="ru-RU" dirty="0"/>
              <a:t> ж сама поема “Тризна“ з </a:t>
            </a:r>
            <a:r>
              <a:rPr lang="ru-RU" dirty="0" err="1"/>
              <a:t>посвятою</a:t>
            </a:r>
            <a:r>
              <a:rPr lang="ru-RU" dirty="0"/>
              <a:t> </a:t>
            </a:r>
            <a:r>
              <a:rPr lang="ru-RU" dirty="0" err="1"/>
              <a:t>княжні</a:t>
            </a:r>
            <a:r>
              <a:rPr lang="ru-RU" dirty="0"/>
              <a:t> – перший </a:t>
            </a:r>
            <a:r>
              <a:rPr lang="ru-RU" dirty="0" err="1"/>
              <a:t>твір</a:t>
            </a:r>
            <a:r>
              <a:rPr lang="ru-RU" dirty="0"/>
              <a:t> </a:t>
            </a:r>
            <a:r>
              <a:rPr lang="ru-RU" dirty="0" err="1"/>
              <a:t>поета</a:t>
            </a:r>
            <a:r>
              <a:rPr lang="ru-RU" dirty="0"/>
              <a:t>, </a:t>
            </a:r>
            <a:r>
              <a:rPr lang="ru-RU" dirty="0" err="1"/>
              <a:t>епіграфом</a:t>
            </a:r>
            <a:r>
              <a:rPr lang="ru-RU" dirty="0"/>
              <a:t> до </a:t>
            </a:r>
            <a:r>
              <a:rPr lang="ru-RU" dirty="0" err="1"/>
              <a:t>якого</a:t>
            </a:r>
            <a:r>
              <a:rPr lang="ru-RU" dirty="0"/>
              <a:t> взято слова апостола Петра, де автор </a:t>
            </a:r>
            <a:r>
              <a:rPr lang="ru-RU" dirty="0" err="1"/>
              <a:t>виразно</a:t>
            </a:r>
            <a:r>
              <a:rPr lang="ru-RU" dirty="0"/>
              <a:t> </a:t>
            </a:r>
            <a:r>
              <a:rPr lang="ru-RU" dirty="0" err="1"/>
              <a:t>висловив</a:t>
            </a:r>
            <a:r>
              <a:rPr lang="ru-RU" dirty="0"/>
              <a:t> і </a:t>
            </a:r>
            <a:r>
              <a:rPr lang="ru-RU" dirty="0" err="1"/>
              <a:t>свої</a:t>
            </a:r>
            <a:r>
              <a:rPr lang="ru-RU" dirty="0"/>
              <a:t> </a:t>
            </a:r>
            <a:r>
              <a:rPr lang="ru-RU" dirty="0" err="1"/>
              <a:t>заповіти</a:t>
            </a:r>
            <a:r>
              <a:rPr lang="ru-RU" dirty="0"/>
              <a:t>: </a:t>
            </a:r>
            <a:r>
              <a:rPr lang="ru-RU" dirty="0" err="1"/>
              <a:t>братолюбство</a:t>
            </a:r>
            <a:r>
              <a:rPr lang="ru-RU" dirty="0"/>
              <a:t> та </a:t>
            </a:r>
            <a:r>
              <a:rPr lang="ru-RU" dirty="0" err="1"/>
              <a:t>віра</a:t>
            </a:r>
            <a:r>
              <a:rPr lang="ru-RU" dirty="0"/>
              <a:t> в Бога.</a:t>
            </a:r>
            <a:endParaRPr lang="uk-UA" dirty="0"/>
          </a:p>
        </p:txBody>
      </p:sp>
      <p:pic>
        <p:nvPicPr>
          <p:cNvPr id="6146" name="Picture 2" descr="C:\Users\Admin\Desktop\укр літ\apostol_Petro_0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04048" y="1124744"/>
            <a:ext cx="3810000" cy="44831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0402638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36</TotalTime>
  <Words>946</Words>
  <Application>Microsoft Office PowerPoint</Application>
  <PresentationFormat>Экран (4:3)</PresentationFormat>
  <Paragraphs>58</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Литейная</vt:lpstr>
      <vt:lpstr>Т. Шевченко і Біблія</vt:lpstr>
      <vt:lpstr>Слайд 2</vt:lpstr>
      <vt:lpstr>Слайд 3</vt:lpstr>
      <vt:lpstr>Малий пастушок знав Псалми із збірки Григорія Сковороди, коли, ховаючись у бур’янах, списував їх до свого зошита. Тоді ці пісні були для сироти не лише втіхою, а й підтримкою та особливим натхненням до молитви.</vt:lpstr>
      <vt:lpstr>Про своє раннє спілкування з Богом Шевченко щиро й зворушливо описав у вірші “Мені тринадцятий минало…“:</vt:lpstr>
      <vt:lpstr>Слайд 6</vt:lpstr>
      <vt:lpstr>Слайд 7</vt:lpstr>
      <vt:lpstr>Слайд 8</vt:lpstr>
      <vt:lpstr>Слайд 9</vt:lpstr>
      <vt:lpstr>Поет свідомо покладає на себе місію натхненного провідника Слова правди – минулої, сучасної і майбутньої; правди, що йде від Бога:  </vt:lpstr>
      <vt:lpstr>Слайд 11</vt:lpstr>
      <vt:lpstr>Слайд 12</vt:lpstr>
      <vt:lpstr>Слайд 13</vt:lpstr>
      <vt:lpstr>Слайд 14</vt:lpstr>
      <vt:lpstr>Слайд 15</vt:lpstr>
      <vt:lpstr>Слайд 16</vt:lpstr>
      <vt:lpstr>Слайд 17</vt:lpstr>
      <vt:lpstr> Отже саме існування такої близькості давало деяке право на незадоволення. У Шевченка можна знайти саме такі закиди Богові, у яких він висловлює своє незадоволення від невідповідності реального життя ідеалу справедливості, який мав би втілювати Господь Бог. </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 Шевченко і Біблія</dc:title>
  <dc:creator>Admin</dc:creator>
  <cp:lastModifiedBy>User</cp:lastModifiedBy>
  <cp:revision>7</cp:revision>
  <dcterms:created xsi:type="dcterms:W3CDTF">2013-04-02T20:36:22Z</dcterms:created>
  <dcterms:modified xsi:type="dcterms:W3CDTF">2014-04-24T13:57:14Z</dcterms:modified>
</cp:coreProperties>
</file>