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1" r:id="rId4"/>
    <p:sldId id="268" r:id="rId5"/>
    <p:sldId id="264" r:id="rId6"/>
    <p:sldId id="266" r:id="rId7"/>
    <p:sldId id="265" r:id="rId8"/>
    <p:sldId id="258" r:id="rId9"/>
    <p:sldId id="267" r:id="rId10"/>
    <p:sldId id="262" r:id="rId11"/>
    <p:sldId id="263" r:id="rId12"/>
    <p:sldId id="270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901A2B7-8610-4E8C-8DEA-CBEEEFA763D6}">
          <p14:sldIdLst>
            <p14:sldId id="256"/>
            <p14:sldId id="257"/>
            <p14:sldId id="261"/>
            <p14:sldId id="268"/>
            <p14:sldId id="264"/>
            <p14:sldId id="266"/>
            <p14:sldId id="265"/>
            <p14:sldId id="258"/>
            <p14:sldId id="267"/>
            <p14:sldId id="262"/>
            <p14:sldId id="263"/>
            <p14:sldId id="270"/>
            <p14:sldId id="26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8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C19F43-E918-416A-99CD-32866A29C9BF}" type="datetimeFigureOut">
              <a:rPr lang="ru-RU" smtClean="0"/>
              <a:t>22.02.2015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5437D-86B4-4E78-A349-8057E560529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893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787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78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787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37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787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787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B5437D-86B4-4E78-A349-8057E560529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78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EE448-0A3F-4783-BDBA-6500A2A0A817}" type="datetime1">
              <a:rPr lang="ru-RU" smtClean="0"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E3818-A4E6-48DC-8D3B-B063F82268FE}" type="datetime1">
              <a:rPr lang="ru-RU" smtClean="0"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B985F-B13E-4DDC-A23A-2B901F57D2F6}" type="datetime1">
              <a:rPr lang="ru-RU" smtClean="0"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F83E-DC81-442E-AEAD-E19B6651C03C}" type="datetime1">
              <a:rPr lang="ru-RU" smtClean="0"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79E89-3F50-45A3-97CC-F0256DE6A741}" type="datetime1">
              <a:rPr lang="ru-RU" smtClean="0"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4573C-276A-46E3-9DEE-83C80006533B}" type="datetime1">
              <a:rPr lang="ru-RU" smtClean="0"/>
              <a:t>22.02.2015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962C8-90C7-4058-9159-80B8CD719532}" type="datetime1">
              <a:rPr lang="ru-RU" smtClean="0"/>
              <a:t>22.02.2015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1E19D-8EEA-4494-8424-1310B6D2CB25}" type="datetime1">
              <a:rPr lang="ru-RU" smtClean="0"/>
              <a:t>22.02.2015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59390-7431-4107-81B4-3CFDCF0398BD}" type="datetime1">
              <a:rPr lang="ru-RU" smtClean="0"/>
              <a:t>22.02.2015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C50CA-2A54-43F3-88ED-B593085FD9A6}" type="datetime1">
              <a:rPr lang="ru-RU" smtClean="0"/>
              <a:t>22.02.2015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B12AC-5682-4A2E-AC7A-C8837A2FE630}" type="datetime1">
              <a:rPr lang="ru-RU" smtClean="0"/>
              <a:t>22.02.2015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3E02D2-25BC-47D4-94EC-DC7CDCF02BAA}" type="datetime1">
              <a:rPr lang="ru-RU" smtClean="0"/>
              <a:t>22.02.2015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Блок-схема: ручной ввод 3"/>
          <p:cNvSpPr/>
          <p:nvPr/>
        </p:nvSpPr>
        <p:spPr>
          <a:xfrm>
            <a:off x="-290020" y="501933"/>
            <a:ext cx="9361040" cy="1584176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588224" y="3645024"/>
            <a:ext cx="24482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Чую </a:t>
            </a:r>
            <a:r>
              <a:rPr lang="ru-RU" dirty="0" err="1">
                <a:solidFill>
                  <a:srgbClr val="FFFF00"/>
                </a:solidFill>
              </a:rPr>
              <a:t>їх</a:t>
            </a:r>
            <a:r>
              <a:rPr lang="ru-RU" dirty="0">
                <a:solidFill>
                  <a:srgbClr val="FFFF00"/>
                </a:solidFill>
              </a:rPr>
              <a:t>, </a:t>
            </a:r>
            <a:r>
              <a:rPr lang="ru-RU" dirty="0" err="1">
                <a:solidFill>
                  <a:srgbClr val="FFFF00"/>
                </a:solidFill>
              </a:rPr>
              <a:t>всі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ті</a:t>
            </a:r>
            <a:r>
              <a:rPr lang="ru-RU" dirty="0">
                <a:solidFill>
                  <a:srgbClr val="FFFF00"/>
                </a:solidFill>
              </a:rPr>
              <a:t> нитки, </a:t>
            </a:r>
            <a:r>
              <a:rPr lang="ru-RU" dirty="0" err="1">
                <a:solidFill>
                  <a:srgbClr val="FFFF00"/>
                </a:solidFill>
              </a:rPr>
              <a:t>що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рвуться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між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їх</a:t>
            </a:r>
            <a:endParaRPr lang="ru-RU" dirty="0">
              <a:solidFill>
                <a:srgbClr val="FFFF00"/>
              </a:solidFill>
            </a:endParaRPr>
          </a:p>
          <a:p>
            <a:r>
              <a:rPr lang="ru-RU" dirty="0" err="1">
                <a:solidFill>
                  <a:srgbClr val="FFFF00"/>
                </a:solidFill>
              </a:rPr>
              <a:t>серцем</a:t>
            </a:r>
            <a:r>
              <a:rPr lang="ru-RU" dirty="0">
                <a:solidFill>
                  <a:srgbClr val="FFFF00"/>
                </a:solidFill>
              </a:rPr>
              <a:t> і селом, і  </a:t>
            </a:r>
            <a:r>
              <a:rPr lang="ru-RU" dirty="0" err="1">
                <a:solidFill>
                  <a:srgbClr val="FFFF00"/>
                </a:solidFill>
              </a:rPr>
              <a:t>мені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рвуться,чую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їх</a:t>
            </a:r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err="1">
                <a:solidFill>
                  <a:srgbClr val="FFFF00"/>
                </a:solidFill>
              </a:rPr>
              <a:t>біль</a:t>
            </a:r>
            <a:r>
              <a:rPr lang="ru-RU" dirty="0">
                <a:solidFill>
                  <a:srgbClr val="FFFF00"/>
                </a:solidFill>
              </a:rPr>
              <a:t> муку...</a:t>
            </a:r>
          </a:p>
          <a:p>
            <a:r>
              <a:rPr lang="ru-RU" dirty="0">
                <a:solidFill>
                  <a:srgbClr val="FFFF00"/>
                </a:solidFill>
              </a:rPr>
              <a:t>В. </a:t>
            </a:r>
            <a:r>
              <a:rPr lang="ru-RU" dirty="0" err="1">
                <a:solidFill>
                  <a:srgbClr val="FFFF00"/>
                </a:solidFill>
              </a:rPr>
              <a:t>Стефаник</a:t>
            </a:r>
            <a:endParaRPr lang="ru-RU" dirty="0">
              <a:solidFill>
                <a:srgbClr val="FFFF00"/>
              </a:solidFill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 rot="21385425">
            <a:off x="0" y="963161"/>
            <a:ext cx="9036496" cy="661720"/>
          </a:xfrm>
          <a:prstGeom prst="rect">
            <a:avLst/>
          </a:prstGeom>
          <a:noFill/>
        </p:spPr>
        <p:txBody>
          <a:bodyPr wrap="square" rIns="108000" bIns="0" rtlCol="0">
            <a:spAutoFit/>
            <a:scene3d>
              <a:camera prst="obliqueTopRight"/>
              <a:lightRig rig="threePt" dir="t"/>
            </a:scene3d>
            <a:sp3d prstMaterial="metal"/>
          </a:bodyPr>
          <a:lstStyle/>
          <a:p>
            <a:r>
              <a:rPr lang="uk-UA" sz="4000" i="1" dirty="0" smtClean="0">
                <a:solidFill>
                  <a:srgbClr val="7030A0"/>
                </a:solidFill>
                <a:effectLst>
                  <a:innerShdw dist="368300">
                    <a:prstClr val="black"/>
                  </a:innerShdw>
                </a:effectLst>
              </a:rPr>
              <a:t>Життя і творчість Василя Стефаника</a:t>
            </a:r>
            <a:endParaRPr lang="ru-RU" sz="4000" i="1" dirty="0">
              <a:solidFill>
                <a:srgbClr val="7030A0"/>
              </a:solidFill>
              <a:effectLst>
                <a:innerShdw dist="368300">
                  <a:prstClr val="black"/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908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10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11560" y="2996952"/>
            <a:ext cx="3528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uk-UA" dirty="0"/>
              <a:t>Про кожну з них він написав у «Серці»: «Євгенія </a:t>
            </a:r>
            <a:r>
              <a:rPr lang="uk-UA" dirty="0" err="1"/>
              <a:t>Калитовська</a:t>
            </a:r>
            <a:r>
              <a:rPr lang="uk-UA" dirty="0"/>
              <a:t> — мій найвищий ідеал жінки. </a:t>
            </a:r>
          </a:p>
          <a:p>
            <a:pPr algn="ctr"/>
            <a:r>
              <a:rPr lang="uk-UA" dirty="0"/>
              <a:t>Моя жінка Ольга — найбільший мій приятель і мати моїх трьох синів. Олена </a:t>
            </a:r>
            <a:r>
              <a:rPr lang="uk-UA" dirty="0" err="1"/>
              <a:t>Плешканова</a:t>
            </a:r>
            <a:r>
              <a:rPr lang="uk-UA" dirty="0"/>
              <a:t> — моя вірна приятелька в біді на старі роки — вона виховала мені трьох синів: Семена, Кирила, Юрка».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256" y="463302"/>
            <a:ext cx="1905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32040" y="2132856"/>
            <a:ext cx="32403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Але була в житті Стефаника ще одна любов – Ольга Кобилянська. Гостюючи в </a:t>
            </a:r>
            <a:r>
              <a:rPr lang="uk-UA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родичів</a:t>
            </a:r>
            <a:r>
              <a:rPr lang="uk-UA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Ольга подарувала Стефаникові квітку білої лілії. Письменник намагався якнайдовше зберегти її тендітний цвіт: "Ваша лілія тепер моя. Я її гірко ніс </a:t>
            </a:r>
            <a:r>
              <a:rPr lang="uk-UA" sz="1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.Дорогою</a:t>
            </a:r>
            <a:r>
              <a:rPr lang="uk-UA" sz="1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 боявся, аби не спеклася в моїх руках. У лісі я її купав в </a:t>
            </a:r>
            <a:r>
              <a:rPr lang="uk-UA" sz="14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керничці</a:t>
            </a:r>
            <a:r>
              <a:rPr lang="uk-UA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як малу дитину".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Любов була взаємною і великою, адже на схилі віку в новелі "Спомин" Ольга писала: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14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"Ти посивів, я подалася. І не дуже-то і так далеко від себе живемо. Ти писав, і я кожну твою стрічку перечитувала. Я буду писати, доки очі не затулю…</a:t>
            </a:r>
          </a:p>
          <a:p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88640"/>
            <a:ext cx="1512167" cy="1965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04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11</a:t>
            </a:fld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2132856"/>
            <a:ext cx="31683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останні роки життя недуга не полишала письменника. Він відчував наближення  смерті, все частіше згадував батьків та прагнув сповідатися, перш ніж долучитися до них у вічності. Передсмертними словами Василя Стефаника були: " Я йду до своєї хати, це не моя".</a:t>
            </a:r>
            <a:endParaRPr lang="uk-UA" dirty="0">
              <a:latin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Помер письменник 7 грудня 1936 року у </a:t>
            </a:r>
            <a:r>
              <a:rPr lang="uk-UA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Русові</a:t>
            </a:r>
            <a:r>
              <a:rPr lang="uk-UA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від серцевого нападу. За заповітом, митця поховали в рідному селі, поруч із могилою матері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15" y="374446"/>
            <a:ext cx="1470670" cy="1758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44008" y="374446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0070C0"/>
                </a:solidFill>
              </a:rPr>
              <a:t>Літературно-меморіальний музей в с. </a:t>
            </a:r>
            <a:r>
              <a:rPr lang="uk-UA" sz="1600" b="1" dirty="0" err="1">
                <a:solidFill>
                  <a:srgbClr val="0070C0"/>
                </a:solidFill>
              </a:rPr>
              <a:t>Русів</a:t>
            </a:r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2020" y="2636912"/>
            <a:ext cx="381642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Все </a:t>
            </a:r>
            <a:r>
              <a:rPr lang="ru-RU" dirty="0" err="1"/>
              <a:t>життя</a:t>
            </a:r>
            <a:r>
              <a:rPr lang="ru-RU" dirty="0"/>
              <a:t> прожив у </a:t>
            </a:r>
            <a:r>
              <a:rPr lang="ru-RU" dirty="0" err="1"/>
              <a:t>селі</a:t>
            </a:r>
            <a:r>
              <a:rPr lang="ru-RU" dirty="0"/>
              <a:t> </a:t>
            </a:r>
            <a:r>
              <a:rPr lang="ru-RU" dirty="0" err="1"/>
              <a:t>син</a:t>
            </a:r>
            <a:r>
              <a:rPr lang="ru-RU" dirty="0"/>
              <a:t> Василя </a:t>
            </a:r>
            <a:r>
              <a:rPr lang="ru-RU" dirty="0" err="1"/>
              <a:t>Кирило</a:t>
            </a:r>
            <a:r>
              <a:rPr lang="ru-RU" dirty="0"/>
              <a:t>, </a:t>
            </a:r>
            <a:r>
              <a:rPr lang="ru-RU" dirty="0" err="1"/>
              <a:t>хоча</a:t>
            </a:r>
            <a:r>
              <a:rPr lang="ru-RU" dirty="0"/>
              <a:t> </a:t>
            </a:r>
            <a:r>
              <a:rPr lang="ru-RU" dirty="0" err="1"/>
              <a:t>скінчив</a:t>
            </a:r>
            <a:r>
              <a:rPr lang="ru-RU" dirty="0"/>
              <a:t> </a:t>
            </a:r>
            <a:r>
              <a:rPr lang="ru-RU" dirty="0" err="1"/>
              <a:t>Торговельну</a:t>
            </a:r>
            <a:r>
              <a:rPr lang="ru-RU" dirty="0"/>
              <a:t> школу у </a:t>
            </a:r>
            <a:r>
              <a:rPr lang="ru-RU" dirty="0" err="1"/>
              <a:t>Львові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допомагав</a:t>
            </a:r>
            <a:r>
              <a:rPr lang="ru-RU" dirty="0"/>
              <a:t> по </a:t>
            </a:r>
            <a:r>
              <a:rPr lang="ru-RU" dirty="0" err="1"/>
              <a:t>господарству</a:t>
            </a:r>
            <a:r>
              <a:rPr lang="ru-RU" dirty="0"/>
              <a:t> </a:t>
            </a:r>
            <a:r>
              <a:rPr lang="ru-RU" dirty="0" err="1"/>
              <a:t>батькові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останніми</a:t>
            </a:r>
            <a:r>
              <a:rPr lang="ru-RU" dirty="0"/>
              <a:t> роками тяжко </a:t>
            </a:r>
            <a:r>
              <a:rPr lang="ru-RU" dirty="0" err="1"/>
              <a:t>хворів</a:t>
            </a:r>
            <a:r>
              <a:rPr lang="ru-RU" dirty="0"/>
              <a:t>. А </a:t>
            </a:r>
            <a:r>
              <a:rPr lang="ru-RU" dirty="0" err="1"/>
              <a:t>згодом</a:t>
            </a:r>
            <a:r>
              <a:rPr lang="ru-RU" dirty="0"/>
              <a:t>, коли 1941 року в </a:t>
            </a:r>
            <a:r>
              <a:rPr lang="ru-RU" dirty="0" err="1"/>
              <a:t>батьківській</a:t>
            </a:r>
            <a:r>
              <a:rPr lang="ru-RU" dirty="0"/>
              <a:t> </a:t>
            </a:r>
            <a:r>
              <a:rPr lang="ru-RU" dirty="0" err="1"/>
              <a:t>садибі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створено </a:t>
            </a:r>
            <a:r>
              <a:rPr lang="ru-RU" dirty="0" err="1"/>
              <a:t>Літературно-меморіальний</a:t>
            </a:r>
            <a:r>
              <a:rPr lang="ru-RU" dirty="0"/>
              <a:t> музей Василя </a:t>
            </a:r>
            <a:r>
              <a:rPr lang="ru-RU" dirty="0" err="1"/>
              <a:t>Стефаника</a:t>
            </a:r>
            <a:r>
              <a:rPr lang="ru-RU" dirty="0"/>
              <a:t>, </a:t>
            </a:r>
            <a:r>
              <a:rPr lang="ru-RU" dirty="0" err="1"/>
              <a:t>безкоштовно</a:t>
            </a:r>
            <a:r>
              <a:rPr lang="ru-RU" dirty="0"/>
              <a:t> </a:t>
            </a:r>
            <a:r>
              <a:rPr lang="ru-RU" dirty="0" err="1"/>
              <a:t>віддав</a:t>
            </a:r>
            <a:r>
              <a:rPr lang="ru-RU" dirty="0"/>
              <a:t> половину </a:t>
            </a:r>
            <a:r>
              <a:rPr lang="ru-RU" dirty="0" err="1"/>
              <a:t>хати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</a:t>
            </a:r>
            <a:r>
              <a:rPr lang="ru-RU" dirty="0" err="1"/>
              <a:t>експозицію</a:t>
            </a:r>
            <a:r>
              <a:rPr lang="ru-RU" dirty="0"/>
              <a:t>. І </a:t>
            </a:r>
            <a:r>
              <a:rPr lang="ru-RU" dirty="0" err="1"/>
              <a:t>був</a:t>
            </a:r>
            <a:r>
              <a:rPr lang="ru-RU" dirty="0"/>
              <a:t> директором музею </a:t>
            </a:r>
            <a:r>
              <a:rPr lang="ru-RU" dirty="0" err="1"/>
              <a:t>впродовж</a:t>
            </a:r>
            <a:r>
              <a:rPr lang="ru-RU" dirty="0"/>
              <a:t> 46 </a:t>
            </a:r>
            <a:r>
              <a:rPr lang="ru-RU" dirty="0" err="1"/>
              <a:t>років</a:t>
            </a:r>
            <a:r>
              <a:rPr lang="ru-RU" dirty="0"/>
              <a:t>.</a:t>
            </a:r>
            <a:endParaRPr lang="uk-UA" dirty="0"/>
          </a:p>
          <a:p>
            <a:endParaRPr lang="ru-RU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591" y="713000"/>
            <a:ext cx="2383281" cy="177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229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ручной ввод 10"/>
          <p:cNvSpPr/>
          <p:nvPr/>
        </p:nvSpPr>
        <p:spPr>
          <a:xfrm>
            <a:off x="8005978" y="5877272"/>
            <a:ext cx="1138022" cy="720080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с двумя усеченными противолежащими углами 14"/>
          <p:cNvSpPr/>
          <p:nvPr/>
        </p:nvSpPr>
        <p:spPr>
          <a:xfrm>
            <a:off x="251520" y="332656"/>
            <a:ext cx="7992888" cy="6008312"/>
          </a:xfrm>
          <a:prstGeom prst="snip2DiagRect">
            <a:avLst>
              <a:gd name="adj1" fmla="val 0"/>
              <a:gd name="adj2" fmla="val 7785"/>
            </a:avLst>
          </a:prstGeom>
          <a:solidFill>
            <a:schemeClr val="lt1">
              <a:alpha val="67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51520" y="332656"/>
            <a:ext cx="6552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1400" dirty="0"/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18140" y="6104035"/>
            <a:ext cx="576064" cy="365125"/>
          </a:xfrm>
        </p:spPr>
        <p:txBody>
          <a:bodyPr/>
          <a:lstStyle/>
          <a:p>
            <a:fld id="{B19B0651-EE4F-4900-A07F-96A6BFA9D0F0}" type="slidenum">
              <a:rPr lang="ru-RU" sz="1600" smtClean="0"/>
              <a:t>12</a:t>
            </a:fld>
            <a:endParaRPr lang="ru-RU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27" y="692696"/>
            <a:ext cx="2664296" cy="2315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570" y="1124745"/>
            <a:ext cx="346083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17715"/>
            <a:ext cx="3335337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93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8229600" cy="1143000"/>
          </a:xfrm>
        </p:spPr>
        <p:txBody>
          <a:bodyPr/>
          <a:lstStyle/>
          <a:p>
            <a:r>
              <a:rPr lang="uk-UA" dirty="0" smtClean="0">
                <a:blipFill>
                  <a:blip r:embed="rId2"/>
                  <a:tile tx="0" ty="0" sx="100000" sy="100000" flip="none" algn="tl"/>
                </a:blipFill>
              </a:rPr>
              <a:t>Дякую за увагу!</a:t>
            </a:r>
            <a:r>
              <a:rPr lang="uk-UA" dirty="0" smtClean="0">
                <a:blipFill>
                  <a:blip r:embed="rId2"/>
                  <a:tile tx="0" ty="0" sx="100000" sy="100000" flip="none" algn="tl"/>
                </a:blipFill>
                <a:sym typeface="Wingdings" panose="05000000000000000000" pitchFamily="2" charset="2"/>
              </a:rPr>
              <a:t></a:t>
            </a:r>
            <a:endParaRPr lang="ru-RU" dirty="0">
              <a:blipFill>
                <a:blip r:embed="rId2"/>
                <a:tile tx="0" ty="0" sx="100000" sy="100000" flip="none" algn="tl"/>
              </a:blip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7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ручной ввод 5"/>
          <p:cNvSpPr/>
          <p:nvPr/>
        </p:nvSpPr>
        <p:spPr>
          <a:xfrm>
            <a:off x="8005978" y="5877272"/>
            <a:ext cx="1138022" cy="720080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244408" y="6054749"/>
            <a:ext cx="405408" cy="365125"/>
          </a:xfrm>
        </p:spPr>
        <p:txBody>
          <a:bodyPr/>
          <a:lstStyle/>
          <a:p>
            <a:fld id="{B19B0651-EE4F-4900-A07F-96A6BFA9D0F0}" type="slidenum">
              <a:rPr lang="ru-RU" sz="1600" smtClean="0"/>
              <a:t>2</a:t>
            </a:fld>
            <a:endParaRPr lang="ru-RU" sz="1600" dirty="0"/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755576" y="404664"/>
            <a:ext cx="7488832" cy="5936304"/>
          </a:xfrm>
          <a:prstGeom prst="snip2DiagRect">
            <a:avLst>
              <a:gd name="adj1" fmla="val 0"/>
              <a:gd name="adj2" fmla="val 7785"/>
            </a:avLst>
          </a:prstGeom>
          <a:solidFill>
            <a:schemeClr val="lt1">
              <a:alpha val="67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15616" y="326739"/>
            <a:ext cx="703213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                                      </a:t>
            </a:r>
            <a:r>
              <a:rPr lang="uk-UA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Дитинство</a:t>
            </a:r>
            <a:endParaRPr lang="ru-RU" sz="24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err="1" smtClean="0"/>
              <a:t>Народився</a:t>
            </a:r>
            <a:r>
              <a:rPr lang="ru-RU" sz="2400" dirty="0"/>
              <a:t> </a:t>
            </a:r>
            <a:r>
              <a:rPr lang="ru-RU" sz="2400" dirty="0" smtClean="0"/>
              <a:t>14 </a:t>
            </a:r>
            <a:r>
              <a:rPr lang="ru-RU" sz="2400" dirty="0" err="1" smtClean="0"/>
              <a:t>травня</a:t>
            </a:r>
            <a:r>
              <a:rPr lang="ru-RU" sz="2400" dirty="0"/>
              <a:t> </a:t>
            </a:r>
            <a:r>
              <a:rPr lang="ru-RU" sz="2400" dirty="0" smtClean="0"/>
              <a:t>1871</a:t>
            </a:r>
            <a:r>
              <a:rPr lang="ru-RU" sz="2400" dirty="0"/>
              <a:t> року в </a:t>
            </a:r>
            <a:r>
              <a:rPr lang="ru-RU" sz="2400" dirty="0" err="1"/>
              <a:t>селі</a:t>
            </a:r>
            <a:r>
              <a:rPr lang="ru-RU" sz="2400" dirty="0"/>
              <a:t> </a:t>
            </a:r>
            <a:r>
              <a:rPr lang="ru-RU" sz="2400" dirty="0" err="1" smtClean="0"/>
              <a:t>Русів</a:t>
            </a:r>
            <a:r>
              <a:rPr lang="ru-RU" sz="2400" dirty="0"/>
              <a:t> на </a:t>
            </a:r>
            <a:r>
              <a:rPr lang="ru-RU" sz="2400" dirty="0" err="1"/>
              <a:t>Станіславщині</a:t>
            </a:r>
            <a:r>
              <a:rPr lang="ru-RU" sz="2400" dirty="0"/>
              <a:t> (</a:t>
            </a:r>
            <a:r>
              <a:rPr lang="ru-RU" sz="2400" dirty="0" err="1"/>
              <a:t>тепер</a:t>
            </a:r>
            <a:r>
              <a:rPr lang="ru-RU" sz="2400" dirty="0"/>
              <a:t> </a:t>
            </a:r>
            <a:r>
              <a:rPr lang="ru-RU" sz="2400" dirty="0" err="1" smtClean="0"/>
              <a:t>Снятинського</a:t>
            </a:r>
            <a:r>
              <a:rPr lang="ru-RU" sz="2400" dirty="0" smtClean="0"/>
              <a:t> району</a:t>
            </a:r>
            <a:r>
              <a:rPr lang="ru-RU" sz="2400" dirty="0"/>
              <a:t> </a:t>
            </a:r>
            <a:r>
              <a:rPr lang="ru-RU" sz="2400" dirty="0" err="1" smtClean="0"/>
              <a:t>Івано-Франківської</a:t>
            </a:r>
            <a:r>
              <a:rPr lang="ru-RU" sz="2400" dirty="0" smtClean="0"/>
              <a:t> </a:t>
            </a:r>
            <a:r>
              <a:rPr lang="ru-RU" sz="2400" smtClean="0"/>
              <a:t>області</a:t>
            </a:r>
            <a:r>
              <a:rPr lang="ru-RU" sz="2400" dirty="0" smtClean="0"/>
              <a:t>) </a:t>
            </a:r>
            <a:r>
              <a:rPr lang="ru-RU" sz="2400" dirty="0"/>
              <a:t>в </a:t>
            </a:r>
            <a:r>
              <a:rPr lang="ru-RU" sz="2400" dirty="0" err="1"/>
              <a:t>сім'ї</a:t>
            </a:r>
            <a:r>
              <a:rPr lang="ru-RU" sz="2400" dirty="0"/>
              <a:t> </a:t>
            </a:r>
            <a:r>
              <a:rPr lang="ru-RU" sz="2400" dirty="0" err="1"/>
              <a:t>заможного</a:t>
            </a:r>
            <a:r>
              <a:rPr lang="ru-RU" sz="2400" dirty="0"/>
              <a:t> селянина. </a:t>
            </a:r>
            <a:r>
              <a:rPr lang="ru-RU" sz="2400" dirty="0" err="1"/>
              <a:t>Змалку</a:t>
            </a:r>
            <a:r>
              <a:rPr lang="ru-RU" sz="2400" dirty="0"/>
              <a:t> 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дуже</a:t>
            </a:r>
            <a:r>
              <a:rPr lang="ru-RU" sz="2400" dirty="0"/>
              <a:t> </a:t>
            </a:r>
            <a:r>
              <a:rPr lang="ru-RU" sz="2400" dirty="0" err="1"/>
              <a:t>відданий</a:t>
            </a:r>
            <a:r>
              <a:rPr lang="ru-RU" sz="2400" dirty="0"/>
              <a:t> </a:t>
            </a:r>
            <a:r>
              <a:rPr lang="ru-RU" sz="2400" dirty="0" err="1"/>
              <a:t>матері</a:t>
            </a:r>
            <a:r>
              <a:rPr lang="ru-RU" sz="2400" dirty="0"/>
              <a:t>, </a:t>
            </a:r>
            <a:r>
              <a:rPr lang="ru-RU" sz="2400" dirty="0" err="1"/>
              <a:t>цю</a:t>
            </a:r>
            <a:r>
              <a:rPr lang="ru-RU" sz="2400" dirty="0"/>
              <a:t> </a:t>
            </a:r>
            <a:r>
              <a:rPr lang="ru-RU" sz="2400" dirty="0" err="1"/>
              <a:t>любов</a:t>
            </a:r>
            <a:r>
              <a:rPr lang="ru-RU" sz="2400" dirty="0"/>
              <a:t> </a:t>
            </a:r>
            <a:r>
              <a:rPr lang="ru-RU" sz="2400" dirty="0" err="1"/>
              <a:t>проніс</a:t>
            </a:r>
            <a:r>
              <a:rPr lang="ru-RU" sz="2400" dirty="0"/>
              <a:t> через усе </a:t>
            </a:r>
            <a:r>
              <a:rPr lang="ru-RU" sz="2400" dirty="0" err="1"/>
              <a:t>життя</a:t>
            </a:r>
            <a:r>
              <a:rPr lang="ru-RU" sz="2400" dirty="0"/>
              <a:t>. </a:t>
            </a:r>
            <a:r>
              <a:rPr lang="ru-RU" sz="2400" dirty="0" err="1"/>
              <a:t>Батько</a:t>
            </a:r>
            <a:r>
              <a:rPr lang="ru-RU" sz="2400" dirty="0"/>
              <a:t> </a:t>
            </a:r>
            <a:r>
              <a:rPr lang="ru-RU" sz="2400" dirty="0" err="1"/>
              <a:t>був</a:t>
            </a:r>
            <a:r>
              <a:rPr lang="ru-RU" sz="2400" dirty="0"/>
              <a:t> </a:t>
            </a:r>
            <a:r>
              <a:rPr lang="ru-RU" sz="2400" dirty="0" err="1"/>
              <a:t>працьовитим</a:t>
            </a:r>
            <a:r>
              <a:rPr lang="ru-RU" sz="2400" dirty="0"/>
              <a:t>, але </a:t>
            </a:r>
            <a:r>
              <a:rPr lang="ru-RU" sz="2400" dirty="0" err="1"/>
              <a:t>мав</a:t>
            </a:r>
            <a:r>
              <a:rPr lang="ru-RU" sz="2400" dirty="0"/>
              <a:t> </a:t>
            </a:r>
            <a:r>
              <a:rPr lang="ru-RU" sz="2400" dirty="0" err="1"/>
              <a:t>непростий</a:t>
            </a:r>
            <a:r>
              <a:rPr lang="ru-RU" sz="2400" dirty="0"/>
              <a:t>, </a:t>
            </a:r>
            <a:r>
              <a:rPr lang="ru-RU" sz="2400" dirty="0" err="1"/>
              <a:t>інколи</a:t>
            </a:r>
            <a:r>
              <a:rPr lang="ru-RU" sz="2400" dirty="0"/>
              <a:t> </a:t>
            </a:r>
            <a:r>
              <a:rPr lang="ru-RU" sz="2400" dirty="0" err="1"/>
              <a:t>авторитарний</a:t>
            </a:r>
            <a:r>
              <a:rPr lang="ru-RU" sz="2400" dirty="0"/>
              <a:t> характер. На </a:t>
            </a:r>
            <a:r>
              <a:rPr lang="ru-RU" sz="2400" dirty="0" err="1"/>
              <a:t>освіту</a:t>
            </a:r>
            <a:r>
              <a:rPr lang="ru-RU" sz="2400" dirty="0"/>
              <a:t> </a:t>
            </a:r>
            <a:r>
              <a:rPr lang="ru-RU" sz="2400" dirty="0" err="1"/>
              <a:t>сина</a:t>
            </a:r>
            <a:r>
              <a:rPr lang="ru-RU" sz="2400" dirty="0"/>
              <a:t> грошей не </a:t>
            </a:r>
            <a:r>
              <a:rPr lang="ru-RU" sz="2400" dirty="0" err="1"/>
              <a:t>шкодував</a:t>
            </a:r>
            <a:r>
              <a:rPr lang="ru-RU" sz="2400" dirty="0"/>
              <a:t>, але долю </a:t>
            </a:r>
            <a:r>
              <a:rPr lang="ru-RU" sz="2400" dirty="0" err="1"/>
              <a:t>спланував</a:t>
            </a:r>
            <a:r>
              <a:rPr lang="ru-RU" sz="2400" dirty="0"/>
              <a:t> сам, не </a:t>
            </a:r>
            <a:r>
              <a:rPr lang="ru-RU" sz="2400" dirty="0" err="1"/>
              <a:t>зважаючи</a:t>
            </a:r>
            <a:r>
              <a:rPr lang="ru-RU" sz="2400" dirty="0"/>
              <a:t> на </a:t>
            </a:r>
            <a:r>
              <a:rPr lang="ru-RU" sz="2400" dirty="0" err="1"/>
              <a:t>його</a:t>
            </a:r>
            <a:r>
              <a:rPr lang="ru-RU" sz="2400" dirty="0"/>
              <a:t> думку. </a:t>
            </a:r>
            <a:r>
              <a:rPr lang="ru-RU" sz="2400" dirty="0" err="1"/>
              <a:t>Дитячі</a:t>
            </a:r>
            <a:r>
              <a:rPr lang="ru-RU" sz="2400" dirty="0"/>
              <a:t> роки </a:t>
            </a:r>
            <a:r>
              <a:rPr lang="ru-RU" sz="2400" dirty="0" err="1"/>
              <a:t>пройшли</a:t>
            </a:r>
            <a:r>
              <a:rPr lang="ru-RU" sz="2400" dirty="0"/>
              <a:t> в </a:t>
            </a:r>
            <a:r>
              <a:rPr lang="ru-RU" sz="2400" dirty="0" err="1"/>
              <a:t>атмосфері</a:t>
            </a:r>
            <a:r>
              <a:rPr lang="ru-RU" sz="2400" dirty="0"/>
              <a:t> </a:t>
            </a:r>
            <a:r>
              <a:rPr lang="ru-RU" sz="2400" dirty="0" err="1"/>
              <a:t>прадавніх</a:t>
            </a:r>
            <a:r>
              <a:rPr lang="ru-RU" sz="2400" dirty="0"/>
              <a:t> </a:t>
            </a:r>
            <a:r>
              <a:rPr lang="ru-RU" sz="2400" dirty="0" err="1"/>
              <a:t>традицій</a:t>
            </a:r>
            <a:r>
              <a:rPr lang="ru-RU" sz="2400" dirty="0"/>
              <a:t> і </a:t>
            </a:r>
            <a:r>
              <a:rPr lang="ru-RU" sz="2400" dirty="0" err="1"/>
              <a:t>звичаїв</a:t>
            </a:r>
            <a:r>
              <a:rPr lang="ru-RU" sz="2400" dirty="0"/>
              <a:t> </a:t>
            </a:r>
            <a:r>
              <a:rPr lang="ru-RU" sz="2400" dirty="0" err="1" smtClean="0"/>
              <a:t>Покуття</a:t>
            </a:r>
            <a:r>
              <a:rPr lang="ru-RU" sz="2400" dirty="0" smtClean="0"/>
              <a:t>, </a:t>
            </a:r>
            <a:r>
              <a:rPr lang="ru-RU" sz="2400" dirty="0" err="1"/>
              <a:t>тоді</a:t>
            </a:r>
            <a:r>
              <a:rPr lang="ru-RU" sz="2400" dirty="0"/>
              <a:t> ж </a:t>
            </a:r>
            <a:r>
              <a:rPr lang="ru-RU" sz="2400" dirty="0" err="1"/>
              <a:t>пізнав</a:t>
            </a:r>
            <a:r>
              <a:rPr lang="ru-RU" sz="2400" dirty="0"/>
              <a:t> </a:t>
            </a:r>
            <a:r>
              <a:rPr lang="ru-RU" sz="2400" dirty="0" err="1"/>
              <a:t>таємничий</a:t>
            </a:r>
            <a:r>
              <a:rPr lang="ru-RU" sz="2400" dirty="0"/>
              <a:t> </a:t>
            </a:r>
            <a:r>
              <a:rPr lang="ru-RU" sz="2400" dirty="0" err="1"/>
              <a:t>світ</a:t>
            </a:r>
            <a:r>
              <a:rPr lang="ru-RU" sz="2400" dirty="0"/>
              <a:t> </a:t>
            </a:r>
            <a:r>
              <a:rPr lang="ru-RU" sz="2400" dirty="0" err="1"/>
              <a:t>народних</a:t>
            </a:r>
            <a:r>
              <a:rPr lang="ru-RU" sz="2400" dirty="0"/>
              <a:t> </a:t>
            </a:r>
            <a:r>
              <a:rPr lang="ru-RU" sz="2400" dirty="0" err="1"/>
              <a:t>пісень</a:t>
            </a:r>
            <a:r>
              <a:rPr lang="ru-RU" sz="2400" dirty="0"/>
              <a:t>, </a:t>
            </a:r>
            <a:r>
              <a:rPr lang="ru-RU" sz="2400" dirty="0" err="1"/>
              <a:t>казок</a:t>
            </a:r>
            <a:r>
              <a:rPr lang="ru-RU" sz="2400" dirty="0"/>
              <a:t>, легенд, </a:t>
            </a:r>
            <a:r>
              <a:rPr lang="ru-RU" sz="2400" dirty="0" err="1"/>
              <a:t>переказів</a:t>
            </a:r>
            <a:r>
              <a:rPr lang="ru-RU" sz="2400" dirty="0"/>
              <a:t>, </a:t>
            </a:r>
            <a:r>
              <a:rPr lang="ru-RU" sz="2400" dirty="0" err="1"/>
              <a:t>познайомився</a:t>
            </a:r>
            <a:r>
              <a:rPr lang="ru-RU" sz="2400" dirty="0"/>
              <a:t> з </a:t>
            </a:r>
            <a:r>
              <a:rPr lang="ru-RU" sz="2400" dirty="0" err="1"/>
              <a:t>селянським</a:t>
            </a:r>
            <a:r>
              <a:rPr lang="ru-RU" sz="2400" dirty="0"/>
              <a:t> </a:t>
            </a:r>
            <a:r>
              <a:rPr lang="ru-RU" sz="2400" dirty="0" err="1"/>
              <a:t>побутом</a:t>
            </a:r>
            <a:r>
              <a:rPr lang="ru-RU" sz="2400" dirty="0"/>
              <a:t>. </a:t>
            </a:r>
            <a:r>
              <a:rPr lang="ru-RU" sz="2400" dirty="0" err="1"/>
              <a:t>Змалечку</a:t>
            </a:r>
            <a:r>
              <a:rPr lang="ru-RU" sz="2400" dirty="0"/>
              <a:t> пас </a:t>
            </a:r>
            <a:r>
              <a:rPr lang="ru-RU" sz="2400" dirty="0" err="1"/>
              <a:t>овець</a:t>
            </a:r>
            <a:r>
              <a:rPr lang="ru-RU" sz="2400" dirty="0"/>
              <a:t>, </a:t>
            </a:r>
            <a:r>
              <a:rPr lang="ru-RU" sz="2400" dirty="0" err="1"/>
              <a:t>їздив</a:t>
            </a:r>
            <a:r>
              <a:rPr lang="ru-RU" sz="2400" dirty="0"/>
              <a:t> з </a:t>
            </a:r>
            <a:r>
              <a:rPr lang="ru-RU" sz="2400" dirty="0" err="1"/>
              <a:t>батьком</a:t>
            </a:r>
            <a:r>
              <a:rPr lang="ru-RU" sz="2400" dirty="0"/>
              <a:t> у поле. </a:t>
            </a:r>
            <a:r>
              <a:rPr lang="ru-RU" sz="2400" dirty="0" err="1"/>
              <a:t>Мав</a:t>
            </a:r>
            <a:r>
              <a:rPr lang="ru-RU" sz="2400" dirty="0"/>
              <a:t> </a:t>
            </a:r>
            <a:r>
              <a:rPr lang="ru-RU" sz="2400" dirty="0" err="1"/>
              <a:t>двох</a:t>
            </a:r>
            <a:r>
              <a:rPr lang="ru-RU" sz="2400" dirty="0"/>
              <a:t> </a:t>
            </a:r>
            <a:r>
              <a:rPr lang="ru-RU" sz="2400" dirty="0" err="1"/>
              <a:t>рідних</a:t>
            </a:r>
            <a:r>
              <a:rPr lang="ru-RU" sz="2400" dirty="0"/>
              <a:t> </a:t>
            </a:r>
            <a:r>
              <a:rPr lang="ru-RU" sz="2400" dirty="0" err="1"/>
              <a:t>братів</a:t>
            </a:r>
            <a:r>
              <a:rPr lang="ru-RU" sz="2400" dirty="0"/>
              <a:t> (</a:t>
            </a:r>
            <a:r>
              <a:rPr lang="ru-RU" sz="2400" dirty="0" err="1"/>
              <a:t>Володимира</a:t>
            </a:r>
            <a:r>
              <a:rPr lang="ru-RU" sz="2400" dirty="0"/>
              <a:t> і </a:t>
            </a:r>
            <a:r>
              <a:rPr lang="ru-RU" sz="2400" dirty="0" err="1"/>
              <a:t>Юрія</a:t>
            </a:r>
            <a:r>
              <a:rPr lang="ru-RU" sz="2400" dirty="0"/>
              <a:t>) та </a:t>
            </a:r>
            <a:r>
              <a:rPr lang="ru-RU" sz="2400" dirty="0" err="1"/>
              <a:t>двох</a:t>
            </a:r>
            <a:r>
              <a:rPr lang="ru-RU" sz="2400" dirty="0"/>
              <a:t> сестер. </a:t>
            </a:r>
            <a:r>
              <a:rPr lang="ru-RU" sz="2400" dirty="0" err="1"/>
              <a:t>Від</a:t>
            </a:r>
            <a:r>
              <a:rPr lang="ru-RU" sz="2400" dirty="0"/>
              <a:t> </a:t>
            </a:r>
            <a:r>
              <a:rPr lang="ru-RU" sz="2400" dirty="0" err="1"/>
              <a:t>матері</a:t>
            </a:r>
            <a:r>
              <a:rPr lang="ru-RU" sz="2400" dirty="0"/>
              <a:t> та </a:t>
            </a:r>
            <a:r>
              <a:rPr lang="ru-RU" sz="2400" dirty="0" err="1"/>
              <a:t>старшої</a:t>
            </a:r>
            <a:r>
              <a:rPr lang="ru-RU" sz="2400" dirty="0"/>
              <a:t> </a:t>
            </a:r>
            <a:r>
              <a:rPr lang="ru-RU" sz="2400" dirty="0" err="1"/>
              <a:t>сестри</a:t>
            </a:r>
            <a:r>
              <a:rPr lang="ru-RU" sz="2400" dirty="0"/>
              <a:t> </a:t>
            </a:r>
            <a:r>
              <a:rPr lang="ru-RU" sz="2400" dirty="0" err="1"/>
              <a:t>Марії</a:t>
            </a:r>
            <a:r>
              <a:rPr lang="ru-RU" sz="2400" dirty="0"/>
              <a:t> </a:t>
            </a:r>
            <a:r>
              <a:rPr lang="ru-RU" sz="2400" dirty="0" err="1"/>
              <a:t>навчився</a:t>
            </a:r>
            <a:r>
              <a:rPr lang="ru-RU" sz="2400" dirty="0"/>
              <a:t> </a:t>
            </a:r>
            <a:r>
              <a:rPr lang="ru-RU" sz="2400" dirty="0" err="1"/>
              <a:t>співати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932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76" y="320572"/>
            <a:ext cx="3646312" cy="445839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48" y="2636912"/>
            <a:ext cx="1905000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93332" y="2636912"/>
            <a:ext cx="2006660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500" b="1" dirty="0"/>
              <a:t>Батько був суворий і до себе, і до наймитів, і до дітей. А мати - Оксана </a:t>
            </a:r>
            <a:r>
              <a:rPr lang="uk-UA" sz="1500" b="1" dirty="0" err="1"/>
              <a:t>Кейван</a:t>
            </a:r>
            <a:r>
              <a:rPr lang="uk-UA" sz="1500" b="1" dirty="0"/>
              <a:t> -  «обділила б усіх бідних, віддала б їм своє добро, і постійно відчувала над собою зверхність твердого і впертого чоловіка». Саме від неї перейняв Стефаник надзвичайну вразливість, чутливість до краси і людського горя.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750939" y="147990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uk-UA" dirty="0" smtClean="0"/>
              <a:t>Навчання майбутнього письменника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841" y="2276872"/>
            <a:ext cx="1919342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76256" y="267378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 smtClean="0"/>
              <a:t>Трьохлітня школа в с. </a:t>
            </a:r>
            <a:r>
              <a:rPr lang="uk-UA" sz="1200" b="1" dirty="0" err="1" smtClean="0"/>
              <a:t>Русові</a:t>
            </a:r>
            <a:r>
              <a:rPr lang="uk-UA" sz="1200" b="1" dirty="0" smtClean="0"/>
              <a:t> в якій навчався Василь Стефаник.</a:t>
            </a:r>
            <a:endParaRPr lang="ru-RU" sz="1200" b="1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841" y="4149080"/>
            <a:ext cx="2843146" cy="210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569724" y="3770934"/>
            <a:ext cx="2586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 smtClean="0"/>
              <a:t>Коломийська гімназія</a:t>
            </a:r>
            <a:endParaRPr lang="ru-RU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94190" y="404664"/>
            <a:ext cx="3833354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1878 році батьки віддали свого найстаршого сина до початкової школи в </a:t>
            </a:r>
            <a:r>
              <a:rPr lang="uk-UA" sz="12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Русові</a:t>
            </a:r>
            <a:r>
              <a:rPr lang="uk-UA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а у 1880 році батько відвіз хлопчика в Снятин, де Василя зарахували до другого класу міської школи. Згодом Стефаник напише: "Тут мене почали бити, хоч дома мої батьки ніколи мене не били".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У 1883 році Василь успішно склав іспити до Коломийської гімназії. І тут треба було перейти через Дантове пекло другосортності, принижень знущань, бо ж селянський син, хлопський</a:t>
            </a:r>
            <a:r>
              <a:rPr lang="uk-UA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uk-UA" dirty="0">
              <a:solidFill>
                <a:schemeClr val="bg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596337" y="4149080"/>
            <a:ext cx="11806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Тут він знайомиться і дружить з Лесем  Мартовичем та Марком Черемшиною. Пізніше їх назвуть “</a:t>
            </a:r>
            <a:r>
              <a:rPr lang="uk-UA" sz="12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Покутською трійцею»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90543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ручной ввод 10"/>
          <p:cNvSpPr/>
          <p:nvPr/>
        </p:nvSpPr>
        <p:spPr>
          <a:xfrm>
            <a:off x="8005978" y="5877272"/>
            <a:ext cx="1138022" cy="720080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с двумя усеченными противолежащими углами 14"/>
          <p:cNvSpPr/>
          <p:nvPr/>
        </p:nvSpPr>
        <p:spPr>
          <a:xfrm>
            <a:off x="345976" y="171055"/>
            <a:ext cx="7920880" cy="6080320"/>
          </a:xfrm>
          <a:prstGeom prst="snip2DiagRect">
            <a:avLst>
              <a:gd name="adj1" fmla="val 0"/>
              <a:gd name="adj2" fmla="val 7785"/>
            </a:avLst>
          </a:prstGeom>
          <a:solidFill>
            <a:schemeClr val="lt1">
              <a:alpha val="67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18140" y="6104035"/>
            <a:ext cx="576064" cy="365125"/>
          </a:xfrm>
        </p:spPr>
        <p:txBody>
          <a:bodyPr/>
          <a:lstStyle/>
          <a:p>
            <a:fld id="{B19B0651-EE4F-4900-A07F-96A6BFA9D0F0}" type="slidenum">
              <a:rPr lang="ru-RU" sz="1600" smtClean="0"/>
              <a:t>4</a:t>
            </a:fld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345976" y="0"/>
            <a:ext cx="70567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dirty="0" smtClean="0"/>
              <a:t>Покутська </a:t>
            </a:r>
            <a:r>
              <a:rPr lang="uk-UA" sz="3200" dirty="0"/>
              <a:t>трійця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430887"/>
            <a:ext cx="763284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" b="1" dirty="0"/>
              <a:t>Поку́тська трі́йця</a:t>
            </a:r>
            <a:r>
              <a:rPr lang="vi-VN" sz="1400" dirty="0"/>
              <a:t> — умовне об'єднання трьох українських 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письменників Василя Стефаника</a:t>
            </a:r>
            <a:r>
              <a:rPr lang="vi-VN" sz="1400" dirty="0" smtClean="0"/>
              <a:t>,</a:t>
            </a:r>
            <a:r>
              <a:rPr lang="vi-VN" sz="1400" dirty="0"/>
              <a:t> 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Леся Мартовича</a:t>
            </a:r>
            <a:r>
              <a:rPr lang="vi-VN" sz="1400" dirty="0"/>
              <a:t> та 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Марка Черемшини</a:t>
            </a:r>
            <a:r>
              <a:rPr lang="vi-VN" sz="1400" dirty="0" smtClean="0"/>
              <a:t>. </a:t>
            </a:r>
            <a:r>
              <a:rPr lang="vi-VN" sz="1400" dirty="0"/>
              <a:t>Назва походить від регіону, оскільки усі троє походили з 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Покуття</a:t>
            </a:r>
            <a:r>
              <a:rPr lang="vi-VN" sz="1400" dirty="0" smtClean="0"/>
              <a:t>.</a:t>
            </a:r>
            <a:endParaRPr lang="vi-VN" sz="1400" dirty="0"/>
          </a:p>
          <a:p>
            <a:r>
              <a:rPr lang="vi-VN" sz="1400" dirty="0"/>
              <a:t>Назву Покутська трійця, очевидно, отримали з легкої руки </a:t>
            </a:r>
            <a:r>
              <a:rPr lang="uk-UA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Івана Франка</a:t>
            </a:r>
            <a:r>
              <a:rPr lang="vi-VN" sz="1400" dirty="0" smtClean="0"/>
              <a:t>, </a:t>
            </a:r>
            <a:r>
              <a:rPr lang="vi-VN" sz="1400" dirty="0"/>
              <a:t>оскільки саме він брав активну участь у становленні та формуванні таланту Стефаника, Мартовича та Черемшини. Завдяки постійній та тісній співпраці молоді письменники пройшли так звану Франкову школу та сформувалися під його безпосереднім впливом.</a:t>
            </a:r>
          </a:p>
          <a:p>
            <a:r>
              <a:rPr lang="vi-VN" sz="1400" dirty="0"/>
              <a:t>Про ознаки, які об'єднали письменників нової генерації, найкраще сказав Іван Франко:</a:t>
            </a:r>
          </a:p>
          <a:p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798724"/>
              </p:ext>
            </p:extLst>
          </p:nvPr>
        </p:nvGraphicFramePr>
        <p:xfrm>
          <a:off x="37256" y="1627039"/>
          <a:ext cx="8229600" cy="1584176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1584176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</a:rPr>
                        <a:t/>
                      </a:r>
                      <a:br>
                        <a:rPr lang="ru-RU" dirty="0">
                          <a:effectLst/>
                        </a:rPr>
                      </a:br>
                      <a:r>
                        <a:rPr lang="ru-RU" dirty="0" smtClean="0">
                          <a:effectLst/>
                        </a:rPr>
                        <a:t>«</a:t>
                      </a:r>
                      <a:r>
                        <a:rPr lang="ru-RU" dirty="0" err="1" smtClean="0">
                          <a:effectLst/>
                        </a:rPr>
                        <a:t>Переважно</a:t>
                      </a:r>
                      <a:r>
                        <a:rPr lang="ru-RU" dirty="0" smtClean="0">
                          <a:effectLst/>
                        </a:rPr>
                        <a:t> </a:t>
                      </a:r>
                      <a:r>
                        <a:rPr lang="ru-RU" dirty="0" err="1">
                          <a:effectLst/>
                        </a:rPr>
                        <a:t>хлопські</a:t>
                      </a:r>
                      <a:r>
                        <a:rPr lang="ru-RU" dirty="0">
                          <a:effectLst/>
                        </a:rPr>
                        <a:t> сини </a:t>
                      </a:r>
                      <a:r>
                        <a:rPr lang="ru-RU" dirty="0" err="1">
                          <a:effectLst/>
                        </a:rPr>
                        <a:t>походженням</a:t>
                      </a:r>
                      <a:r>
                        <a:rPr lang="ru-RU" dirty="0">
                          <a:effectLst/>
                        </a:rPr>
                        <a:t>, </a:t>
                      </a:r>
                      <a:r>
                        <a:rPr lang="ru-RU" dirty="0" err="1">
                          <a:effectLst/>
                        </a:rPr>
                        <a:t>соціалісти</a:t>
                      </a:r>
                      <a:r>
                        <a:rPr lang="ru-RU" dirty="0">
                          <a:effectLst/>
                        </a:rPr>
                        <a:t> з </a:t>
                      </a:r>
                      <a:r>
                        <a:rPr lang="ru-RU" dirty="0" err="1">
                          <a:effectLst/>
                        </a:rPr>
                        <a:t>переконання</a:t>
                      </a:r>
                      <a:r>
                        <a:rPr lang="ru-RU" dirty="0">
                          <a:effectLst/>
                        </a:rPr>
                        <a:t>, </a:t>
                      </a:r>
                      <a:r>
                        <a:rPr lang="ru-RU" dirty="0" err="1" smtClean="0">
                          <a:effectLst/>
                        </a:rPr>
                        <a:t>молоді</a:t>
                      </a:r>
                      <a:r>
                        <a:rPr lang="ru-RU" dirty="0" smtClean="0">
                          <a:effectLst/>
                        </a:rPr>
                        <a:t> </a:t>
                      </a:r>
                      <a:r>
                        <a:rPr lang="ru-RU" dirty="0" err="1" smtClean="0">
                          <a:effectLst/>
                        </a:rPr>
                        <a:t>письменники</a:t>
                      </a:r>
                      <a:r>
                        <a:rPr lang="ru-RU" dirty="0">
                          <a:effectLst/>
                        </a:rPr>
                        <a:t>, </a:t>
                      </a:r>
                      <a:r>
                        <a:rPr lang="ru-RU" dirty="0" err="1">
                          <a:effectLst/>
                        </a:rPr>
                        <a:t>взялися</a:t>
                      </a:r>
                      <a:r>
                        <a:rPr lang="ru-RU" dirty="0">
                          <a:effectLst/>
                        </a:rPr>
                        <a:t> </a:t>
                      </a:r>
                      <a:r>
                        <a:rPr lang="ru-RU" dirty="0" err="1">
                          <a:effectLst/>
                        </a:rPr>
                        <a:t>малювати</a:t>
                      </a:r>
                      <a:r>
                        <a:rPr lang="ru-RU" dirty="0">
                          <a:effectLst/>
                        </a:rPr>
                        <a:t> те </a:t>
                      </a:r>
                      <a:r>
                        <a:rPr lang="ru-RU" dirty="0" err="1">
                          <a:effectLst/>
                        </a:rPr>
                        <a:t>життя</a:t>
                      </a:r>
                      <a:r>
                        <a:rPr lang="ru-RU" dirty="0">
                          <a:effectLst/>
                        </a:rPr>
                        <a:t>, яке </a:t>
                      </a:r>
                      <a:r>
                        <a:rPr lang="ru-RU" dirty="0" err="1">
                          <a:effectLst/>
                        </a:rPr>
                        <a:t>найліпше</a:t>
                      </a:r>
                      <a:r>
                        <a:rPr lang="ru-RU" dirty="0">
                          <a:effectLst/>
                        </a:rPr>
                        <a:t> знали, — </a:t>
                      </a:r>
                      <a:r>
                        <a:rPr lang="ru-RU" dirty="0" err="1">
                          <a:effectLst/>
                        </a:rPr>
                        <a:t>сільське</a:t>
                      </a:r>
                      <a:r>
                        <a:rPr lang="ru-RU" dirty="0">
                          <a:effectLst/>
                        </a:rPr>
                        <a:t> </a:t>
                      </a:r>
                      <a:r>
                        <a:rPr lang="ru-RU" dirty="0" err="1" smtClean="0">
                          <a:effectLst/>
                        </a:rPr>
                        <a:t>життя</a:t>
                      </a:r>
                      <a:r>
                        <a:rPr lang="ru-RU" dirty="0" smtClean="0">
                          <a:effectLst/>
                        </a:rPr>
                        <a:t>».</a:t>
                      </a:r>
                    </a:p>
                  </a:txBody>
                  <a:tcPr marL="95250" marR="95250" marT="57150" marB="571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25996" y="2996952"/>
            <a:ext cx="75608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/>
              <a:t>Отже</a:t>
            </a:r>
            <a:r>
              <a:rPr lang="ru-RU" sz="1600" dirty="0"/>
              <a:t>, </a:t>
            </a:r>
            <a:r>
              <a:rPr lang="ru-RU" sz="1600" dirty="0" err="1"/>
              <a:t>можна</a:t>
            </a:r>
            <a:r>
              <a:rPr lang="ru-RU" sz="1600" dirty="0"/>
              <a:t> </a:t>
            </a:r>
            <a:r>
              <a:rPr lang="ru-RU" sz="1600" dirty="0" err="1"/>
              <a:t>виділити</a:t>
            </a:r>
            <a:r>
              <a:rPr lang="ru-RU" sz="1600" dirty="0"/>
              <a:t> </a:t>
            </a:r>
            <a:r>
              <a:rPr lang="ru-RU" sz="1600" dirty="0" err="1"/>
              <a:t>такі</a:t>
            </a:r>
            <a:r>
              <a:rPr lang="ru-RU" sz="1600" dirty="0"/>
              <a:t> </a:t>
            </a:r>
            <a:r>
              <a:rPr lang="ru-RU" sz="1600" dirty="0" err="1"/>
              <a:t>ознаки</a:t>
            </a:r>
            <a:r>
              <a:rPr lang="ru-RU" sz="1600" dirty="0"/>
              <a:t>, </a:t>
            </a:r>
            <a:r>
              <a:rPr lang="ru-RU" sz="1600" dirty="0" err="1"/>
              <a:t>притаманні</a:t>
            </a:r>
            <a:r>
              <a:rPr lang="ru-RU" sz="1600" dirty="0"/>
              <a:t> </a:t>
            </a:r>
            <a:r>
              <a:rPr lang="ru-RU" sz="1600" dirty="0" err="1"/>
              <a:t>письменникам</a:t>
            </a:r>
            <a:r>
              <a:rPr lang="ru-RU" sz="1600" dirty="0"/>
              <a:t> </a:t>
            </a:r>
            <a:r>
              <a:rPr lang="ru-RU" sz="1600" dirty="0" err="1"/>
              <a:t>Покутської</a:t>
            </a:r>
            <a:r>
              <a:rPr lang="ru-RU" sz="1600" dirty="0"/>
              <a:t> </a:t>
            </a:r>
            <a:r>
              <a:rPr lang="ru-RU" sz="1600" dirty="0" err="1"/>
              <a:t>трійці</a:t>
            </a:r>
            <a:r>
              <a:rPr lang="ru-RU" sz="1600" dirty="0"/>
              <a:t>:</a:t>
            </a:r>
          </a:p>
          <a:p>
            <a:r>
              <a:rPr lang="ru-RU" sz="1600" dirty="0" err="1"/>
              <a:t>вік</a:t>
            </a:r>
            <a:r>
              <a:rPr lang="ru-RU" sz="1600" dirty="0"/>
              <a:t> — почали </a:t>
            </a:r>
            <a:r>
              <a:rPr lang="ru-RU" sz="1600" dirty="0" err="1"/>
              <a:t>творити</a:t>
            </a:r>
            <a:r>
              <a:rPr lang="ru-RU" sz="1600" dirty="0"/>
              <a:t> у </a:t>
            </a:r>
            <a:r>
              <a:rPr lang="ru-RU" sz="1600" dirty="0" err="1"/>
              <a:t>молодості</a:t>
            </a:r>
            <a:r>
              <a:rPr lang="ru-RU" sz="1600" dirty="0"/>
              <a:t>;</a:t>
            </a:r>
          </a:p>
          <a:p>
            <a:r>
              <a:rPr lang="ru-RU" sz="1600" dirty="0" err="1"/>
              <a:t>походження</a:t>
            </a:r>
            <a:r>
              <a:rPr lang="ru-RU" sz="1600" dirty="0"/>
              <a:t> — </a:t>
            </a:r>
            <a:r>
              <a:rPr lang="ru-RU" sz="1600" dirty="0" err="1"/>
              <a:t>родовід</a:t>
            </a:r>
            <a:r>
              <a:rPr lang="ru-RU" sz="1600" dirty="0"/>
              <a:t> вели </a:t>
            </a:r>
            <a:r>
              <a:rPr lang="ru-RU" sz="1600" dirty="0" err="1"/>
              <a:t>із</a:t>
            </a:r>
            <a:r>
              <a:rPr lang="ru-RU" sz="1600" dirty="0"/>
              <a:t> </a:t>
            </a:r>
            <a:r>
              <a:rPr lang="ru-RU" sz="1600" dirty="0" err="1"/>
              <a:t>нижніх</a:t>
            </a:r>
            <a:r>
              <a:rPr lang="ru-RU" sz="1600" dirty="0"/>
              <a:t> </a:t>
            </a:r>
            <a:r>
              <a:rPr lang="ru-RU" sz="1600" dirty="0" err="1"/>
              <a:t>верств</a:t>
            </a:r>
            <a:r>
              <a:rPr lang="ru-RU" sz="1600" dirty="0"/>
              <a:t> </a:t>
            </a:r>
            <a:r>
              <a:rPr lang="ru-RU" sz="1600" dirty="0" err="1"/>
              <a:t>суспільства</a:t>
            </a:r>
            <a:r>
              <a:rPr lang="ru-RU" sz="1600" dirty="0"/>
              <a:t>;</a:t>
            </a:r>
          </a:p>
          <a:p>
            <a:r>
              <a:rPr lang="ru-RU" sz="1600" dirty="0"/>
              <a:t>тематика — в </a:t>
            </a:r>
            <a:r>
              <a:rPr lang="ru-RU" sz="1600" dirty="0" err="1"/>
              <a:t>основі</a:t>
            </a:r>
            <a:r>
              <a:rPr lang="ru-RU" sz="1600" dirty="0"/>
              <a:t> </a:t>
            </a:r>
            <a:r>
              <a:rPr lang="ru-RU" sz="1600" dirty="0" err="1"/>
              <a:t>творів</a:t>
            </a:r>
            <a:r>
              <a:rPr lang="ru-RU" sz="1600" dirty="0"/>
              <a:t> лежало </a:t>
            </a:r>
            <a:r>
              <a:rPr lang="ru-RU" sz="1600" dirty="0" err="1"/>
              <a:t>вкрай</a:t>
            </a:r>
            <a:r>
              <a:rPr lang="ru-RU" sz="1600" dirty="0"/>
              <a:t> </a:t>
            </a:r>
            <a:r>
              <a:rPr lang="ru-RU" sz="1600" dirty="0" err="1"/>
              <a:t>важке</a:t>
            </a:r>
            <a:r>
              <a:rPr lang="ru-RU" sz="1600" dirty="0"/>
              <a:t> </a:t>
            </a:r>
            <a:r>
              <a:rPr lang="ru-RU" sz="1600" dirty="0" err="1"/>
              <a:t>життя</a:t>
            </a:r>
            <a:r>
              <a:rPr lang="ru-RU" sz="1600" dirty="0"/>
              <a:t> селян </a:t>
            </a:r>
            <a:r>
              <a:rPr lang="ru-RU" sz="1600" dirty="0" err="1"/>
              <a:t>Покуття</a:t>
            </a:r>
            <a:r>
              <a:rPr lang="ru-RU" sz="1600" dirty="0"/>
              <a:t>, </a:t>
            </a:r>
            <a:r>
              <a:rPr lang="ru-RU" sz="1600" dirty="0" err="1"/>
              <a:t>Буковини</a:t>
            </a:r>
            <a:r>
              <a:rPr lang="ru-RU" sz="1600" dirty="0"/>
              <a:t> та </a:t>
            </a:r>
            <a:r>
              <a:rPr lang="ru-RU" sz="1600" dirty="0" err="1"/>
              <a:t>Галичини</a:t>
            </a:r>
            <a:r>
              <a:rPr lang="ru-RU" sz="1600" dirty="0"/>
              <a:t> за </a:t>
            </a:r>
            <a:r>
              <a:rPr lang="ru-RU" sz="1600" dirty="0" err="1"/>
              <a:t>часів</a:t>
            </a:r>
            <a:r>
              <a:rPr lang="ru-RU" sz="1600" dirty="0"/>
              <a:t> </a:t>
            </a:r>
            <a:r>
              <a:rPr lang="ru-RU" sz="1600" dirty="0" err="1"/>
              <a:t>правління</a:t>
            </a:r>
            <a:r>
              <a:rPr lang="ru-RU" sz="1600" dirty="0"/>
              <a:t> Австро-</a:t>
            </a:r>
            <a:r>
              <a:rPr lang="ru-RU" sz="1600" dirty="0" err="1"/>
              <a:t>Угорщини</a:t>
            </a:r>
            <a:r>
              <a:rPr lang="ru-RU" sz="1600" dirty="0"/>
              <a:t>;</a:t>
            </a:r>
          </a:p>
          <a:p>
            <a:r>
              <a:rPr lang="ru-RU" sz="1600" dirty="0" err="1"/>
              <a:t>жанрова</a:t>
            </a:r>
            <a:r>
              <a:rPr lang="ru-RU" sz="1600" dirty="0"/>
              <a:t> </a:t>
            </a:r>
            <a:r>
              <a:rPr lang="ru-RU" sz="1600" dirty="0" err="1"/>
              <a:t>своєрідність</a:t>
            </a:r>
            <a:r>
              <a:rPr lang="ru-RU" sz="1600" dirty="0"/>
              <a:t> — </a:t>
            </a:r>
            <a:r>
              <a:rPr lang="ru-RU" sz="1600" dirty="0" err="1"/>
              <a:t>незважаючи</a:t>
            </a:r>
            <a:r>
              <a:rPr lang="ru-RU" sz="1600" dirty="0"/>
              <a:t> на </a:t>
            </a:r>
            <a:r>
              <a:rPr lang="ru-RU" sz="1600" dirty="0" err="1"/>
              <a:t>традиційність</a:t>
            </a:r>
            <a:r>
              <a:rPr lang="ru-RU" sz="1600" dirty="0"/>
              <a:t> тематики, </a:t>
            </a:r>
            <a:r>
              <a:rPr lang="ru-RU" sz="1600" dirty="0" err="1"/>
              <a:t>Стефаник</a:t>
            </a:r>
            <a:r>
              <a:rPr lang="ru-RU" sz="1600" dirty="0"/>
              <a:t>, </a:t>
            </a:r>
            <a:r>
              <a:rPr lang="ru-RU" sz="1600" dirty="0" err="1"/>
              <a:t>Мартович</a:t>
            </a:r>
            <a:r>
              <a:rPr lang="ru-RU" sz="1600" dirty="0"/>
              <a:t> та </a:t>
            </a:r>
            <a:r>
              <a:rPr lang="ru-RU" sz="1600" dirty="0" err="1"/>
              <a:t>Черемшина</a:t>
            </a:r>
            <a:r>
              <a:rPr lang="ru-RU" sz="1600" dirty="0"/>
              <a:t> (</a:t>
            </a:r>
            <a:r>
              <a:rPr lang="ru-RU" sz="1600" dirty="0" err="1"/>
              <a:t>значною</a:t>
            </a:r>
            <a:r>
              <a:rPr lang="ru-RU" sz="1600" dirty="0"/>
              <a:t> </a:t>
            </a:r>
            <a:r>
              <a:rPr lang="ru-RU" sz="1600" dirty="0" err="1"/>
              <a:t>мірою</a:t>
            </a:r>
            <a:r>
              <a:rPr lang="ru-RU" sz="1600" dirty="0"/>
              <a:t> </a:t>
            </a:r>
            <a:r>
              <a:rPr lang="ru-RU" sz="1600" dirty="0" err="1"/>
              <a:t>під</a:t>
            </a:r>
            <a:r>
              <a:rPr lang="ru-RU" sz="1600" dirty="0"/>
              <a:t> </a:t>
            </a:r>
            <a:r>
              <a:rPr lang="ru-RU" sz="1600" dirty="0" err="1"/>
              <a:t>впливом</a:t>
            </a:r>
            <a:r>
              <a:rPr lang="ru-RU" sz="1600" dirty="0"/>
              <a:t> Франка) </a:t>
            </a:r>
            <a:r>
              <a:rPr lang="ru-RU" sz="1600" dirty="0" err="1"/>
              <a:t>формувалися</a:t>
            </a:r>
            <a:r>
              <a:rPr lang="ru-RU" sz="1600" dirty="0"/>
              <a:t> як </a:t>
            </a:r>
            <a:r>
              <a:rPr lang="ru-RU" sz="1600" dirty="0" err="1" smtClean="0"/>
              <a:t>письменники-модерністи</a:t>
            </a:r>
            <a:r>
              <a:rPr lang="ru-RU" sz="1600" dirty="0" smtClean="0"/>
              <a:t>. </a:t>
            </a:r>
            <a:r>
              <a:rPr lang="ru-RU" sz="1600" dirty="0" err="1"/>
              <a:t>Скажімо</a:t>
            </a:r>
            <a:r>
              <a:rPr lang="ru-RU" sz="1600" dirty="0"/>
              <a:t>, </a:t>
            </a:r>
            <a:r>
              <a:rPr lang="ru-RU" sz="1600" dirty="0" err="1"/>
              <a:t>це</a:t>
            </a:r>
            <a:r>
              <a:rPr lang="ru-RU" sz="1600" dirty="0"/>
              <a:t> </a:t>
            </a:r>
            <a:r>
              <a:rPr lang="ru-RU" sz="1600" dirty="0" err="1"/>
              <a:t>виявлено</a:t>
            </a:r>
            <a:r>
              <a:rPr lang="ru-RU" sz="1600" dirty="0"/>
              <a:t> у </a:t>
            </a:r>
            <a:r>
              <a:rPr lang="ru-RU" sz="1600" dirty="0" err="1"/>
              <a:t>новій</a:t>
            </a:r>
            <a:r>
              <a:rPr lang="ru-RU" sz="1600" dirty="0"/>
              <a:t> </a:t>
            </a:r>
            <a:r>
              <a:rPr lang="ru-RU" sz="1600" dirty="0" err="1"/>
              <a:t>формі</a:t>
            </a:r>
            <a:r>
              <a:rPr lang="ru-RU" sz="1600" dirty="0"/>
              <a:t> </a:t>
            </a:r>
            <a:r>
              <a:rPr lang="ru-RU" sz="1600" dirty="0" err="1"/>
              <a:t>зображення</a:t>
            </a:r>
            <a:r>
              <a:rPr lang="ru-RU" sz="1600" dirty="0"/>
              <a:t> тематики села — </a:t>
            </a:r>
            <a:r>
              <a:rPr lang="ru-RU" sz="1600" dirty="0" err="1"/>
              <a:t>створення</a:t>
            </a:r>
            <a:r>
              <a:rPr lang="ru-RU" sz="1600" dirty="0"/>
              <a:t> </a:t>
            </a:r>
            <a:r>
              <a:rPr lang="ru-RU" sz="1600" dirty="0" err="1" smtClean="0"/>
              <a:t>новел,етюдів</a:t>
            </a:r>
            <a:r>
              <a:rPr lang="ru-RU" sz="1600" dirty="0" smtClean="0"/>
              <a:t>.</a:t>
            </a:r>
            <a:endParaRPr lang="ru-RU" sz="1600" dirty="0"/>
          </a:p>
          <a:p>
            <a:r>
              <a:rPr lang="ru-RU" sz="1600" dirty="0"/>
              <a:t>Таким чином, </a:t>
            </a:r>
            <a:r>
              <a:rPr lang="ru-RU" sz="1600" dirty="0" err="1"/>
              <a:t>працюючи</a:t>
            </a:r>
            <a:r>
              <a:rPr lang="ru-RU" sz="1600" dirty="0"/>
              <a:t> в одному </a:t>
            </a:r>
            <a:r>
              <a:rPr lang="ru-RU" sz="1600" dirty="0" err="1"/>
              <a:t>напрямку</a:t>
            </a:r>
            <a:r>
              <a:rPr lang="ru-RU" sz="1600" dirty="0"/>
              <a:t>, але </a:t>
            </a:r>
            <a:r>
              <a:rPr lang="ru-RU" sz="1600" dirty="0" err="1"/>
              <a:t>маючи</a:t>
            </a:r>
            <a:r>
              <a:rPr lang="ru-RU" sz="1600" dirty="0"/>
              <a:t> </a:t>
            </a:r>
            <a:r>
              <a:rPr lang="ru-RU" sz="1600" dirty="0" err="1"/>
              <a:t>власний</a:t>
            </a:r>
            <a:r>
              <a:rPr lang="ru-RU" sz="1600" dirty="0"/>
              <a:t> та </a:t>
            </a:r>
            <a:r>
              <a:rPr lang="ru-RU" sz="1600" dirty="0" err="1"/>
              <a:t>оригінальний</a:t>
            </a:r>
            <a:r>
              <a:rPr lang="ru-RU" sz="1600" dirty="0"/>
              <a:t> стиль, </a:t>
            </a:r>
            <a:r>
              <a:rPr lang="ru-RU" sz="1600" dirty="0" err="1"/>
              <a:t>кожен</a:t>
            </a:r>
            <a:r>
              <a:rPr lang="ru-RU" sz="1600" dirty="0"/>
              <a:t> </a:t>
            </a:r>
            <a:r>
              <a:rPr lang="ru-RU" sz="1600" dirty="0" err="1"/>
              <a:t>із</a:t>
            </a:r>
            <a:r>
              <a:rPr lang="ru-RU" sz="1600" dirty="0"/>
              <a:t> </a:t>
            </a:r>
            <a:r>
              <a:rPr lang="ru-RU" sz="1600" dirty="0" err="1"/>
              <a:t>письменників</a:t>
            </a:r>
            <a:r>
              <a:rPr lang="ru-RU" sz="1600" dirty="0"/>
              <a:t> — Василь </a:t>
            </a:r>
            <a:r>
              <a:rPr lang="ru-RU" sz="1600" dirty="0" err="1"/>
              <a:t>Стефаник</a:t>
            </a:r>
            <a:r>
              <a:rPr lang="ru-RU" sz="1600" dirty="0"/>
              <a:t>, Лесь </a:t>
            </a:r>
            <a:r>
              <a:rPr lang="ru-RU" sz="1600" dirty="0" err="1"/>
              <a:t>Мартович</a:t>
            </a:r>
            <a:r>
              <a:rPr lang="ru-RU" sz="1600" dirty="0"/>
              <a:t>, Марко </a:t>
            </a:r>
            <a:r>
              <a:rPr lang="ru-RU" sz="1600" dirty="0" err="1"/>
              <a:t>Черемшина</a:t>
            </a:r>
            <a:r>
              <a:rPr lang="ru-RU" sz="1600" dirty="0"/>
              <a:t> — </a:t>
            </a:r>
            <a:r>
              <a:rPr lang="ru-RU" sz="1600" dirty="0" err="1"/>
              <a:t>зробили</a:t>
            </a:r>
            <a:r>
              <a:rPr lang="ru-RU" sz="1600" dirty="0"/>
              <a:t> </a:t>
            </a:r>
            <a:r>
              <a:rPr lang="ru-RU" sz="1600" dirty="0" err="1"/>
              <a:t>свій</a:t>
            </a:r>
            <a:r>
              <a:rPr lang="ru-RU" sz="1600" dirty="0"/>
              <a:t> </a:t>
            </a:r>
            <a:r>
              <a:rPr lang="ru-RU" sz="1600" dirty="0" err="1"/>
              <a:t>внесок</a:t>
            </a:r>
            <a:r>
              <a:rPr lang="ru-RU" sz="1600" dirty="0"/>
              <a:t> як </a:t>
            </a:r>
            <a:r>
              <a:rPr lang="ru-RU" sz="1600" dirty="0" err="1"/>
              <a:t>індивідуально</a:t>
            </a:r>
            <a:r>
              <a:rPr lang="ru-RU" sz="1600" dirty="0"/>
              <a:t>, так і </a:t>
            </a:r>
            <a:r>
              <a:rPr lang="ru-RU" sz="1600" dirty="0" err="1"/>
              <a:t>колективно</a:t>
            </a:r>
            <a:r>
              <a:rPr lang="ru-RU" sz="1600" dirty="0"/>
              <a:t> в </a:t>
            </a:r>
            <a:r>
              <a:rPr lang="ru-RU" sz="1600" dirty="0" err="1"/>
              <a:t>умовному</a:t>
            </a:r>
            <a:r>
              <a:rPr lang="ru-RU" sz="1600" dirty="0"/>
              <a:t> </a:t>
            </a:r>
            <a:r>
              <a:rPr lang="ru-RU" sz="1600" dirty="0" err="1"/>
              <a:t>об'єднанні</a:t>
            </a:r>
            <a:r>
              <a:rPr lang="ru-RU" sz="1600" dirty="0"/>
              <a:t> </a:t>
            </a:r>
            <a:r>
              <a:rPr lang="ru-RU" sz="1600" dirty="0" err="1"/>
              <a:t>Покутська</a:t>
            </a:r>
            <a:r>
              <a:rPr lang="ru-RU" sz="1600" dirty="0"/>
              <a:t> </a:t>
            </a:r>
            <a:r>
              <a:rPr lang="ru-RU" sz="1600" dirty="0" err="1"/>
              <a:t>трійця</a:t>
            </a:r>
            <a:r>
              <a:rPr lang="ru-RU" sz="1600" dirty="0"/>
              <a:t>.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337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ручной ввод 10"/>
          <p:cNvSpPr/>
          <p:nvPr/>
        </p:nvSpPr>
        <p:spPr>
          <a:xfrm>
            <a:off x="8005978" y="5877272"/>
            <a:ext cx="1138022" cy="720080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с двумя усеченными противолежащими углами 14"/>
          <p:cNvSpPr/>
          <p:nvPr/>
        </p:nvSpPr>
        <p:spPr>
          <a:xfrm>
            <a:off x="539552" y="548680"/>
            <a:ext cx="7704856" cy="6048672"/>
          </a:xfrm>
          <a:prstGeom prst="snip2DiagRect">
            <a:avLst>
              <a:gd name="adj1" fmla="val 0"/>
              <a:gd name="adj2" fmla="val 7785"/>
            </a:avLst>
          </a:prstGeom>
          <a:solidFill>
            <a:schemeClr val="lt1">
              <a:alpha val="67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39552" y="764704"/>
            <a:ext cx="30963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1890 році його звинуватили </a:t>
            </a:r>
            <a:r>
              <a:rPr lang="uk-UA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нелегальній </a:t>
            </a:r>
            <a:r>
              <a:rPr lang="uk-UA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громадсько-культурній роботі, і він був змушений перейти навчатися до Дрогобицької гімназії. Тут юнак познайомився з Іваном Франком, який назвав Василя своїм наступником.</a:t>
            </a:r>
            <a:endParaRPr lang="uk-UA" sz="1400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18140" y="6104035"/>
            <a:ext cx="576064" cy="365125"/>
          </a:xfrm>
        </p:spPr>
        <p:txBody>
          <a:bodyPr/>
          <a:lstStyle/>
          <a:p>
            <a:fld id="{B19B0651-EE4F-4900-A07F-96A6BFA9D0F0}" type="slidenum">
              <a:rPr lang="ru-RU" sz="1600" smtClean="0"/>
              <a:t>5</a:t>
            </a:fld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3256"/>
            <a:ext cx="4318371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6294" y="1052736"/>
            <a:ext cx="388843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Після Дрогобицької гімназії Василь Стефаник навчається на медичному факультеті </a:t>
            </a:r>
            <a:r>
              <a:rPr lang="uk-UA" sz="1400" b="1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Ягеллонського</a:t>
            </a:r>
            <a:r>
              <a:rPr lang="uk-UA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університету </a:t>
            </a:r>
            <a:r>
              <a:rPr lang="uk-UA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місті Краків. Вибір медицини можна пояснити хіба що втратою сестри й хворобою матері, бо особливого нахилу до медичних наук він не мав.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Політична діяльність стала  причиною того, що батько (мати на той час уже померла) відмовився підтримувати сина, засуджуючи його погляди на стиль </a:t>
            </a:r>
            <a:r>
              <a:rPr lang="uk-UA" sz="1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життя</a:t>
            </a:r>
            <a:r>
              <a:rPr lang="uk-UA" sz="1400" b="1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08558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ручной ввод 10"/>
          <p:cNvSpPr/>
          <p:nvPr/>
        </p:nvSpPr>
        <p:spPr>
          <a:xfrm>
            <a:off x="7956376" y="5589240"/>
            <a:ext cx="1138022" cy="720080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с двумя усеченными противолежащими углами 14"/>
          <p:cNvSpPr/>
          <p:nvPr/>
        </p:nvSpPr>
        <p:spPr>
          <a:xfrm>
            <a:off x="539552" y="548680"/>
            <a:ext cx="7704856" cy="5544616"/>
          </a:xfrm>
          <a:prstGeom prst="snip2DiagRect">
            <a:avLst>
              <a:gd name="adj1" fmla="val 0"/>
              <a:gd name="adj2" fmla="val 7785"/>
            </a:avLst>
          </a:prstGeom>
          <a:solidFill>
            <a:schemeClr val="lt1">
              <a:alpha val="67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16416" y="5768867"/>
            <a:ext cx="576064" cy="365125"/>
          </a:xfrm>
        </p:spPr>
        <p:txBody>
          <a:bodyPr/>
          <a:lstStyle/>
          <a:p>
            <a:fld id="{B19B0651-EE4F-4900-A07F-96A6BFA9D0F0}" type="slidenum">
              <a:rPr lang="ru-RU" sz="1600" smtClean="0"/>
              <a:t>6</a:t>
            </a:fld>
            <a:endParaRPr lang="ru-RU" sz="16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552" y="531837"/>
            <a:ext cx="4286250" cy="556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5403" y="548681"/>
            <a:ext cx="2884949" cy="2160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220072" y="3429000"/>
            <a:ext cx="23762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err="1"/>
              <a:t>Будинок</a:t>
            </a:r>
            <a:r>
              <a:rPr lang="ru-RU" b="1" i="1" dirty="0"/>
              <a:t>  у </a:t>
            </a:r>
            <a:r>
              <a:rPr lang="ru-RU" b="1" i="1" dirty="0" err="1"/>
              <a:t>Кракові</a:t>
            </a:r>
            <a:r>
              <a:rPr lang="ru-RU" b="1" i="1" dirty="0"/>
              <a:t>, в </a:t>
            </a:r>
            <a:r>
              <a:rPr lang="ru-RU" b="1" i="1" dirty="0" err="1"/>
              <a:t>якому</a:t>
            </a:r>
            <a:r>
              <a:rPr lang="ru-RU" b="1" i="1" dirty="0"/>
              <a:t> на </a:t>
            </a:r>
            <a:r>
              <a:rPr lang="ru-RU" b="1" i="1" dirty="0" err="1"/>
              <a:t>третьому</a:t>
            </a:r>
            <a:r>
              <a:rPr lang="ru-RU" b="1" i="1" dirty="0"/>
              <a:t> </a:t>
            </a:r>
            <a:r>
              <a:rPr lang="ru-RU" b="1" i="1" dirty="0" err="1"/>
              <a:t>поверсі</a:t>
            </a:r>
            <a:r>
              <a:rPr lang="ru-RU" b="1" i="1" dirty="0"/>
              <a:t> жив Василь </a:t>
            </a:r>
            <a:r>
              <a:rPr lang="ru-RU" b="1" i="1" dirty="0" err="1"/>
              <a:t>Стефаник</a:t>
            </a:r>
            <a:endParaRPr lang="uk-UA" b="1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266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ручной ввод 5"/>
          <p:cNvSpPr/>
          <p:nvPr/>
        </p:nvSpPr>
        <p:spPr>
          <a:xfrm>
            <a:off x="8005978" y="5877272"/>
            <a:ext cx="1138022" cy="720080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uk-UA" i="1" dirty="0" smtClean="0"/>
              <a:t>Літературна діяльність</a:t>
            </a:r>
            <a:endParaRPr lang="ru-RU" i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z="1600" smtClean="0"/>
              <a:t>7</a:t>
            </a:fld>
            <a:endParaRPr lang="ru-RU" sz="1600" dirty="0"/>
          </a:p>
        </p:txBody>
      </p:sp>
      <p:sp>
        <p:nvSpPr>
          <p:cNvPr id="11" name="Прямоугольник с двумя усеченными противолежащими углами 14"/>
          <p:cNvSpPr/>
          <p:nvPr/>
        </p:nvSpPr>
        <p:spPr>
          <a:xfrm>
            <a:off x="726976" y="476672"/>
            <a:ext cx="7488832" cy="5976664"/>
          </a:xfrm>
          <a:prstGeom prst="snip2DiagRect">
            <a:avLst>
              <a:gd name="adj1" fmla="val 0"/>
              <a:gd name="adj2" fmla="val 7785"/>
            </a:avLst>
          </a:prstGeom>
          <a:solidFill>
            <a:schemeClr val="lt1">
              <a:alpha val="67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047750"/>
            <a:ext cx="2232248" cy="321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2291"/>
            <a:ext cx="2934415" cy="396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27248"/>
            <a:ext cx="1224136" cy="166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971" y="3061457"/>
            <a:ext cx="18383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240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ручной ввод 10"/>
          <p:cNvSpPr/>
          <p:nvPr/>
        </p:nvSpPr>
        <p:spPr>
          <a:xfrm>
            <a:off x="8005978" y="5877272"/>
            <a:ext cx="1138022" cy="720080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с двумя усеченными противолежащими углами 14"/>
          <p:cNvSpPr/>
          <p:nvPr/>
        </p:nvSpPr>
        <p:spPr>
          <a:xfrm>
            <a:off x="315396" y="260648"/>
            <a:ext cx="7920880" cy="6080320"/>
          </a:xfrm>
          <a:prstGeom prst="snip2DiagRect">
            <a:avLst>
              <a:gd name="adj1" fmla="val 0"/>
              <a:gd name="adj2" fmla="val 7785"/>
            </a:avLst>
          </a:prstGeom>
          <a:solidFill>
            <a:schemeClr val="lt1">
              <a:alpha val="67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18140" y="6104035"/>
            <a:ext cx="576064" cy="365125"/>
          </a:xfrm>
        </p:spPr>
        <p:txBody>
          <a:bodyPr/>
          <a:lstStyle/>
          <a:p>
            <a:fld id="{B19B0651-EE4F-4900-A07F-96A6BFA9D0F0}" type="slidenum">
              <a:rPr lang="ru-RU" sz="1600" smtClean="0"/>
              <a:t>8</a:t>
            </a:fld>
            <a:endParaRPr lang="ru-RU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385827" y="268777"/>
            <a:ext cx="597666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Василь </a:t>
            </a:r>
            <a:r>
              <a:rPr lang="ru-RU" sz="1600" b="1" dirty="0" err="1" smtClean="0"/>
              <a:t>Стефаник</a:t>
            </a:r>
            <a:r>
              <a:rPr lang="ru-RU" sz="1600" b="1" dirty="0" smtClean="0"/>
              <a:t> </a:t>
            </a:r>
            <a:r>
              <a:rPr lang="ru-RU" sz="1600" b="1" dirty="0"/>
              <a:t>"</a:t>
            </a:r>
            <a:r>
              <a:rPr lang="ru-RU" sz="1600" b="1" dirty="0" err="1"/>
              <a:t>Камінний</a:t>
            </a:r>
            <a:r>
              <a:rPr lang="ru-RU" sz="1600" b="1" dirty="0"/>
              <a:t> </a:t>
            </a:r>
            <a:r>
              <a:rPr lang="ru-RU" sz="1600" b="1" dirty="0" err="1"/>
              <a:t>хрест</a:t>
            </a:r>
            <a:r>
              <a:rPr lang="ru-RU" sz="1600" b="1" dirty="0"/>
              <a:t>"</a:t>
            </a:r>
            <a:endParaRPr lang="ru-RU" sz="1600" dirty="0"/>
          </a:p>
          <a:p>
            <a:r>
              <a:rPr lang="ru-RU" sz="1600" dirty="0"/>
              <a:t>1900 р.</a:t>
            </a:r>
          </a:p>
          <a:p>
            <a:r>
              <a:rPr lang="ru-RU" sz="1600" b="1" dirty="0" err="1"/>
              <a:t>Літературний</a:t>
            </a:r>
            <a:r>
              <a:rPr lang="ru-RU" sz="1600" b="1" dirty="0"/>
              <a:t> </a:t>
            </a:r>
            <a:r>
              <a:rPr lang="ru-RU" sz="1600" b="1" dirty="0" err="1"/>
              <a:t>рід</a:t>
            </a:r>
            <a:r>
              <a:rPr lang="ru-RU" sz="1600" b="1" dirty="0"/>
              <a:t>:</a:t>
            </a:r>
            <a:r>
              <a:rPr lang="ru-RU" sz="1600" dirty="0"/>
              <a:t> </a:t>
            </a:r>
            <a:r>
              <a:rPr lang="ru-RU" sz="1600" dirty="0" err="1"/>
              <a:t>епос</a:t>
            </a:r>
            <a:r>
              <a:rPr lang="ru-RU" sz="1600" dirty="0"/>
              <a:t>.</a:t>
            </a:r>
          </a:p>
          <a:p>
            <a:r>
              <a:rPr lang="ru-RU" sz="1600" b="1" dirty="0"/>
              <a:t>Жанр:</a:t>
            </a:r>
            <a:r>
              <a:rPr lang="ru-RU" sz="1600" dirty="0"/>
              <a:t> </a:t>
            </a:r>
            <a:r>
              <a:rPr lang="ru-RU" sz="1600" dirty="0" err="1"/>
              <a:t>психологічна</a:t>
            </a:r>
            <a:r>
              <a:rPr lang="ru-RU" sz="1600" dirty="0"/>
              <a:t> </a:t>
            </a:r>
            <a:r>
              <a:rPr lang="ru-RU" sz="1600" dirty="0" smtClean="0"/>
              <a:t>новела</a:t>
            </a:r>
          </a:p>
          <a:p>
            <a:r>
              <a:rPr lang="ru-RU" sz="1600" b="1" dirty="0" smtClean="0"/>
              <a:t>Тема</a:t>
            </a:r>
            <a:r>
              <a:rPr lang="ru-RU" sz="1600" b="1" dirty="0"/>
              <a:t>:</a:t>
            </a:r>
            <a:r>
              <a:rPr lang="ru-RU" sz="1600" dirty="0"/>
              <a:t> </a:t>
            </a:r>
            <a:r>
              <a:rPr lang="ru-RU" sz="1600" dirty="0" err="1"/>
              <a:t>еміграція</a:t>
            </a:r>
            <a:r>
              <a:rPr lang="ru-RU" sz="1600" dirty="0"/>
              <a:t> за океан </a:t>
            </a:r>
            <a:r>
              <a:rPr lang="ru-RU" sz="1600" dirty="0" err="1"/>
              <a:t>галицького</a:t>
            </a:r>
            <a:r>
              <a:rPr lang="ru-RU" sz="1600" dirty="0"/>
              <a:t> селянства на </a:t>
            </a:r>
            <a:r>
              <a:rPr lang="ru-RU" sz="1600" dirty="0" err="1"/>
              <a:t>межі</a:t>
            </a:r>
            <a:r>
              <a:rPr lang="ru-RU" sz="1600" dirty="0"/>
              <a:t> </a:t>
            </a:r>
            <a:r>
              <a:rPr lang="en-US" sz="1600" dirty="0"/>
              <a:t>XIX </a:t>
            </a:r>
            <a:r>
              <a:rPr lang="ru-RU" sz="1600" dirty="0"/>
              <a:t>й </a:t>
            </a:r>
            <a:r>
              <a:rPr lang="en-US" sz="1600" dirty="0"/>
              <a:t>XX </a:t>
            </a:r>
            <a:r>
              <a:rPr lang="ru-RU" sz="1600" dirty="0"/>
              <a:t>ст. (</a:t>
            </a:r>
            <a:r>
              <a:rPr lang="ru-RU" sz="1600" dirty="0" err="1"/>
              <a:t>прощання</a:t>
            </a:r>
            <a:r>
              <a:rPr lang="ru-RU" sz="1600" dirty="0"/>
              <a:t> </a:t>
            </a:r>
            <a:r>
              <a:rPr lang="ru-RU" sz="1600" dirty="0" err="1"/>
              <a:t>хлібороба</a:t>
            </a:r>
            <a:r>
              <a:rPr lang="ru-RU" sz="1600" dirty="0"/>
              <a:t> </a:t>
            </a:r>
            <a:r>
              <a:rPr lang="ru-RU" sz="1600" dirty="0" err="1"/>
              <a:t>Івана</a:t>
            </a:r>
            <a:r>
              <a:rPr lang="ru-RU" sz="1600" dirty="0"/>
              <a:t> </a:t>
            </a:r>
            <a:r>
              <a:rPr lang="ru-RU" sz="1600" dirty="0" err="1"/>
              <a:t>Дідуха</a:t>
            </a:r>
            <a:r>
              <a:rPr lang="ru-RU" sz="1600" dirty="0"/>
              <a:t> </a:t>
            </a:r>
            <a:r>
              <a:rPr lang="ru-RU" sz="1600" dirty="0" err="1"/>
              <a:t>із</a:t>
            </a:r>
            <a:r>
              <a:rPr lang="ru-RU" sz="1600" dirty="0"/>
              <a:t> </a:t>
            </a:r>
            <a:r>
              <a:rPr lang="ru-RU" sz="1600" dirty="0" err="1"/>
              <a:t>сусідами</a:t>
            </a:r>
            <a:r>
              <a:rPr lang="ru-RU" sz="1600" dirty="0"/>
              <a:t> у </a:t>
            </a:r>
            <a:r>
              <a:rPr lang="ru-RU" sz="1600" dirty="0" err="1"/>
              <a:t>зв’язку</a:t>
            </a:r>
            <a:r>
              <a:rPr lang="ru-RU" sz="1600" dirty="0"/>
              <a:t> з </a:t>
            </a:r>
            <a:r>
              <a:rPr lang="ru-RU" sz="1600" dirty="0" err="1"/>
              <a:t>виїздом</a:t>
            </a:r>
            <a:r>
              <a:rPr lang="ru-RU" sz="1600" dirty="0"/>
              <a:t> до </a:t>
            </a:r>
            <a:r>
              <a:rPr lang="ru-RU" sz="1600" dirty="0" err="1"/>
              <a:t>Ка­нади</a:t>
            </a:r>
            <a:r>
              <a:rPr lang="ru-RU" sz="1600" dirty="0"/>
              <a:t>).</a:t>
            </a:r>
          </a:p>
          <a:p>
            <a:r>
              <a:rPr lang="ru-RU" sz="1600" b="1" dirty="0"/>
              <a:t>Головна </a:t>
            </a:r>
            <a:r>
              <a:rPr lang="ru-RU" sz="1600" b="1" dirty="0" err="1"/>
              <a:t>ідея</a:t>
            </a:r>
            <a:r>
              <a:rPr lang="ru-RU" sz="1600" b="1" dirty="0"/>
              <a:t>:</a:t>
            </a:r>
            <a:r>
              <a:rPr lang="ru-RU" sz="1600" dirty="0"/>
              <a:t> </a:t>
            </a:r>
            <a:r>
              <a:rPr lang="ru-RU" sz="1600" dirty="0" err="1"/>
              <a:t>єдність</a:t>
            </a:r>
            <a:r>
              <a:rPr lang="ru-RU" sz="1600" dirty="0"/>
              <a:t> селянина з </a:t>
            </a:r>
            <a:r>
              <a:rPr lang="ru-RU" sz="1600" dirty="0" err="1"/>
              <a:t>рідною</a:t>
            </a:r>
            <a:r>
              <a:rPr lang="ru-RU" sz="1600" dirty="0"/>
              <a:t> землею. </a:t>
            </a:r>
            <a:r>
              <a:rPr lang="ru-RU" sz="1600" dirty="0" err="1"/>
              <a:t>Герої</a:t>
            </a:r>
            <a:r>
              <a:rPr lang="ru-RU" sz="1600" dirty="0"/>
              <a:t> </a:t>
            </a:r>
            <a:r>
              <a:rPr lang="ru-RU" sz="1600" dirty="0" err="1"/>
              <a:t>твору</a:t>
            </a:r>
            <a:r>
              <a:rPr lang="ru-RU" sz="1600" dirty="0"/>
              <a:t>: </a:t>
            </a:r>
            <a:r>
              <a:rPr lang="ru-RU" sz="1600" dirty="0" err="1"/>
              <a:t>Іван</a:t>
            </a:r>
            <a:r>
              <a:rPr lang="ru-RU" sz="1600" dirty="0"/>
              <a:t> </a:t>
            </a:r>
            <a:r>
              <a:rPr lang="ru-RU" sz="1600" dirty="0" err="1"/>
              <a:t>Дідух</a:t>
            </a:r>
            <a:r>
              <a:rPr lang="ru-RU" sz="1600" dirty="0"/>
              <a:t>, </a:t>
            </a:r>
            <a:r>
              <a:rPr lang="ru-RU" sz="1600" dirty="0" err="1"/>
              <a:t>його</a:t>
            </a:r>
            <a:r>
              <a:rPr lang="ru-RU" sz="1600" dirty="0"/>
              <a:t> дружина Катерина, </a:t>
            </a:r>
            <a:r>
              <a:rPr lang="ru-RU" sz="1600" dirty="0" err="1"/>
              <a:t>їхні</a:t>
            </a:r>
            <a:r>
              <a:rPr lang="ru-RU" sz="1600" dirty="0"/>
              <a:t> </a:t>
            </a:r>
            <a:r>
              <a:rPr lang="ru-RU" sz="1600" dirty="0" err="1"/>
              <a:t>діти</a:t>
            </a:r>
            <a:r>
              <a:rPr lang="ru-RU" sz="1600" dirty="0"/>
              <a:t>, кум Ми­хайло, </a:t>
            </a:r>
            <a:r>
              <a:rPr lang="ru-RU" sz="1600" dirty="0" err="1"/>
              <a:t>селяни</a:t>
            </a:r>
            <a:r>
              <a:rPr lang="ru-RU" sz="1600" dirty="0"/>
              <a:t>.</a:t>
            </a:r>
          </a:p>
          <a:p>
            <a:r>
              <a:rPr lang="ru-RU" sz="1600" b="1" dirty="0"/>
              <a:t>Сюжет і </a:t>
            </a:r>
            <a:r>
              <a:rPr lang="ru-RU" sz="1600" b="1" dirty="0" err="1"/>
              <a:t>композиція</a:t>
            </a:r>
            <a:r>
              <a:rPr lang="ru-RU" sz="1600" b="1" dirty="0"/>
              <a:t>:</a:t>
            </a:r>
            <a:r>
              <a:rPr lang="ru-RU" sz="1600" dirty="0"/>
              <a:t> </a:t>
            </a:r>
            <a:r>
              <a:rPr lang="ru-RU" sz="1600" dirty="0" err="1"/>
              <a:t>твір</a:t>
            </a:r>
            <a:r>
              <a:rPr lang="ru-RU" sz="1600" dirty="0"/>
              <a:t> </a:t>
            </a:r>
            <a:r>
              <a:rPr lang="ru-RU" sz="1600" dirty="0" err="1"/>
              <a:t>складається</a:t>
            </a:r>
            <a:r>
              <a:rPr lang="ru-RU" sz="1600" dirty="0"/>
              <a:t> </a:t>
            </a:r>
            <a:r>
              <a:rPr lang="ru-RU" sz="1600" dirty="0" err="1"/>
              <a:t>із</a:t>
            </a:r>
            <a:r>
              <a:rPr lang="ru-RU" sz="1600" dirty="0"/>
              <a:t> семи </a:t>
            </a:r>
            <a:r>
              <a:rPr lang="ru-RU" sz="1600" dirty="0" err="1"/>
              <a:t>розділів</a:t>
            </a:r>
            <a:r>
              <a:rPr lang="ru-RU" sz="1600" dirty="0"/>
              <a:t>, сюжет як </a:t>
            </a:r>
            <a:r>
              <a:rPr lang="ru-RU" sz="1600" dirty="0" err="1"/>
              <a:t>та­кий</a:t>
            </a:r>
            <a:r>
              <a:rPr lang="ru-RU" sz="1600" dirty="0"/>
              <a:t> </a:t>
            </a:r>
            <a:r>
              <a:rPr lang="ru-RU" sz="1600" dirty="0" err="1"/>
              <a:t>відсутній</a:t>
            </a:r>
            <a:r>
              <a:rPr lang="ru-RU" sz="1600" dirty="0"/>
              <a:t>: селянин </a:t>
            </a:r>
            <a:r>
              <a:rPr lang="ru-RU" sz="1600" dirty="0" err="1"/>
              <a:t>Іван</a:t>
            </a:r>
            <a:r>
              <a:rPr lang="ru-RU" sz="1600" dirty="0"/>
              <a:t> </a:t>
            </a:r>
            <a:r>
              <a:rPr lang="ru-RU" sz="1600" dirty="0" err="1"/>
              <a:t>Дідух</a:t>
            </a:r>
            <a:r>
              <a:rPr lang="ru-RU" sz="1600" dirty="0"/>
              <a:t> </a:t>
            </a:r>
            <a:r>
              <a:rPr lang="ru-RU" sz="1600" dirty="0" err="1"/>
              <a:t>покидає</a:t>
            </a:r>
            <a:r>
              <a:rPr lang="ru-RU" sz="1600" dirty="0"/>
              <a:t> </a:t>
            </a:r>
            <a:r>
              <a:rPr lang="ru-RU" sz="1600" dirty="0" err="1"/>
              <a:t>рідну</a:t>
            </a:r>
            <a:r>
              <a:rPr lang="ru-RU" sz="1600" dirty="0"/>
              <a:t> землю, </a:t>
            </a:r>
            <a:r>
              <a:rPr lang="ru-RU" sz="1600" dirty="0" err="1"/>
              <a:t>щоб</a:t>
            </a:r>
            <a:r>
              <a:rPr lang="ru-RU" sz="1600" dirty="0"/>
              <a:t> </a:t>
            </a:r>
            <a:r>
              <a:rPr lang="ru-RU" sz="1600" dirty="0" err="1"/>
              <a:t>переїхати</a:t>
            </a:r>
            <a:r>
              <a:rPr lang="ru-RU" sz="1600" dirty="0"/>
              <a:t> до </a:t>
            </a:r>
            <a:r>
              <a:rPr lang="ru-RU" sz="1600" dirty="0" err="1"/>
              <a:t>Канади</a:t>
            </a:r>
            <a:r>
              <a:rPr lang="ru-RU" sz="1600" dirty="0"/>
              <a:t> в </a:t>
            </a:r>
            <a:r>
              <a:rPr lang="ru-RU" sz="1600" dirty="0" err="1"/>
              <a:t>пошуках</a:t>
            </a:r>
            <a:r>
              <a:rPr lang="ru-RU" sz="1600" dirty="0"/>
              <a:t> </a:t>
            </a:r>
            <a:r>
              <a:rPr lang="ru-RU" sz="1600" dirty="0" err="1"/>
              <a:t>кращого</a:t>
            </a:r>
            <a:r>
              <a:rPr lang="ru-RU" sz="1600" dirty="0"/>
              <a:t> </a:t>
            </a:r>
            <a:r>
              <a:rPr lang="ru-RU" sz="1600" dirty="0" err="1"/>
              <a:t>життя</a:t>
            </a:r>
            <a:r>
              <a:rPr lang="ru-RU" sz="1600" dirty="0"/>
              <a:t> (на </a:t>
            </a:r>
            <a:r>
              <a:rPr lang="ru-RU" sz="1600" dirty="0" err="1"/>
              <a:t>вмовляння</a:t>
            </a:r>
            <a:r>
              <a:rPr lang="ru-RU" sz="1600" dirty="0"/>
              <a:t> </a:t>
            </a:r>
            <a:r>
              <a:rPr lang="ru-RU" sz="1600" dirty="0" err="1"/>
              <a:t>дітей</a:t>
            </a:r>
            <a:r>
              <a:rPr lang="ru-RU" sz="1600" dirty="0"/>
              <a:t> і </a:t>
            </a:r>
            <a:r>
              <a:rPr lang="ru-RU" sz="1600" dirty="0" err="1"/>
              <a:t>дружини</a:t>
            </a:r>
            <a:r>
              <a:rPr lang="ru-RU" sz="1600" dirty="0"/>
              <a:t>).</a:t>
            </a:r>
          </a:p>
          <a:p>
            <a:pPr algn="ctr"/>
            <a:endParaRPr lang="ru-RU" sz="1600" b="1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ru-RU" sz="1600" b="1" dirty="0" err="1" smtClean="0"/>
              <a:t>Якщо</a:t>
            </a:r>
            <a:r>
              <a:rPr lang="ru-RU" sz="1600" b="1" dirty="0" smtClean="0"/>
              <a:t> </a:t>
            </a:r>
            <a:r>
              <a:rPr lang="ru-RU" sz="1600" b="1" dirty="0" err="1"/>
              <a:t>уважно</a:t>
            </a:r>
            <a:r>
              <a:rPr lang="ru-RU" sz="1600" b="1" dirty="0"/>
              <a:t> </a:t>
            </a:r>
            <a:r>
              <a:rPr lang="ru-RU" sz="1600" b="1" dirty="0" err="1"/>
              <a:t>придивитися</a:t>
            </a:r>
            <a:r>
              <a:rPr lang="ru-RU" sz="1600" b="1" dirty="0"/>
              <a:t>, </a:t>
            </a:r>
            <a:r>
              <a:rPr lang="uk-UA" sz="1600" b="1" dirty="0"/>
              <a:t>в</a:t>
            </a:r>
            <a:r>
              <a:rPr lang="en-US" sz="1600" b="1" dirty="0"/>
              <a:t>’</a:t>
            </a:r>
            <a:r>
              <a:rPr lang="uk-UA" sz="1600" b="1" dirty="0" err="1"/>
              <a:t>їжджаючи</a:t>
            </a:r>
            <a:r>
              <a:rPr lang="uk-UA" sz="1600" b="1" dirty="0"/>
              <a:t> в село,</a:t>
            </a:r>
            <a:r>
              <a:rPr lang="ru-RU" sz="1600" b="1" dirty="0"/>
              <a:t>  то на </a:t>
            </a:r>
            <a:r>
              <a:rPr lang="ru-RU" sz="1600" b="1" dirty="0" err="1"/>
              <a:t>горизонті</a:t>
            </a:r>
            <a:r>
              <a:rPr lang="ru-RU" sz="1600" b="1" dirty="0"/>
              <a:t> видно один-</a:t>
            </a:r>
            <a:r>
              <a:rPr lang="ru-RU" sz="1600" b="1" dirty="0" err="1"/>
              <a:t>єдиний</a:t>
            </a:r>
            <a:r>
              <a:rPr lang="ru-RU" sz="1600" b="1" dirty="0"/>
              <a:t> </a:t>
            </a:r>
            <a:r>
              <a:rPr lang="ru-RU" sz="1600" b="1" dirty="0" err="1"/>
              <a:t>кам’яний</a:t>
            </a:r>
            <a:r>
              <a:rPr lang="ru-RU" sz="1600" b="1" dirty="0"/>
              <a:t>  </a:t>
            </a:r>
            <a:r>
              <a:rPr lang="ru-RU" sz="1600" b="1" dirty="0" err="1"/>
              <a:t>хрест</a:t>
            </a:r>
            <a:r>
              <a:rPr lang="ru-RU" sz="1600" b="1" dirty="0"/>
              <a:t> — </a:t>
            </a:r>
            <a:r>
              <a:rPr lang="ru-RU" sz="1600" b="1" dirty="0" err="1"/>
              <a:t>саме</a:t>
            </a:r>
            <a:r>
              <a:rPr lang="ru-RU" sz="1600" b="1" dirty="0"/>
              <a:t> той, описаний у </a:t>
            </a:r>
            <a:r>
              <a:rPr lang="ru-RU" sz="1600" b="1" dirty="0" err="1"/>
              <a:t>новелі</a:t>
            </a:r>
            <a:r>
              <a:rPr lang="ru-RU" sz="1600" b="1" dirty="0"/>
              <a:t> «</a:t>
            </a:r>
            <a:r>
              <a:rPr lang="ru-RU" sz="1600" b="1" dirty="0" err="1"/>
              <a:t>Камінний</a:t>
            </a:r>
            <a:r>
              <a:rPr lang="ru-RU" sz="1600" b="1" dirty="0"/>
              <a:t> </a:t>
            </a:r>
            <a:r>
              <a:rPr lang="ru-RU" sz="1600" b="1" dirty="0" err="1"/>
              <a:t>хрест</a:t>
            </a:r>
            <a:r>
              <a:rPr lang="ru-RU" sz="1600" b="1" dirty="0"/>
              <a:t>».</a:t>
            </a:r>
          </a:p>
          <a:p>
            <a:pPr algn="ctr"/>
            <a:r>
              <a:rPr lang="ru-RU" sz="1600" b="1" dirty="0"/>
              <a:t> </a:t>
            </a:r>
            <a:r>
              <a:rPr lang="ru-RU" sz="1600" b="1" dirty="0" err="1"/>
              <a:t>Його</a:t>
            </a:r>
            <a:r>
              <a:rPr lang="ru-RU" sz="1600" b="1" dirty="0"/>
              <a:t> поставив перед </a:t>
            </a:r>
            <a:r>
              <a:rPr lang="ru-RU" sz="1600" b="1" dirty="0" err="1"/>
              <a:t>виїздом</a:t>
            </a:r>
            <a:r>
              <a:rPr lang="ru-RU" sz="1600" b="1" dirty="0"/>
              <a:t> на </a:t>
            </a:r>
            <a:r>
              <a:rPr lang="ru-RU" sz="1600" b="1" dirty="0" err="1"/>
              <a:t>еміграцію</a:t>
            </a:r>
            <a:r>
              <a:rPr lang="ru-RU" sz="1600" b="1" dirty="0"/>
              <a:t> прототип </a:t>
            </a:r>
            <a:r>
              <a:rPr lang="ru-RU" sz="1600" b="1" dirty="0" err="1"/>
              <a:t>Івана</a:t>
            </a:r>
            <a:r>
              <a:rPr lang="ru-RU" sz="1600" b="1" dirty="0"/>
              <a:t> </a:t>
            </a:r>
            <a:r>
              <a:rPr lang="ru-RU" sz="1600" b="1" dirty="0" err="1"/>
              <a:t>Дідуха</a:t>
            </a:r>
            <a:r>
              <a:rPr lang="ru-RU" sz="1600" b="1" dirty="0"/>
              <a:t> </a:t>
            </a:r>
            <a:r>
              <a:rPr lang="ru-RU" sz="1600" b="1" dirty="0" err="1"/>
              <a:t>Іван</a:t>
            </a:r>
            <a:r>
              <a:rPr lang="ru-RU" sz="1600" b="1" dirty="0"/>
              <a:t> </a:t>
            </a:r>
            <a:r>
              <a:rPr lang="ru-RU" sz="1600" b="1" dirty="0" err="1"/>
              <a:t>Споль</a:t>
            </a:r>
            <a:r>
              <a:rPr lang="ru-RU" sz="1600" b="1" dirty="0"/>
              <a:t> — приятель </a:t>
            </a:r>
            <a:r>
              <a:rPr lang="ru-RU" sz="1600" b="1" dirty="0" err="1"/>
              <a:t>письменника</a:t>
            </a:r>
            <a:r>
              <a:rPr lang="ru-RU" sz="1600" b="1" dirty="0"/>
              <a:t>. Таких </a:t>
            </a:r>
            <a:r>
              <a:rPr lang="ru-RU" sz="1600" b="1" dirty="0" err="1"/>
              <a:t>хрестів</a:t>
            </a:r>
            <a:r>
              <a:rPr lang="ru-RU" sz="1600" b="1" dirty="0"/>
              <a:t> за селом </a:t>
            </a:r>
            <a:r>
              <a:rPr lang="ru-RU" sz="1600" b="1" dirty="0" err="1"/>
              <a:t>було</a:t>
            </a:r>
            <a:r>
              <a:rPr lang="ru-RU" sz="1600" b="1" dirty="0"/>
              <a:t> </a:t>
            </a:r>
            <a:r>
              <a:rPr lang="ru-RU" sz="1600" b="1" dirty="0" err="1"/>
              <a:t>багато</a:t>
            </a:r>
            <a:r>
              <a:rPr lang="ru-RU" sz="1600" b="1" dirty="0"/>
              <a:t>, але за </a:t>
            </a:r>
            <a:r>
              <a:rPr lang="ru-RU" sz="1600" b="1" dirty="0" err="1"/>
              <a:t>радянської</a:t>
            </a:r>
            <a:r>
              <a:rPr lang="ru-RU" sz="1600" b="1" dirty="0"/>
              <a:t> </a:t>
            </a:r>
            <a:r>
              <a:rPr lang="ru-RU" sz="1600" b="1" dirty="0" err="1"/>
              <a:t>влади</a:t>
            </a:r>
            <a:r>
              <a:rPr lang="ru-RU" sz="1600" b="1" dirty="0"/>
              <a:t> </a:t>
            </a:r>
            <a:r>
              <a:rPr lang="ru-RU" sz="1600" b="1" dirty="0" err="1"/>
              <a:t>їх</a:t>
            </a:r>
            <a:r>
              <a:rPr lang="ru-RU" sz="1600" b="1" dirty="0"/>
              <a:t> </a:t>
            </a:r>
            <a:r>
              <a:rPr lang="ru-RU" sz="1600" b="1" dirty="0" err="1"/>
              <a:t>знесли</a:t>
            </a:r>
            <a:r>
              <a:rPr lang="ru-RU" sz="1600" b="1" dirty="0"/>
              <a:t>, </a:t>
            </a:r>
            <a:r>
              <a:rPr lang="ru-RU" sz="1600" b="1" dirty="0" err="1"/>
              <a:t>лише</a:t>
            </a:r>
            <a:r>
              <a:rPr lang="ru-RU" sz="1600" b="1" dirty="0"/>
              <a:t> один не </a:t>
            </a:r>
            <a:r>
              <a:rPr lang="ru-RU" sz="1600" b="1" dirty="0" err="1"/>
              <a:t>наважилися</a:t>
            </a:r>
            <a:r>
              <a:rPr lang="ru-RU" sz="1600" b="1" dirty="0"/>
              <a:t> </a:t>
            </a:r>
            <a:r>
              <a:rPr lang="ru-RU" sz="1600" b="1" dirty="0" err="1"/>
              <a:t>чіпати</a:t>
            </a:r>
            <a:r>
              <a:rPr lang="ru-RU" sz="1600" b="1" dirty="0"/>
              <a:t>.</a:t>
            </a:r>
            <a:endParaRPr lang="uk-UA" sz="1600" b="1" dirty="0"/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876" y="692696"/>
            <a:ext cx="1368152" cy="186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21" y="3363162"/>
            <a:ext cx="1842208" cy="217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820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Блок-схема: ручной ввод 10"/>
          <p:cNvSpPr/>
          <p:nvPr/>
        </p:nvSpPr>
        <p:spPr>
          <a:xfrm>
            <a:off x="8005978" y="5877272"/>
            <a:ext cx="1138022" cy="720080"/>
          </a:xfrm>
          <a:prstGeom prst="flowChartManualInput">
            <a:avLst/>
          </a:prstGeom>
          <a:solidFill>
            <a:schemeClr val="lt1">
              <a:alpha val="67000"/>
            </a:schemeClr>
          </a:solidFill>
          <a:ln w="571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с двумя усеченными противолежащими углами 14"/>
          <p:cNvSpPr/>
          <p:nvPr/>
        </p:nvSpPr>
        <p:spPr>
          <a:xfrm>
            <a:off x="251520" y="332656"/>
            <a:ext cx="7992888" cy="6008312"/>
          </a:xfrm>
          <a:prstGeom prst="snip2DiagRect">
            <a:avLst>
              <a:gd name="adj1" fmla="val 0"/>
              <a:gd name="adj2" fmla="val 7785"/>
            </a:avLst>
          </a:prstGeom>
          <a:solidFill>
            <a:schemeClr val="lt1">
              <a:alpha val="67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626" y="548680"/>
            <a:ext cx="1513352" cy="208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51520" y="332656"/>
            <a:ext cx="655272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Першою любов'ю Василя Стефаника була Євгенія </a:t>
            </a:r>
            <a:r>
              <a:rPr lang="uk-UA" sz="1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Бачинська</a:t>
            </a:r>
            <a:r>
              <a:rPr lang="uk-UA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сестра його товариша Лева Бачинського. Туберкульоз знищив її.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Коли він повертається в рідне село, знайомиться із прогресивним священиком Кирилом </a:t>
            </a:r>
            <a:r>
              <a:rPr lang="uk-UA" sz="1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Гамораком</a:t>
            </a:r>
            <a:r>
              <a:rPr lang="uk-UA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із сусіднього села.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dirty="0" smtClean="0"/>
              <a:t>Згодом </a:t>
            </a:r>
            <a:r>
              <a:rPr lang="uk-UA" sz="1600" dirty="0"/>
              <a:t>доля химерно й тісно пов’яже Василя Стефаника не лише зі священиком, а й із трьома його доньками. Найстарша, Євгенія </a:t>
            </a:r>
            <a:r>
              <a:rPr lang="uk-UA" sz="1600" dirty="0" err="1"/>
              <a:t>Калитовська</a:t>
            </a:r>
            <a:r>
              <a:rPr lang="uk-UA" sz="1600" dirty="0"/>
              <a:t> (старша за письменника й на той час заміжня), стала палкою і забороненою (хоч і взаємною) любов’ю письменника. Проте доля виділила їй небагато років життя: Євгенія померла 1906 року.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dirty="0"/>
              <a:t>Друга – Ольга – стала його дружиною, а третій — Олені (</a:t>
            </a:r>
            <a:r>
              <a:rPr lang="uk-UA" sz="1600" dirty="0" err="1"/>
              <a:t>Плешкан</a:t>
            </a:r>
            <a:r>
              <a:rPr lang="uk-UA" sz="1600" dirty="0"/>
              <a:t>) — довелося виховувати його дітей і найдовше жити в домі письменника</a:t>
            </a:r>
            <a:r>
              <a:rPr lang="uk-UA" sz="1600" dirty="0" smtClean="0"/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26 січня 1904 року письменник одружився з Ольгою , надзвичайно розумною, делікатною і мужньою дівчиною з прогресивної сім'ї священика Кирила </a:t>
            </a:r>
            <a:r>
              <a:rPr lang="uk-UA" sz="1600" dirty="0" err="1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Гаморака.Її</a:t>
            </a:r>
            <a:r>
              <a:rPr lang="uk-UA" sz="16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батько високо цінував творчість зятя. Сімейне щастя Стефаника тривало 10 років: 4 лютого 1914року Ольга померла, залишивши Василеві дрібних діток – трьох синів. Залишившись на 43-му році життя вдівцем. </a:t>
            </a:r>
            <a:endParaRPr lang="uk-UA" sz="16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err="1"/>
              <a:t>Доглянути</a:t>
            </a:r>
            <a:r>
              <a:rPr lang="ru-RU" sz="1600" dirty="0"/>
              <a:t> за </a:t>
            </a:r>
            <a:r>
              <a:rPr lang="ru-RU" sz="1600" dirty="0" err="1"/>
              <a:t>малолітніми</a:t>
            </a:r>
            <a:r>
              <a:rPr lang="ru-RU" sz="1600" dirty="0"/>
              <a:t> </a:t>
            </a:r>
            <a:r>
              <a:rPr lang="ru-RU" sz="1600" dirty="0" err="1"/>
              <a:t>синами</a:t>
            </a:r>
            <a:r>
              <a:rPr lang="ru-RU" sz="1600" dirty="0"/>
              <a:t> </a:t>
            </a:r>
            <a:r>
              <a:rPr lang="ru-RU" sz="1600" dirty="0" err="1"/>
              <a:t>Стефаника</a:t>
            </a:r>
            <a:r>
              <a:rPr lang="ru-RU" sz="1600" dirty="0"/>
              <a:t> приходить </a:t>
            </a:r>
            <a:r>
              <a:rPr lang="ru-RU" sz="1600" dirty="0" err="1"/>
              <a:t>третя</a:t>
            </a:r>
            <a:r>
              <a:rPr lang="ru-RU" sz="1600" dirty="0"/>
              <a:t> сестра з </a:t>
            </a:r>
            <a:r>
              <a:rPr lang="ru-RU" sz="1600" dirty="0" err="1"/>
              <a:t>родини</a:t>
            </a:r>
            <a:r>
              <a:rPr lang="ru-RU" sz="1600" dirty="0"/>
              <a:t> </a:t>
            </a:r>
            <a:r>
              <a:rPr lang="ru-RU" sz="1600" dirty="0" err="1"/>
              <a:t>Гамораків</a:t>
            </a:r>
            <a:r>
              <a:rPr lang="ru-RU" sz="1600" dirty="0"/>
              <a:t> – </a:t>
            </a:r>
            <a:r>
              <a:rPr lang="ru-RU" sz="1600" dirty="0" err="1"/>
              <a:t>Олена</a:t>
            </a:r>
            <a:r>
              <a:rPr lang="ru-RU" sz="1600" dirty="0"/>
              <a:t> </a:t>
            </a:r>
            <a:r>
              <a:rPr lang="ru-RU" sz="1600" dirty="0" err="1"/>
              <a:t>Плешкан</a:t>
            </a:r>
            <a:r>
              <a:rPr lang="ru-RU" sz="1600" dirty="0"/>
              <a:t>. </a:t>
            </a:r>
            <a:endParaRPr lang="uk-UA" sz="16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1400" dirty="0"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1400" dirty="0"/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18140" y="6104035"/>
            <a:ext cx="576064" cy="365125"/>
          </a:xfrm>
        </p:spPr>
        <p:txBody>
          <a:bodyPr/>
          <a:lstStyle/>
          <a:p>
            <a:fld id="{B19B0651-EE4F-4900-A07F-96A6BFA9D0F0}" type="slidenum">
              <a:rPr lang="ru-RU" sz="1600" smtClean="0"/>
              <a:t>9</a:t>
            </a:fld>
            <a:endParaRPr lang="ru-RU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6540425" y="2638355"/>
            <a:ext cx="14177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/>
              <a:t>Портрет </a:t>
            </a:r>
          </a:p>
          <a:p>
            <a:pPr algn="ctr"/>
            <a:r>
              <a:rPr lang="uk-UA" dirty="0"/>
              <a:t>Ольги </a:t>
            </a:r>
            <a:r>
              <a:rPr lang="uk-UA" sz="1600" dirty="0"/>
              <a:t>Стефаник</a:t>
            </a:r>
            <a:r>
              <a:rPr lang="uk-UA" dirty="0"/>
              <a:t> (</a:t>
            </a:r>
            <a:r>
              <a:rPr lang="uk-UA" dirty="0" err="1"/>
              <a:t>Гаморак</a:t>
            </a:r>
            <a:r>
              <a:rPr lang="uk-UA" dirty="0"/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858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855</Words>
  <Application>Microsoft Office PowerPoint</Application>
  <PresentationFormat>Экран (4:3)</PresentationFormat>
  <Paragraphs>80</Paragraphs>
  <Slides>13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Літературна діяльність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увагу!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Ученик</dc:creator>
  <cp:lastModifiedBy>Саша</cp:lastModifiedBy>
  <cp:revision>28</cp:revision>
  <dcterms:created xsi:type="dcterms:W3CDTF">2012-12-11T13:21:37Z</dcterms:created>
  <dcterms:modified xsi:type="dcterms:W3CDTF">2015-02-22T20:51:37Z</dcterms:modified>
</cp:coreProperties>
</file>