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5"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31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1A0E55F3-F568-40E9-A5B6-5E06633FE38F}" type="datetimeFigureOut">
              <a:rPr lang="ru-RU" smtClean="0"/>
              <a:t>12.04.2014</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3274C6D5-033C-4160-B8F6-4DCABF1EECEB}"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A0E55F3-F568-40E9-A5B6-5E06633FE38F}" type="datetimeFigureOut">
              <a:rPr lang="ru-RU" smtClean="0"/>
              <a:t>12.04.2014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74C6D5-033C-4160-B8F6-4DCABF1EECEB}"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1A0E55F3-F568-40E9-A5B6-5E06633FE38F}" type="datetimeFigureOut">
              <a:rPr lang="ru-RU" smtClean="0"/>
              <a:t>12.04.2014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74C6D5-033C-4160-B8F6-4DCABF1EECEB}"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Объект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1A0E55F3-F568-40E9-A5B6-5E06633FE38F}" type="datetimeFigureOut">
              <a:rPr lang="ru-RU" smtClean="0"/>
              <a:t>12.04.2014</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3274C6D5-033C-4160-B8F6-4DCABF1EECEB}"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1A0E55F3-F568-40E9-A5B6-5E06633FE38F}" type="datetimeFigureOut">
              <a:rPr lang="ru-RU" smtClean="0"/>
              <a:t>12.04.2014</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3274C6D5-033C-4160-B8F6-4DCABF1EECEB}"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Объект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1A0E55F3-F568-40E9-A5B6-5E06633FE38F}" type="datetimeFigureOut">
              <a:rPr lang="ru-RU" smtClean="0"/>
              <a:t>12.04.2014</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3274C6D5-033C-4160-B8F6-4DCABF1EECEB}"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Объект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Объект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1A0E55F3-F568-40E9-A5B6-5E06633FE38F}" type="datetimeFigureOut">
              <a:rPr lang="ru-RU" smtClean="0"/>
              <a:t>12.04.2014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3274C6D5-033C-4160-B8F6-4DCABF1EECEB}"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1A0E55F3-F568-40E9-A5B6-5E06633FE38F}" type="datetimeFigureOut">
              <a:rPr lang="ru-RU" smtClean="0"/>
              <a:t>12.04.2014</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74C6D5-033C-4160-B8F6-4DCABF1EECEB}"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1A0E55F3-F568-40E9-A5B6-5E06633FE38F}" type="datetimeFigureOut">
              <a:rPr lang="ru-RU" smtClean="0"/>
              <a:t>12.04.2014</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274C6D5-033C-4160-B8F6-4DCABF1EECEB}"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Объект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1A0E55F3-F568-40E9-A5B6-5E06633FE38F}" type="datetimeFigureOut">
              <a:rPr lang="ru-RU" smtClean="0"/>
              <a:t>12.04.2014</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274C6D5-033C-4160-B8F6-4DCABF1EECEB}"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1A0E55F3-F568-40E9-A5B6-5E06633FE38F}" type="datetimeFigureOut">
              <a:rPr lang="ru-RU" smtClean="0"/>
              <a:t>12.04.2014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3274C6D5-033C-4160-B8F6-4DCABF1EECEB}"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A0E55F3-F568-40E9-A5B6-5E06633FE38F}" type="datetimeFigureOut">
              <a:rPr lang="ru-RU" smtClean="0"/>
              <a:t>12.04.2014</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274C6D5-033C-4160-B8F6-4DCABF1EECEB}"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1.xml"/><Relationship Id="rId6" Type="http://schemas.openxmlformats.org/officeDocument/2006/relationships/image" Target="../media/image13.jpg"/><Relationship Id="rId5" Type="http://schemas.openxmlformats.org/officeDocument/2006/relationships/image" Target="../media/image12.jpg"/><Relationship Id="rId4" Type="http://schemas.openxmlformats.org/officeDocument/2006/relationships/image" Target="../media/image1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3.xml"/><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980728"/>
            <a:ext cx="6480048" cy="2301240"/>
          </a:xfrm>
        </p:spPr>
        <p:txBody>
          <a:bodyPr>
            <a:normAutofit/>
          </a:bodyPr>
          <a:lstStyle/>
          <a:p>
            <a:pPr algn="ctr"/>
            <a:r>
              <a:rPr lang="uk-UA" b="1" dirty="0" smtClean="0">
                <a:effectLst>
                  <a:outerShdw blurRad="50800" dist="38100" algn="tr" rotWithShape="0">
                    <a:prstClr val="black">
                      <a:alpha val="40000"/>
                    </a:prstClr>
                  </a:outerShdw>
                </a:effectLst>
              </a:rPr>
              <a:t>СОНЦЕ </a:t>
            </a:r>
            <a:r>
              <a:rPr lang="uk-UA" b="1" dirty="0">
                <a:effectLst>
                  <a:outerShdw blurRad="50800" dist="38100" algn="tr" rotWithShape="0">
                    <a:prstClr val="black">
                      <a:alpha val="40000"/>
                    </a:prstClr>
                  </a:outerShdw>
                </a:effectLst>
              </a:rPr>
              <a:t>— </a:t>
            </a:r>
            <a:r>
              <a:rPr lang="uk-UA" b="1" dirty="0" smtClean="0">
                <a:effectLst>
                  <a:outerShdw blurRad="50800" dist="38100" algn="tr" rotWithShape="0">
                    <a:prstClr val="black">
                      <a:alpha val="40000"/>
                    </a:prstClr>
                  </a:outerShdw>
                </a:effectLst>
              </a:rPr>
              <a:t>НАЙБЛИЖЧА       ЗОРЯ </a:t>
            </a:r>
            <a:r>
              <a:rPr lang="ru-RU" dirty="0"/>
              <a:t/>
            </a:r>
            <a:br>
              <a:rPr lang="ru-RU" dirty="0"/>
            </a:br>
            <a:endParaRPr lang="ru-RU" dirty="0"/>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3" y="1728335"/>
            <a:ext cx="2448272" cy="2204721"/>
          </a:xfrm>
          <a:prstGeom prst="rect">
            <a:avLst/>
          </a:prstGeom>
          <a:ln w="88900" cap="sq" cmpd="thickThin">
            <a:solidFill>
              <a:srgbClr val="000000"/>
            </a:solidFill>
            <a:prstDash val="solid"/>
            <a:miter lim="800000"/>
          </a:ln>
          <a:effectLst>
            <a:innerShdw blurRad="76200">
              <a:srgbClr val="000000"/>
            </a:innerShdw>
          </a:effectLst>
        </p:spPr>
      </p:pic>
      <p:pic>
        <p:nvPicPr>
          <p:cNvPr id="7" name="Рисунок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7824" y="3933055"/>
            <a:ext cx="2390775" cy="191452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8" name="Рисунок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576" y="2564904"/>
            <a:ext cx="1440160" cy="1469843"/>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13942379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868144" y="2830078"/>
            <a:ext cx="2592288" cy="1391010"/>
          </a:xfrm>
        </p:spPr>
        <p:txBody>
          <a:bodyPr>
            <a:normAutofit/>
          </a:bodyPr>
          <a:lstStyle/>
          <a:p>
            <a:pPr algn="r"/>
            <a:r>
              <a:rPr lang="ru-RU" sz="1800" dirty="0" smtClean="0"/>
              <a:t>Презента</a:t>
            </a:r>
            <a:r>
              <a:rPr lang="uk-UA" sz="1800" dirty="0" err="1" smtClean="0"/>
              <a:t>ція</a:t>
            </a:r>
            <a:r>
              <a:rPr lang="uk-UA" sz="1800" dirty="0" smtClean="0"/>
              <a:t> </a:t>
            </a:r>
          </a:p>
          <a:p>
            <a:pPr algn="r"/>
            <a:r>
              <a:rPr lang="uk-UA" sz="1800" dirty="0" smtClean="0"/>
              <a:t>З  астрономії</a:t>
            </a:r>
          </a:p>
          <a:p>
            <a:pPr algn="r"/>
            <a:r>
              <a:rPr lang="uk-UA" sz="1800" dirty="0" smtClean="0"/>
              <a:t>Учениці 11 класу</a:t>
            </a:r>
          </a:p>
          <a:p>
            <a:pPr algn="r"/>
            <a:r>
              <a:rPr lang="uk-UA" sz="1800" dirty="0" err="1" smtClean="0"/>
              <a:t>Куровської</a:t>
            </a:r>
            <a:r>
              <a:rPr lang="uk-UA" sz="1800" dirty="0" smtClean="0"/>
              <a:t> Тетяни</a:t>
            </a:r>
            <a:endParaRPr lang="ru-RU" sz="18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78216"/>
            <a:ext cx="2143125" cy="2143125"/>
          </a:xfrm>
          <a:prstGeom prst="rect">
            <a:avLst/>
          </a:prstGeom>
          <a:ln w="88900" cap="sq" cmpd="thickThin">
            <a:solidFill>
              <a:srgbClr val="000000"/>
            </a:solidFill>
            <a:prstDash val="solid"/>
            <a:miter lim="800000"/>
          </a:ln>
          <a:effectLst>
            <a:innerShdw blurRad="76200">
              <a:srgbClr val="000000"/>
            </a:innerShdw>
          </a:effectLst>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7784" y="635417"/>
            <a:ext cx="2171596" cy="1353424"/>
          </a:xfrm>
          <a:prstGeom prst="rect">
            <a:avLst/>
          </a:prstGeom>
          <a:ln w="88900" cap="sq" cmpd="thickThin">
            <a:solidFill>
              <a:srgbClr val="000000"/>
            </a:solidFill>
            <a:prstDash val="solid"/>
            <a:miter lim="800000"/>
          </a:ln>
          <a:effectLst>
            <a:innerShdw blurRad="76200">
              <a:srgbClr val="000000"/>
            </a:innerShdw>
          </a:effectLst>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3808" y="2420888"/>
            <a:ext cx="2705100" cy="1685925"/>
          </a:xfrm>
          <a:prstGeom prst="rect">
            <a:avLst/>
          </a:prstGeom>
          <a:ln w="88900" cap="sq" cmpd="thickThin">
            <a:solidFill>
              <a:srgbClr val="000000"/>
            </a:solidFill>
            <a:prstDash val="solid"/>
            <a:miter lim="800000"/>
          </a:ln>
          <a:effectLst>
            <a:innerShdw blurRad="76200">
              <a:srgbClr val="000000"/>
            </a:innerShdw>
          </a:effectLst>
        </p:spPr>
      </p:pic>
      <p:pic>
        <p:nvPicPr>
          <p:cNvPr id="7" name="Рисунок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11560" y="4364594"/>
            <a:ext cx="2466975" cy="1847850"/>
          </a:xfrm>
          <a:prstGeom prst="rect">
            <a:avLst/>
          </a:prstGeom>
          <a:ln w="88900" cap="sq" cmpd="thickThin">
            <a:solidFill>
              <a:srgbClr val="000000"/>
            </a:solidFill>
            <a:prstDash val="solid"/>
            <a:miter lim="800000"/>
          </a:ln>
          <a:effectLst>
            <a:innerShdw blurRad="76200">
              <a:srgbClr val="000000"/>
            </a:innerShdw>
          </a:effectLst>
        </p:spPr>
      </p:pic>
      <p:pic>
        <p:nvPicPr>
          <p:cNvPr id="8" name="Рисунок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2160" y="635417"/>
            <a:ext cx="2016224" cy="1685925"/>
          </a:xfrm>
          <a:prstGeom prst="rect">
            <a:avLst/>
          </a:prstGeom>
          <a:ln w="88900" cap="sq" cmpd="thickThin">
            <a:solidFill>
              <a:srgbClr val="000000"/>
            </a:solidFill>
            <a:prstDash val="solid"/>
            <a:miter lim="800000"/>
          </a:ln>
          <a:effectLst>
            <a:innerShdw blurRad="76200">
              <a:srgbClr val="000000"/>
            </a:innerShdw>
          </a:effectLst>
        </p:spPr>
      </p:pic>
      <p:pic>
        <p:nvPicPr>
          <p:cNvPr id="9" name="Рисунок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796136" y="4500562"/>
            <a:ext cx="2143125" cy="2143125"/>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41617998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251520" y="1484784"/>
            <a:ext cx="4824536" cy="2016224"/>
          </a:xfrm>
        </p:spPr>
        <p:txBody>
          <a:bodyPr>
            <a:normAutofit/>
          </a:bodyPr>
          <a:lstStyle/>
          <a:p>
            <a:pPr marL="457200" indent="-457200" algn="l">
              <a:buAutoNum type="arabicPeriod"/>
            </a:pPr>
            <a:r>
              <a:rPr lang="uk-UA" dirty="0" smtClean="0"/>
              <a:t>Енергія сонця</a:t>
            </a:r>
          </a:p>
          <a:p>
            <a:pPr marL="457200" indent="-457200" algn="l">
              <a:buAutoNum type="arabicPeriod"/>
            </a:pPr>
            <a:r>
              <a:rPr lang="uk-UA" dirty="0" smtClean="0"/>
              <a:t>Будова сонця</a:t>
            </a:r>
          </a:p>
          <a:p>
            <a:pPr marL="457200" indent="-457200" algn="l">
              <a:buAutoNum type="arabicPeriod"/>
            </a:pPr>
            <a:r>
              <a:rPr lang="uk-UA" dirty="0" smtClean="0"/>
              <a:t>Сонячна атмосфера та сонячна активність </a:t>
            </a:r>
          </a:p>
          <a:p>
            <a:pPr marL="457200" indent="-457200" algn="l">
              <a:buAutoNum type="arabicPeriod"/>
            </a:pPr>
            <a:r>
              <a:rPr lang="uk-UA" dirty="0" smtClean="0"/>
              <a:t>Сонячно – земні </a:t>
            </a:r>
            <a:r>
              <a:rPr lang="uk-UA" dirty="0" err="1" smtClean="0"/>
              <a:t>зв</a:t>
            </a:r>
            <a:r>
              <a:rPr lang="en-US" dirty="0" smtClean="0"/>
              <a:t>’</a:t>
            </a:r>
            <a:r>
              <a:rPr lang="ru-RU" dirty="0" err="1" smtClean="0"/>
              <a:t>язки</a:t>
            </a:r>
            <a:endParaRPr lang="ru-RU" dirty="0"/>
          </a:p>
        </p:txBody>
      </p:sp>
      <p:sp>
        <p:nvSpPr>
          <p:cNvPr id="4" name="Прямоугольник 3"/>
          <p:cNvSpPr/>
          <p:nvPr/>
        </p:nvSpPr>
        <p:spPr>
          <a:xfrm>
            <a:off x="2627784" y="260648"/>
            <a:ext cx="3589981" cy="923330"/>
          </a:xfrm>
          <a:prstGeom prst="rect">
            <a:avLst/>
          </a:prstGeom>
          <a:noFill/>
        </p:spPr>
        <p:txBody>
          <a:bodyPr wrap="square" lIns="91440" tIns="45720" rIns="91440" bIns="45720">
            <a:spAutoFit/>
          </a:bodyPr>
          <a:lstStyle/>
          <a:p>
            <a:pPr algn="ctr"/>
            <a:r>
              <a:rPr lang="uk-UA"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Зміст</a:t>
            </a:r>
            <a:endParaRPr lang="ru-RU"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Tree>
    <p:extLst>
      <p:ext uri="{BB962C8B-B14F-4D97-AF65-F5344CB8AC3E}">
        <p14:creationId xmlns:p14="http://schemas.microsoft.com/office/powerpoint/2010/main" val="3197249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107504" y="1268760"/>
            <a:ext cx="8568952" cy="5256584"/>
          </a:xfrm>
        </p:spPr>
        <p:txBody>
          <a:bodyPr>
            <a:normAutofit fontScale="70000" lnSpcReduction="20000"/>
          </a:bodyPr>
          <a:lstStyle/>
          <a:p>
            <a:pPr algn="just">
              <a:lnSpc>
                <a:spcPct val="150000"/>
              </a:lnSpc>
              <a:spcAft>
                <a:spcPts val="0"/>
              </a:spcAft>
            </a:pPr>
            <a:r>
              <a:rPr lang="uk-UA" dirty="0">
                <a:latin typeface="Times New Roman"/>
                <a:ea typeface="Times New Roman"/>
              </a:rPr>
              <a:t>. Сонце — центральне і наймасивніше тіло Сонячної системи. Його маса в 333 000 раз більша за масу Землі й у 750 раз перевищує масу всіх інших планет, разом узятих. Сон­це — могутнє джерело енергії, яку воно постійно випромінює в усіх ділянках спектра електромагнітних хвиль — від рентгенівських і ультрафіолетових променів до радіохвиль. Це випромінювання дуже впливає на всі тіла Сонячної системи: нагріває їх, позна­чається на </a:t>
            </a:r>
            <a:r>
              <a:rPr lang="uk-UA" dirty="0" err="1">
                <a:latin typeface="Times New Roman"/>
                <a:ea typeface="Times New Roman"/>
              </a:rPr>
              <a:t>атмосферах</a:t>
            </a:r>
            <a:r>
              <a:rPr lang="uk-UA" dirty="0">
                <a:latin typeface="Times New Roman"/>
                <a:ea typeface="Times New Roman"/>
              </a:rPr>
              <a:t> планет, дає світло й тепло, необхідні для життя на Землі.</a:t>
            </a:r>
            <a:endParaRPr lang="ru-RU" dirty="0">
              <a:latin typeface="Times New Roman"/>
              <a:ea typeface="Times New Roman"/>
            </a:endParaRPr>
          </a:p>
          <a:p>
            <a:pPr algn="just">
              <a:lnSpc>
                <a:spcPct val="150000"/>
              </a:lnSpc>
              <a:spcAft>
                <a:spcPts val="0"/>
              </a:spcAft>
            </a:pPr>
            <a:r>
              <a:rPr lang="uk-UA" dirty="0">
                <a:latin typeface="Times New Roman"/>
                <a:ea typeface="Times New Roman"/>
              </a:rPr>
              <a:t>Водночас Сонце — найближча до нас зоря, в якої на відміну від усіх інших зір можна спостерігати диск і за допомогою телеско­па вивчати на ньому невеликі деталі, розміром навіть до кількох сотень кілометрів. Це типова зоря, тому її вивчення допомагає зрозуміти природу зір взагалі.</a:t>
            </a:r>
            <a:endParaRPr lang="ru-RU" dirty="0">
              <a:latin typeface="Times New Roman"/>
              <a:ea typeface="Times New Roman"/>
            </a:endParaRPr>
          </a:p>
          <a:p>
            <a:pPr algn="just">
              <a:lnSpc>
                <a:spcPct val="150000"/>
              </a:lnSpc>
            </a:pPr>
            <a:r>
              <a:rPr lang="uk-UA" dirty="0">
                <a:latin typeface="Times New Roman"/>
                <a:ea typeface="Times New Roman"/>
              </a:rPr>
              <a:t>Видимий кутовий діаметр Сонця змінюється не на багато через еліптичність орбіти Землі. У середньому він становить близько 32' або 1/107 радіана, тобто діаметр Сонця дорівнює 1/107 </a:t>
            </a:r>
            <a:r>
              <a:rPr lang="uk-UA" dirty="0" err="1">
                <a:latin typeface="Times New Roman"/>
                <a:ea typeface="Times New Roman"/>
              </a:rPr>
              <a:t>а.о</a:t>
            </a:r>
            <a:r>
              <a:rPr lang="uk-UA" dirty="0">
                <a:latin typeface="Times New Roman"/>
                <a:ea typeface="Times New Roman"/>
              </a:rPr>
              <a:t>., або приблизно 1 400 000 км, що в 109 раз перевищує діаметр Землі</a:t>
            </a:r>
            <a:r>
              <a:rPr lang="uk-UA" dirty="0" smtClean="0">
                <a:latin typeface="Times New Roman"/>
                <a:ea typeface="Times New Roman"/>
              </a:rPr>
              <a:t>.</a:t>
            </a:r>
          </a:p>
          <a:p>
            <a:pPr algn="just">
              <a:lnSpc>
                <a:spcPct val="150000"/>
              </a:lnSpc>
            </a:pPr>
            <a:r>
              <a:rPr lang="uk-UA" dirty="0" smtClean="0">
                <a:latin typeface="Times New Roman"/>
                <a:ea typeface="Times New Roman"/>
              </a:rPr>
              <a:t> </a:t>
            </a:r>
            <a:r>
              <a:rPr lang="uk-UA" dirty="0">
                <a:latin typeface="Times New Roman"/>
                <a:ea typeface="Times New Roman"/>
              </a:rPr>
              <a:t>На поверхню площею 1 м2, перпендикулярну до сонячних про­менів за межами земної атмосфери, припадає 1,36 кВт променистої енергії Сонця. Помноживши це число на площу поверхні кулі, радіус якої дорівнює відстані від Землі до Сонця, дістанемо потуж­ність повного випромінювання Сонця (його світність), що стано­вить близько 4 • 10</a:t>
            </a:r>
            <a:r>
              <a:rPr lang="uk-UA" baseline="30000" dirty="0">
                <a:latin typeface="Times New Roman"/>
                <a:ea typeface="Times New Roman"/>
              </a:rPr>
              <a:t>23</a:t>
            </a:r>
            <a:r>
              <a:rPr lang="uk-UA" dirty="0">
                <a:latin typeface="Times New Roman"/>
                <a:ea typeface="Times New Roman"/>
              </a:rPr>
              <a:t>кВт. Так випромінює тіло сонячних розмірів, нагріте до температури близько 6000 К (ефективна температура Сонця). Земля дістає від Сонця приблизно 1/2000000000 частину випромінюваної ним енергії.</a:t>
            </a:r>
            <a:endParaRPr lang="ru-RU" dirty="0">
              <a:latin typeface="Times New Roman"/>
              <a:ea typeface="Times New Roman"/>
            </a:endParaRPr>
          </a:p>
          <a:p>
            <a:pPr algn="just">
              <a:lnSpc>
                <a:spcPct val="150000"/>
              </a:lnSpc>
              <a:spcAft>
                <a:spcPts val="0"/>
              </a:spcAft>
            </a:pPr>
            <a:endParaRPr lang="ru-RU" dirty="0">
              <a:latin typeface="Times New Roman"/>
              <a:ea typeface="Times New Roman"/>
            </a:endParaRPr>
          </a:p>
          <a:p>
            <a:endParaRPr lang="ru-RU" dirty="0"/>
          </a:p>
        </p:txBody>
      </p:sp>
      <p:sp>
        <p:nvSpPr>
          <p:cNvPr id="3" name="Заголовок 2"/>
          <p:cNvSpPr>
            <a:spLocks noGrp="1"/>
          </p:cNvSpPr>
          <p:nvPr>
            <p:ph type="title"/>
          </p:nvPr>
        </p:nvSpPr>
        <p:spPr>
          <a:xfrm>
            <a:off x="251520" y="332656"/>
            <a:ext cx="8686800" cy="990942"/>
          </a:xfrm>
        </p:spPr>
        <p:txBody>
          <a:bodyPr/>
          <a:lstStyle/>
          <a:p>
            <a:pPr algn="ctr"/>
            <a:r>
              <a:rPr lang="uk-UA" b="1" dirty="0">
                <a:effectLst/>
                <a:latin typeface="Times New Roman"/>
                <a:ea typeface="Times New Roman"/>
              </a:rPr>
              <a:t>Енергія Сонця</a:t>
            </a:r>
            <a:endParaRPr lang="ru-RU" dirty="0"/>
          </a:p>
        </p:txBody>
      </p:sp>
    </p:spTree>
    <p:extLst>
      <p:ext uri="{BB962C8B-B14F-4D97-AF65-F5344CB8AC3E}">
        <p14:creationId xmlns:p14="http://schemas.microsoft.com/office/powerpoint/2010/main" val="2387346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a:effectLst/>
                <a:latin typeface="Times New Roman"/>
                <a:ea typeface="Times New Roman"/>
              </a:rPr>
              <a:t>Будова Сонця</a:t>
            </a:r>
            <a:endParaRPr lang="ru-RU" dirty="0"/>
          </a:p>
        </p:txBody>
      </p:sp>
      <p:sp>
        <p:nvSpPr>
          <p:cNvPr id="3" name="Прямоугольник 2"/>
          <p:cNvSpPr/>
          <p:nvPr/>
        </p:nvSpPr>
        <p:spPr>
          <a:xfrm>
            <a:off x="395536" y="1268760"/>
            <a:ext cx="7776864" cy="4939814"/>
          </a:xfrm>
          <a:prstGeom prst="rect">
            <a:avLst/>
          </a:prstGeom>
        </p:spPr>
        <p:txBody>
          <a:bodyPr wrap="square">
            <a:spAutoFit/>
          </a:bodyPr>
          <a:lstStyle/>
          <a:p>
            <a:pPr>
              <a:lnSpc>
                <a:spcPct val="150000"/>
              </a:lnSpc>
              <a:spcAft>
                <a:spcPts val="0"/>
              </a:spcAft>
            </a:pPr>
            <a:r>
              <a:rPr lang="uk-UA" sz="1400" dirty="0" smtClean="0">
                <a:effectLst/>
                <a:latin typeface="Times New Roman"/>
                <a:ea typeface="Times New Roman"/>
              </a:rPr>
              <a:t>Як і всі зорі, Сонце — розжарена газова куля. В основному воно складається з водню з домішками 10 % (за кількістю атомів) гелію. Кількість атомів усіх разом узятих інших елементів приблизно в 1000 раз менша. Однак маса цих важчих елементів становить 1 — 2 % маси Сонця.</a:t>
            </a:r>
            <a:endParaRPr lang="ru-RU" sz="1200" dirty="0" smtClean="0">
              <a:effectLst/>
              <a:latin typeface="Times New Roman"/>
              <a:ea typeface="Times New Roman"/>
            </a:endParaRPr>
          </a:p>
          <a:p>
            <a:pPr>
              <a:lnSpc>
                <a:spcPct val="150000"/>
              </a:lnSpc>
              <a:spcAft>
                <a:spcPts val="0"/>
              </a:spcAft>
            </a:pPr>
            <a:r>
              <a:rPr lang="uk-UA" sz="1400" dirty="0" smtClean="0">
                <a:effectLst/>
                <a:latin typeface="Times New Roman"/>
                <a:ea typeface="Times New Roman"/>
              </a:rPr>
              <a:t>На Сонці речовина дуже іонізована, тобто атоми втратили свої зовнішні електрони й разом з ними стали вільними частин­ками іонізованого газу — плазми.</a:t>
            </a:r>
            <a:endParaRPr lang="ru-RU" sz="1200" dirty="0" smtClean="0">
              <a:effectLst/>
              <a:latin typeface="Times New Roman"/>
              <a:ea typeface="Times New Roman"/>
            </a:endParaRPr>
          </a:p>
          <a:p>
            <a:pPr>
              <a:lnSpc>
                <a:spcPct val="150000"/>
              </a:lnSpc>
              <a:spcAft>
                <a:spcPts val="0"/>
              </a:spcAft>
            </a:pPr>
            <a:r>
              <a:rPr lang="uk-UA" sz="1400" dirty="0" smtClean="0">
                <a:effectLst/>
                <a:latin typeface="Times New Roman"/>
                <a:ea typeface="Times New Roman"/>
              </a:rPr>
              <a:t>Середня густина сонячної речовини g </a:t>
            </a:r>
            <a:r>
              <a:rPr lang="uk-UA" sz="1400" dirty="0" smtClean="0">
                <a:effectLst/>
                <a:latin typeface="Times New Roman"/>
                <a:ea typeface="Times New Roman"/>
                <a:sym typeface="Symbol"/>
              </a:rPr>
              <a:t></a:t>
            </a:r>
            <a:r>
              <a:rPr lang="uk-UA" sz="1400" dirty="0" smtClean="0">
                <a:effectLst/>
                <a:latin typeface="Times New Roman"/>
                <a:ea typeface="Times New Roman"/>
              </a:rPr>
              <a:t> 1400 кг/м</a:t>
            </a:r>
            <a:r>
              <a:rPr lang="uk-UA" sz="1400" baseline="30000" dirty="0" smtClean="0">
                <a:effectLst/>
                <a:latin typeface="Times New Roman"/>
                <a:ea typeface="Times New Roman"/>
              </a:rPr>
              <a:t>3</a:t>
            </a:r>
            <a:r>
              <a:rPr lang="uk-UA" sz="1400" dirty="0" smtClean="0">
                <a:effectLst/>
                <a:latin typeface="Times New Roman"/>
                <a:ea typeface="Times New Roman"/>
              </a:rPr>
              <a:t>. Це зна­чення сумірне з густиною води і в тисячу раз більше від густини повітря біля поверхні Землі. Однак у зовнішніх шарах Сонця густина в мільйони разів менша, а в центрі — у 100 раз більша, ніж середня густина.</a:t>
            </a:r>
            <a:endParaRPr lang="ru-RU" sz="1200" dirty="0" smtClean="0">
              <a:effectLst/>
              <a:latin typeface="Times New Roman"/>
              <a:ea typeface="Times New Roman"/>
            </a:endParaRPr>
          </a:p>
          <a:p>
            <a:pPr>
              <a:lnSpc>
                <a:spcPct val="150000"/>
              </a:lnSpc>
              <a:spcAft>
                <a:spcPts val="0"/>
              </a:spcAft>
            </a:pPr>
            <a:r>
              <a:rPr lang="uk-UA" sz="1400" dirty="0" smtClean="0">
                <a:effectLst/>
                <a:latin typeface="Times New Roman"/>
                <a:ea typeface="Times New Roman"/>
              </a:rPr>
              <a:t>Під дією сил гравітаційного притягання, спрямованих до цент­ра Сонця, в його надрах створюється величезний тиск.</a:t>
            </a:r>
            <a:endParaRPr lang="ru-RU" sz="1200" dirty="0" smtClean="0">
              <a:effectLst/>
              <a:latin typeface="Times New Roman"/>
              <a:ea typeface="Times New Roman"/>
            </a:endParaRPr>
          </a:p>
          <a:p>
            <a:pPr>
              <a:lnSpc>
                <a:spcPct val="150000"/>
              </a:lnSpc>
            </a:pPr>
            <a:r>
              <a:rPr lang="uk-UA" sz="1400" dirty="0" smtClean="0">
                <a:effectLst/>
                <a:latin typeface="Times New Roman"/>
                <a:ea typeface="Times New Roman"/>
              </a:rPr>
              <a:t>Коли б речовина всередині Сонця була розподілена рівномірно й густина скрізь дорівнювала середній, то внутрішній тиск було б легко обчислити. Зробимо приблизно такий розрахунок для гли­бини, що дорівнює 1/2 </a:t>
            </a:r>
            <a:r>
              <a:rPr lang="en-US" sz="1400" dirty="0" smtClean="0">
                <a:effectLst/>
                <a:latin typeface="Times New Roman"/>
                <a:ea typeface="Times New Roman"/>
              </a:rPr>
              <a:t>R</a:t>
            </a:r>
            <a:r>
              <a:rPr lang="uk-UA" sz="1400" baseline="-25000" dirty="0" smtClean="0">
                <a:effectLst/>
                <a:latin typeface="Times New Roman"/>
                <a:ea typeface="Times New Roman"/>
                <a:sym typeface="Wingdings"/>
              </a:rPr>
              <a:t></a:t>
            </a:r>
            <a:r>
              <a:rPr lang="uk-UA" sz="1400" dirty="0" smtClean="0">
                <a:effectLst/>
                <a:latin typeface="Times New Roman"/>
                <a:ea typeface="Times New Roman"/>
              </a:rPr>
              <a:t> . Силу тяжіння F = </a:t>
            </a:r>
            <a:r>
              <a:rPr lang="en-US" sz="1400" dirty="0" smtClean="0">
                <a:effectLst/>
                <a:latin typeface="Times New Roman"/>
                <a:ea typeface="Times New Roman"/>
              </a:rPr>
              <a:t>mg</a:t>
            </a:r>
            <a:r>
              <a:rPr lang="uk-UA" sz="1400" dirty="0" smtClean="0">
                <a:effectLst/>
                <a:latin typeface="Times New Roman"/>
                <a:ea typeface="Times New Roman"/>
              </a:rPr>
              <a:t> на цій глибині визначатимемо масою речовини, що міститься в радіальному стовпчику заввишки 1/2 </a:t>
            </a:r>
            <a:r>
              <a:rPr lang="en-US" sz="1400" dirty="0" smtClean="0">
                <a:effectLst/>
                <a:latin typeface="Times New Roman"/>
                <a:ea typeface="Times New Roman"/>
              </a:rPr>
              <a:t>R</a:t>
            </a:r>
            <a:r>
              <a:rPr lang="uk-UA" sz="1400" baseline="-25000" dirty="0" smtClean="0">
                <a:effectLst/>
                <a:latin typeface="Times New Roman"/>
                <a:ea typeface="Times New Roman"/>
                <a:sym typeface="Wingdings"/>
              </a:rPr>
              <a:t></a:t>
            </a:r>
            <a:r>
              <a:rPr lang="uk-UA" sz="1400" dirty="0" smtClean="0">
                <a:effectLst/>
                <a:latin typeface="Times New Roman"/>
                <a:ea typeface="Times New Roman"/>
              </a:rPr>
              <a:t>  , площа якого </a:t>
            </a:r>
            <a:r>
              <a:rPr lang="en-US" sz="1400" dirty="0" smtClean="0">
                <a:effectLst/>
                <a:latin typeface="Times New Roman"/>
                <a:ea typeface="Times New Roman"/>
              </a:rPr>
              <a:t>S</a:t>
            </a:r>
            <a:r>
              <a:rPr lang="uk-UA" sz="1400" dirty="0" smtClean="0">
                <a:effectLst/>
                <a:latin typeface="Times New Roman"/>
                <a:ea typeface="Times New Roman"/>
              </a:rPr>
              <a:t>, а також значенням g на поверхні сфери раді­уса 1/2 </a:t>
            </a:r>
            <a:r>
              <a:rPr lang="en-US" sz="1400" dirty="0" smtClean="0">
                <a:effectLst/>
                <a:latin typeface="Times New Roman"/>
                <a:ea typeface="Times New Roman"/>
              </a:rPr>
              <a:t>R</a:t>
            </a:r>
            <a:r>
              <a:rPr lang="uk-UA" sz="1400" baseline="-25000" dirty="0" smtClean="0">
                <a:effectLst/>
                <a:latin typeface="Times New Roman"/>
                <a:ea typeface="Times New Roman"/>
                <a:sym typeface="Wingdings"/>
              </a:rPr>
              <a:t></a:t>
            </a:r>
            <a:r>
              <a:rPr lang="uk-UA" sz="1400" dirty="0" smtClean="0">
                <a:effectLst/>
                <a:latin typeface="Times New Roman"/>
                <a:ea typeface="Times New Roman"/>
              </a:rPr>
              <a:t>  . </a:t>
            </a:r>
            <a:endParaRPr lang="ru-RU" sz="1200" dirty="0">
              <a:effectLst/>
              <a:latin typeface="Times New Roman"/>
              <a:ea typeface="Times New Roman"/>
            </a:endParaRPr>
          </a:p>
        </p:txBody>
      </p:sp>
    </p:spTree>
    <p:extLst>
      <p:ext uri="{BB962C8B-B14F-4D97-AF65-F5344CB8AC3E}">
        <p14:creationId xmlns:p14="http://schemas.microsoft.com/office/powerpoint/2010/main" val="14021553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35496" y="20379"/>
            <a:ext cx="8928992" cy="5832648"/>
          </a:xfrm>
        </p:spPr>
        <p:txBody>
          <a:bodyPr>
            <a:normAutofit fontScale="77500" lnSpcReduction="20000"/>
          </a:bodyPr>
          <a:lstStyle/>
          <a:p>
            <a:pPr algn="just">
              <a:lnSpc>
                <a:spcPct val="150000"/>
              </a:lnSpc>
              <a:spcAft>
                <a:spcPts val="0"/>
              </a:spcAft>
            </a:pPr>
            <a:endParaRPr lang="uk-UA" dirty="0" smtClean="0">
              <a:latin typeface="Times New Roman"/>
              <a:ea typeface="Times New Roman"/>
            </a:endParaRPr>
          </a:p>
          <a:p>
            <a:pPr algn="l">
              <a:lnSpc>
                <a:spcPct val="150000"/>
              </a:lnSpc>
              <a:spcAft>
                <a:spcPts val="0"/>
              </a:spcAft>
            </a:pPr>
            <a:r>
              <a:rPr lang="uk-UA" dirty="0" smtClean="0">
                <a:latin typeface="Times New Roman"/>
                <a:ea typeface="Times New Roman"/>
              </a:rPr>
              <a:t>Потік </a:t>
            </a:r>
            <a:r>
              <a:rPr lang="uk-UA" dirty="0">
                <a:latin typeface="Times New Roman"/>
                <a:ea typeface="Times New Roman"/>
              </a:rPr>
              <a:t>енергії, що виникає в надрах Сонця, передається в зов­нішні шари й розподіляється на дедалі більшу площу. Внаслідок цього температура сонячних газів спадає з віддаленням від цент­ра. Залежно від значення температури й характеру процесів, що нею визначаються, все Сонце можна умовно поділити на 4 </a:t>
            </a:r>
            <a:r>
              <a:rPr lang="uk-UA" dirty="0" smtClean="0">
                <a:latin typeface="Times New Roman"/>
                <a:ea typeface="Times New Roman"/>
              </a:rPr>
              <a:t>частини</a:t>
            </a:r>
          </a:p>
          <a:p>
            <a:pPr algn="l">
              <a:lnSpc>
                <a:spcPct val="150000"/>
              </a:lnSpc>
              <a:spcAft>
                <a:spcPts val="0"/>
              </a:spcAft>
            </a:pPr>
            <a:r>
              <a:rPr lang="uk-UA" dirty="0" smtClean="0">
                <a:latin typeface="Times New Roman"/>
                <a:ea typeface="Times New Roman"/>
              </a:rPr>
              <a:t>1</a:t>
            </a:r>
            <a:r>
              <a:rPr lang="uk-UA" dirty="0">
                <a:latin typeface="Times New Roman"/>
                <a:ea typeface="Times New Roman"/>
              </a:rPr>
              <a:t>) внутрішня, центральна частина (ядро), де тиск і темпера­тура забезпечують перебіг ядерних реакцій; вона пролягає від центра на відстань приблизно 1/3 /?©;/</a:t>
            </a:r>
            <a:endParaRPr lang="ru-RU" dirty="0">
              <a:latin typeface="Times New Roman"/>
              <a:ea typeface="Times New Roman"/>
            </a:endParaRPr>
          </a:p>
          <a:p>
            <a:pPr algn="l">
              <a:lnSpc>
                <a:spcPct val="150000"/>
              </a:lnSpc>
              <a:spcAft>
                <a:spcPts val="0"/>
              </a:spcAft>
            </a:pPr>
            <a:r>
              <a:rPr lang="uk-UA" dirty="0">
                <a:latin typeface="Times New Roman"/>
                <a:ea typeface="Times New Roman"/>
              </a:rPr>
              <a:t>2) «промениста» зона (відстань від 1/3 до 2/3 /?0), в якій енергія передається назовні від шару до шару внаслідок послідов­ного вбирання і випромінювання квантів електромагнітної енергії;</a:t>
            </a:r>
            <a:endParaRPr lang="ru-RU" dirty="0">
              <a:latin typeface="Times New Roman"/>
              <a:ea typeface="Times New Roman"/>
            </a:endParaRPr>
          </a:p>
          <a:p>
            <a:pPr algn="just">
              <a:lnSpc>
                <a:spcPct val="150000"/>
              </a:lnSpc>
              <a:spcAft>
                <a:spcPts val="0"/>
              </a:spcAft>
            </a:pPr>
            <a:r>
              <a:rPr lang="uk-UA" dirty="0">
                <a:latin typeface="Times New Roman"/>
                <a:ea typeface="Times New Roman"/>
              </a:rPr>
              <a:t>3) </a:t>
            </a:r>
            <a:r>
              <a:rPr lang="uk-UA" dirty="0" err="1">
                <a:latin typeface="Times New Roman"/>
                <a:ea typeface="Times New Roman"/>
              </a:rPr>
              <a:t>конвективна</a:t>
            </a:r>
            <a:r>
              <a:rPr lang="uk-UA" dirty="0">
                <a:latin typeface="Times New Roman"/>
                <a:ea typeface="Times New Roman"/>
              </a:rPr>
              <a:t> зона — від верхньої частини «променис­тої» зони майже до самої видимої межі Сонця. Тут температура швидко зменшується з наближенням до видимої межі світила, внаслідок чого відбувається перемішування речовини (конвекція), подібне до кипіння рідини в посудині, яка підігрівається знизу;</a:t>
            </a:r>
            <a:endParaRPr lang="ru-RU" dirty="0">
              <a:latin typeface="Times New Roman"/>
              <a:ea typeface="Times New Roman"/>
            </a:endParaRPr>
          </a:p>
          <a:p>
            <a:pPr algn="just">
              <a:lnSpc>
                <a:spcPct val="150000"/>
              </a:lnSpc>
              <a:spcAft>
                <a:spcPts val="0"/>
              </a:spcAft>
            </a:pPr>
            <a:r>
              <a:rPr lang="uk-UA" dirty="0">
                <a:latin typeface="Times New Roman"/>
                <a:ea typeface="Times New Roman"/>
              </a:rPr>
              <a:t>4) атмосфера, що починається відразу за </a:t>
            </a:r>
            <a:r>
              <a:rPr lang="uk-UA" dirty="0" err="1">
                <a:latin typeface="Times New Roman"/>
                <a:ea typeface="Times New Roman"/>
              </a:rPr>
              <a:t>конвективною</a:t>
            </a:r>
            <a:r>
              <a:rPr lang="uk-UA" dirty="0">
                <a:latin typeface="Times New Roman"/>
                <a:ea typeface="Times New Roman"/>
              </a:rPr>
              <a:t> зоною і простягається далеко за межі видимого диска Сонця. Нижній шар атмосфери містить тонкий шар газів, який ми сприймаємо як поверхню Сонця. Верхніх шарів атмосфери безпосередньо не видно, їх можна спостерігати або під час повних сонячних затем­нень, або за допомогою спеціальних приладів</a:t>
            </a:r>
            <a:r>
              <a:rPr lang="uk-UA" dirty="0" smtClean="0">
                <a:latin typeface="Times New Roman"/>
                <a:ea typeface="Times New Roman"/>
              </a:rPr>
              <a:t>.</a:t>
            </a:r>
            <a:endParaRPr lang="ru-RU" dirty="0">
              <a:latin typeface="Times New Roman"/>
              <a:ea typeface="Times New Roman"/>
            </a:endParaRPr>
          </a:p>
          <a:p>
            <a:endParaRPr lang="ru-RU" dirty="0"/>
          </a:p>
        </p:txBody>
      </p:sp>
    </p:spTree>
    <p:extLst>
      <p:ext uri="{BB962C8B-B14F-4D97-AF65-F5344CB8AC3E}">
        <p14:creationId xmlns:p14="http://schemas.microsoft.com/office/powerpoint/2010/main" val="28170313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uk-UA" b="1" dirty="0">
                <a:effectLst/>
                <a:latin typeface="Times New Roman"/>
                <a:ea typeface="Times New Roman"/>
              </a:rPr>
              <a:t>. Сонячна атмосфера й сонячна активність</a:t>
            </a:r>
            <a:r>
              <a:rPr lang="uk-UA" dirty="0">
                <a:effectLst/>
                <a:latin typeface="Times New Roman"/>
                <a:ea typeface="Times New Roman"/>
              </a:rPr>
              <a:t>. </a:t>
            </a:r>
            <a:endParaRPr lang="ru-RU" dirty="0"/>
          </a:p>
        </p:txBody>
      </p:sp>
      <p:sp>
        <p:nvSpPr>
          <p:cNvPr id="3" name="Прямоугольник 2"/>
          <p:cNvSpPr/>
          <p:nvPr/>
        </p:nvSpPr>
        <p:spPr>
          <a:xfrm>
            <a:off x="323528" y="1412776"/>
            <a:ext cx="8352928" cy="4939814"/>
          </a:xfrm>
          <a:prstGeom prst="rect">
            <a:avLst/>
          </a:prstGeom>
        </p:spPr>
        <p:txBody>
          <a:bodyPr wrap="square">
            <a:spAutoFit/>
          </a:bodyPr>
          <a:lstStyle/>
          <a:p>
            <a:pPr algn="just">
              <a:lnSpc>
                <a:spcPct val="150000"/>
              </a:lnSpc>
              <a:spcAft>
                <a:spcPts val="0"/>
              </a:spcAft>
            </a:pPr>
            <a:r>
              <a:rPr lang="uk-UA" sz="1400" dirty="0" smtClean="0">
                <a:effectLst/>
                <a:latin typeface="Times New Roman"/>
                <a:ea typeface="Times New Roman"/>
              </a:rPr>
              <a:t>Сонячну атмосфе­ру також можна умовно поділити на кілька шарів (див", мал. 67).</a:t>
            </a:r>
            <a:endParaRPr lang="ru-RU" sz="1200" dirty="0" smtClean="0">
              <a:effectLst/>
              <a:latin typeface="Times New Roman"/>
              <a:ea typeface="Times New Roman"/>
            </a:endParaRPr>
          </a:p>
          <a:p>
            <a:pPr algn="just">
              <a:lnSpc>
                <a:spcPct val="150000"/>
              </a:lnSpc>
              <a:spcAft>
                <a:spcPts val="0"/>
              </a:spcAft>
            </a:pPr>
            <a:r>
              <a:rPr lang="uk-UA" sz="1400" dirty="0" smtClean="0">
                <a:effectLst/>
                <a:latin typeface="Times New Roman"/>
                <a:ea typeface="Times New Roman"/>
              </a:rPr>
              <a:t>Найглибший шар атмосфери, товщиною 200 — 300 км, нази­вається фотосферою (сфера світла). З нього </a:t>
            </a:r>
            <a:r>
              <a:rPr lang="uk-UA" sz="1400" dirty="0" err="1" smtClean="0">
                <a:effectLst/>
                <a:latin typeface="Times New Roman"/>
                <a:ea typeface="Times New Roman"/>
              </a:rPr>
              <a:t>виходить'майже</a:t>
            </a:r>
            <a:r>
              <a:rPr lang="uk-UA" sz="1400" dirty="0" smtClean="0">
                <a:effectLst/>
                <a:latin typeface="Times New Roman"/>
                <a:ea typeface="Times New Roman"/>
              </a:rPr>
              <a:t> вся та енергія Сонця, яка спостерігається у видимій частині спектра.</a:t>
            </a:r>
            <a:endParaRPr lang="ru-RU" sz="1200" dirty="0" smtClean="0">
              <a:effectLst/>
              <a:latin typeface="Times New Roman"/>
              <a:ea typeface="Times New Roman"/>
            </a:endParaRPr>
          </a:p>
          <a:p>
            <a:pPr algn="just">
              <a:lnSpc>
                <a:spcPct val="150000"/>
              </a:lnSpc>
              <a:spcAft>
                <a:spcPts val="0"/>
              </a:spcAft>
            </a:pPr>
            <a:r>
              <a:rPr lang="uk-UA" sz="1400" dirty="0" smtClean="0">
                <a:effectLst/>
                <a:latin typeface="Times New Roman"/>
                <a:ea typeface="Times New Roman"/>
              </a:rPr>
              <a:t>У фотосфері, як і в глибших шарах Сонця, температура знижу­ється з віддаленням від центра, змінюючись приблизно від 8000 до 4000 К: зовнішні шари фотосфери дуже </a:t>
            </a:r>
            <a:r>
              <a:rPr lang="uk-UA" sz="1400" dirty="0" err="1" smtClean="0">
                <a:effectLst/>
                <a:latin typeface="Times New Roman"/>
                <a:ea typeface="Times New Roman"/>
              </a:rPr>
              <a:t>охолоджуют-ься</a:t>
            </a:r>
            <a:r>
              <a:rPr lang="uk-UA" sz="1400" dirty="0" smtClean="0">
                <a:effectLst/>
                <a:latin typeface="Times New Roman"/>
                <a:ea typeface="Times New Roman"/>
              </a:rPr>
              <a:t> вна­слідок випромінювання з них у міжпланетний простір.</a:t>
            </a:r>
            <a:endParaRPr lang="ru-RU" sz="1200" dirty="0" smtClean="0">
              <a:effectLst/>
              <a:latin typeface="Times New Roman"/>
              <a:ea typeface="Times New Roman"/>
            </a:endParaRPr>
          </a:p>
          <a:p>
            <a:pPr>
              <a:lnSpc>
                <a:spcPct val="150000"/>
              </a:lnSpc>
              <a:spcAft>
                <a:spcPts val="0"/>
              </a:spcAft>
            </a:pPr>
            <a:r>
              <a:rPr lang="uk-UA" sz="1400" dirty="0" smtClean="0">
                <a:effectLst/>
                <a:latin typeface="Times New Roman"/>
                <a:ea typeface="Times New Roman"/>
              </a:rPr>
              <a:t>На фотографіях фотосфери  добре помітна її тонка структура у вигляді яскравих «зерняток» — гра н у л розміром у середньому близько 1000 км, розділених вузькими темними проміжками. Ця структура нази­вається грануляцією. Вона є результатом руху газів, </a:t>
            </a:r>
            <a:r>
              <a:rPr lang="uk-UA" sz="1400" dirty="0" err="1" smtClean="0">
                <a:effectLst/>
                <a:latin typeface="Times New Roman"/>
                <a:ea typeface="Times New Roman"/>
              </a:rPr>
              <a:t>шо</a:t>
            </a:r>
            <a:r>
              <a:rPr lang="uk-UA" sz="1400" dirty="0" smtClean="0">
                <a:effectLst/>
                <a:latin typeface="Times New Roman"/>
                <a:ea typeface="Times New Roman"/>
              </a:rPr>
              <a:t> відбувається в розміщеній під </a:t>
            </a:r>
            <a:r>
              <a:rPr lang="uk-UA" sz="1400" dirty="0" err="1" smtClean="0">
                <a:effectLst/>
                <a:latin typeface="Times New Roman"/>
                <a:ea typeface="Times New Roman"/>
              </a:rPr>
              <a:t>Ьотосферою</a:t>
            </a:r>
            <a:r>
              <a:rPr lang="uk-UA" sz="1400" dirty="0" smtClean="0">
                <a:effectLst/>
                <a:latin typeface="Times New Roman"/>
                <a:ea typeface="Times New Roman"/>
              </a:rPr>
              <a:t> </a:t>
            </a:r>
            <a:r>
              <a:rPr lang="uk-UA" sz="1400" dirty="0" err="1" smtClean="0">
                <a:effectLst/>
                <a:latin typeface="Times New Roman"/>
                <a:ea typeface="Times New Roman"/>
              </a:rPr>
              <a:t>конвективній</a:t>
            </a:r>
            <a:r>
              <a:rPr lang="uk-UA" sz="1400" dirty="0" smtClean="0">
                <a:effectLst/>
                <a:latin typeface="Times New Roman"/>
                <a:ea typeface="Times New Roman"/>
              </a:rPr>
              <a:t> зоні Сонця.</a:t>
            </a:r>
            <a:endParaRPr lang="ru-RU" sz="1200" dirty="0" smtClean="0">
              <a:effectLst/>
              <a:latin typeface="Times New Roman"/>
              <a:ea typeface="Times New Roman"/>
            </a:endParaRPr>
          </a:p>
          <a:p>
            <a:pPr algn="just">
              <a:lnSpc>
                <a:spcPct val="150000"/>
              </a:lnSpc>
              <a:spcAft>
                <a:spcPts val="0"/>
              </a:spcAft>
            </a:pPr>
            <a:r>
              <a:rPr lang="uk-UA" sz="1400" dirty="0" smtClean="0">
                <a:effectLst/>
                <a:latin typeface="Times New Roman"/>
                <a:ea typeface="Times New Roman"/>
              </a:rPr>
              <a:t>Зниженню температури в зовнішніх шарах фотосфери в спектрі видимого випроміню­вання Сонця, яке майже цілком виникає у фотосфері, відпові­дають темні лінії поглинання. Вони називаються фраунгоферовими на честь німецького оп­тика Й. </a:t>
            </a:r>
            <a:r>
              <a:rPr lang="uk-UA" sz="1400" dirty="0" err="1" smtClean="0">
                <a:effectLst/>
                <a:latin typeface="Times New Roman"/>
                <a:ea typeface="Times New Roman"/>
              </a:rPr>
              <a:t>Фраунгофера</a:t>
            </a:r>
            <a:r>
              <a:rPr lang="uk-UA" sz="1400" dirty="0" smtClean="0">
                <a:effectLst/>
                <a:latin typeface="Times New Roman"/>
                <a:ea typeface="Times New Roman"/>
              </a:rPr>
              <a:t> (1787—1826), який уперше в 1814 р. замалював кілька со­тень таких ліній. З тієї самої причини   (зниження  температури   від  центра   Сонця)   сонячний диск ближче до краю здається темнішим.</a:t>
            </a:r>
            <a:endParaRPr lang="ru-RU" sz="1200" dirty="0">
              <a:effectLst/>
              <a:latin typeface="Times New Roman"/>
              <a:ea typeface="Times New Roman"/>
            </a:endParaRPr>
          </a:p>
        </p:txBody>
      </p:sp>
    </p:spTree>
    <p:extLst>
      <p:ext uri="{BB962C8B-B14F-4D97-AF65-F5344CB8AC3E}">
        <p14:creationId xmlns:p14="http://schemas.microsoft.com/office/powerpoint/2010/main" val="192267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idx="1"/>
          </p:nvPr>
        </p:nvSpPr>
        <p:spPr>
          <a:xfrm>
            <a:off x="179512" y="188640"/>
            <a:ext cx="8568952" cy="4536504"/>
          </a:xfrm>
        </p:spPr>
        <p:txBody>
          <a:bodyPr>
            <a:normAutofit fontScale="62500" lnSpcReduction="20000"/>
          </a:bodyPr>
          <a:lstStyle/>
          <a:p>
            <a:pPr algn="l">
              <a:lnSpc>
                <a:spcPct val="150000"/>
              </a:lnSpc>
              <a:spcAft>
                <a:spcPts val="0"/>
              </a:spcAft>
            </a:pPr>
            <a:r>
              <a:rPr lang="uk-UA" dirty="0">
                <a:latin typeface="Times New Roman"/>
                <a:ea typeface="Times New Roman"/>
              </a:rPr>
              <a:t>У найвищих шарах фотосфери температура досягає близь­ко 4000 К. При такій температурі й густині 10~3—10~4 кг/м3 водень стає практично нейтральним. Іонізовано тільки близь­ко 0,01 % атомів, які належать здебільшого металам. Однак вище в атмосфері температура, а разом з нею й іонізація знову почина­ють підвищуватися, спочатку повільно, а потім дуже швидко. Ча­стина сонячної атмосфери, в якій підвищується температура і послідовно іонізуються водень, гелій та інші елементи, нази­вається хромосферою, її температура становить десятки й сотні тисяч кельвінів. У вигляді блискучої рожевої облямівки хромосферу видно навколо темного диска Місяця в нечасті мо­менти повних сонячних затемнень. Вище від хромосфери темпе­ратура сонячних газів досягає 106 — 2-Ю6 К і далі протягом багатьох радіусів Сонця майже не змінюється. Ця розріджена й гаряча оболонка називається сонячною короною (мал. 69). У вигляді променистого перлового сяйва її можна спостері­гати під час повної фази затемнення Сонця, тоді вона являє собою надзвичайно гарне видовище. «Випаровуючись» у між­планетний простір, газ корони утворює потік гарячої розрідженої плазми, що постійно тече від Сонця й називається сонячним вітром.</a:t>
            </a:r>
            <a:endParaRPr lang="ru-RU" dirty="0">
              <a:latin typeface="Times New Roman"/>
              <a:ea typeface="Times New Roman"/>
            </a:endParaRPr>
          </a:p>
          <a:p>
            <a:pPr algn="l">
              <a:lnSpc>
                <a:spcPct val="150000"/>
              </a:lnSpc>
              <a:spcAft>
                <a:spcPts val="0"/>
              </a:spcAft>
            </a:pPr>
            <a:r>
              <a:rPr lang="uk-UA" dirty="0">
                <a:latin typeface="Times New Roman"/>
                <a:ea typeface="Times New Roman"/>
              </a:rPr>
              <a:t>Найкраще хромосферу й корону спостерігати із супутників та орбітальних космічних станцій в ультрафіолетових і рентгенівсь­ких променях.</a:t>
            </a:r>
            <a:endParaRPr lang="ru-RU" dirty="0">
              <a:latin typeface="Times New Roman"/>
              <a:ea typeface="Times New Roman"/>
            </a:endParaRPr>
          </a:p>
          <a:p>
            <a:pPr algn="l">
              <a:lnSpc>
                <a:spcPct val="150000"/>
              </a:lnSpc>
              <a:spcAft>
                <a:spcPts val="0"/>
              </a:spcAft>
            </a:pPr>
            <a:r>
              <a:rPr lang="uk-UA" dirty="0">
                <a:latin typeface="Times New Roman"/>
                <a:ea typeface="Times New Roman"/>
              </a:rPr>
              <a:t>Часом у деяких ділянках фотосфери темні проміжки між грану­лами збільшуються, утворюються невеликі круглі пори, деякі з них розвиваються у великі темні плями </a:t>
            </a:r>
            <a:r>
              <a:rPr lang="uk-UA" dirty="0" smtClean="0">
                <a:latin typeface="Times New Roman"/>
                <a:ea typeface="Times New Roman"/>
              </a:rPr>
              <a:t>оточені </a:t>
            </a:r>
            <a:r>
              <a:rPr lang="uk-UA" dirty="0">
                <a:latin typeface="Times New Roman"/>
                <a:ea typeface="Times New Roman"/>
              </a:rPr>
              <a:t>напівтінню, що складається з довгастих, радіальне витягну­тих </a:t>
            </a:r>
            <a:r>
              <a:rPr lang="uk-UA" dirty="0" err="1">
                <a:latin typeface="Times New Roman"/>
                <a:ea typeface="Times New Roman"/>
              </a:rPr>
              <a:t>фотосферних</a:t>
            </a:r>
            <a:r>
              <a:rPr lang="uk-UA" dirty="0">
                <a:latin typeface="Times New Roman"/>
                <a:ea typeface="Times New Roman"/>
              </a:rPr>
              <a:t> гранул.</a:t>
            </a:r>
            <a:endParaRPr lang="ru-RU" dirty="0">
              <a:latin typeface="Times New Roman"/>
              <a:ea typeface="Times New Roman"/>
            </a:endParaRPr>
          </a:p>
          <a:p>
            <a:pPr algn="l"/>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4796" y="4445970"/>
            <a:ext cx="2220466" cy="2152842"/>
          </a:xfrm>
          <a:prstGeom prst="rect">
            <a:avLst/>
          </a:prstGeom>
          <a:ln w="88900" cap="sq" cmpd="thickThin">
            <a:solidFill>
              <a:srgbClr val="000000"/>
            </a:solidFill>
            <a:prstDash val="solid"/>
            <a:miter lim="800000"/>
          </a:ln>
          <a:effectLst>
            <a:innerShdw blurRad="76200">
              <a:srgbClr val="000000"/>
            </a:innerShdw>
          </a:effectLst>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83968" y="4365104"/>
            <a:ext cx="2105025" cy="2314575"/>
          </a:xfrm>
          <a:prstGeom prst="rect">
            <a:avLst/>
          </a:prstGeom>
          <a:ln w="88900" cap="sq" cmpd="thickThin">
            <a:solidFill>
              <a:srgbClr val="000000"/>
            </a:solidFill>
            <a:prstDash val="solid"/>
            <a:miter lim="800000"/>
          </a:ln>
          <a:effectLst>
            <a:innerShdw blurRad="76200">
              <a:srgbClr val="000000"/>
            </a:innerShdw>
          </a:effectLst>
        </p:spPr>
      </p:pic>
      <p:pic>
        <p:nvPicPr>
          <p:cNvPr id="6" name="Рисунок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04248" y="4386792"/>
            <a:ext cx="1585714" cy="2271198"/>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3464902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88640"/>
            <a:ext cx="8424936" cy="5909310"/>
          </a:xfrm>
          <a:prstGeom prst="rect">
            <a:avLst/>
          </a:prstGeom>
        </p:spPr>
        <p:txBody>
          <a:bodyPr wrap="square">
            <a:spAutoFit/>
          </a:bodyPr>
          <a:lstStyle/>
          <a:p>
            <a:pPr>
              <a:lnSpc>
                <a:spcPct val="150000"/>
              </a:lnSpc>
              <a:spcAft>
                <a:spcPts val="0"/>
              </a:spcAft>
            </a:pPr>
            <a:r>
              <a:rPr lang="uk-UA" sz="1200" dirty="0" smtClean="0">
                <a:effectLst/>
                <a:latin typeface="Times New Roman"/>
                <a:ea typeface="Times New Roman"/>
              </a:rPr>
              <a:t>Спостерігаючи сонячні пля­ми в телескоп, Галілей помітив, що вони переміщуються по ви­димому диску Сонця. На цій під­ставі він зробив висновок, що Сонце обертається навколо своєї осі. Кутова швидкість обертання світила зменшується від екватора до полюсів, точки на екваторі здійснюють повний оберт за 25 діб, а поблизу полю­сів зоряний період обертання Сонця збільшується до 30 діб. Земля рухається по своїй орбіті в тому самому напрямі, в якому обертається Сонце. Тому від­носно земного спостерігача пе­ріод його обертання більший і пляма в центрі сонячного диска знову пройде через центральний меридіан Сонця через 27 діб.</a:t>
            </a:r>
            <a:endParaRPr lang="ru-RU" sz="1200" dirty="0" smtClean="0">
              <a:effectLst/>
              <a:latin typeface="Times New Roman"/>
              <a:ea typeface="Times New Roman"/>
            </a:endParaRPr>
          </a:p>
          <a:p>
            <a:pPr>
              <a:lnSpc>
                <a:spcPct val="150000"/>
              </a:lnSpc>
              <a:spcAft>
                <a:spcPts val="0"/>
              </a:spcAft>
            </a:pPr>
            <a:r>
              <a:rPr lang="uk-UA" sz="1200" dirty="0" smtClean="0">
                <a:effectLst/>
                <a:latin typeface="Times New Roman"/>
                <a:ea typeface="Times New Roman"/>
              </a:rPr>
              <a:t>Плями — нестійкі утворен­ня. Кількість і форма їх на Сон­ці весь час змінюються, (мал. 70). Звичайно сонячні плями з'являються групами.</a:t>
            </a:r>
            <a:endParaRPr lang="ru-RU" sz="1200" dirty="0" smtClean="0">
              <a:effectLst/>
              <a:latin typeface="Times New Roman"/>
              <a:ea typeface="Times New Roman"/>
            </a:endParaRPr>
          </a:p>
          <a:p>
            <a:pPr algn="just">
              <a:lnSpc>
                <a:spcPct val="150000"/>
              </a:lnSpc>
              <a:spcAft>
                <a:spcPts val="0"/>
              </a:spcAft>
            </a:pPr>
            <a:r>
              <a:rPr lang="uk-UA" sz="1200" dirty="0" smtClean="0">
                <a:effectLst/>
                <a:latin typeface="Times New Roman"/>
                <a:ea typeface="Times New Roman"/>
              </a:rPr>
              <a:t>Біля краю сонячного диска навколо     плям     видно     світлі утворення,    які    майже    непо­мітні, коли  плями близькі </a:t>
            </a:r>
            <a:r>
              <a:rPr lang="uk-UA" sz="1200" dirty="0" err="1" smtClean="0">
                <a:effectLst/>
                <a:latin typeface="Times New Roman"/>
                <a:ea typeface="Times New Roman"/>
              </a:rPr>
              <a:t>-до</a:t>
            </a:r>
            <a:r>
              <a:rPr lang="uk-UA" sz="1200" dirty="0" smtClean="0">
                <a:effectLst/>
                <a:latin typeface="Times New Roman"/>
                <a:ea typeface="Times New Roman"/>
              </a:rPr>
              <a:t> центра сонячного диска. Ці утво­рення називаються факелами.   Вони набагато контрастніші і їх видно по всьому диску, якщо Сонце фотографувати не в білому світлі, а в променях, що відповідають спектральним лініям водню, іонізованого кальцію та деяких інших елементів. Такі фотогра­фії називаються с п е к т р о г е л і о г р а м а м й. За ними вивчають структуру верхніх шарів сонячної атмосфери і найчастіше хромо­сфери. Кількість активних ділянок і груп плям на Сонці періодично змінюється з часом у середньому протягом приблизно 11 років. Це явище називається циклом сонячної активності. На початку циклу плям майже немає, потім їх кількість збільшу­ється спочатку далеко від екватора, а потім дедалі ближче до нього. Через кілька років настає максимум кількості плям, або, як кажуть, максимум сонячної активності, а після нього — спад.</a:t>
            </a:r>
            <a:endParaRPr lang="ru-RU" sz="1200" dirty="0" smtClean="0">
              <a:effectLst/>
              <a:latin typeface="Times New Roman"/>
              <a:ea typeface="Times New Roman"/>
            </a:endParaRPr>
          </a:p>
          <a:p>
            <a:pPr algn="just">
              <a:lnSpc>
                <a:spcPct val="150000"/>
              </a:lnSpc>
              <a:spcAft>
                <a:spcPts val="0"/>
              </a:spcAft>
            </a:pPr>
            <a:r>
              <a:rPr lang="uk-UA" sz="1200" dirty="0" smtClean="0">
                <a:effectLst/>
                <a:latin typeface="Times New Roman"/>
                <a:ea typeface="Times New Roman"/>
              </a:rPr>
              <a:t>Головною особливістю плям, а також факелів є наявність </a:t>
            </a:r>
            <a:r>
              <a:rPr lang="uk-UA" sz="1200" dirty="0" err="1" smtClean="0">
                <a:effectLst/>
                <a:latin typeface="Times New Roman"/>
                <a:ea typeface="Times New Roman"/>
              </a:rPr>
              <a:t>м'агнітних</a:t>
            </a:r>
            <a:r>
              <a:rPr lang="uk-UA" sz="1200" dirty="0" smtClean="0">
                <a:effectLst/>
                <a:latin typeface="Times New Roman"/>
                <a:ea typeface="Times New Roman"/>
              </a:rPr>
              <a:t> полів. У плямах індукція магнітного поля велика й до­сягає інколи 0,4 — 0,5 </a:t>
            </a:r>
            <a:r>
              <a:rPr lang="uk-UA" sz="1200" dirty="0" err="1" smtClean="0">
                <a:effectLst/>
                <a:latin typeface="Times New Roman"/>
                <a:ea typeface="Times New Roman"/>
              </a:rPr>
              <a:t>Тл</a:t>
            </a:r>
            <a:r>
              <a:rPr lang="uk-UA" sz="1200" dirty="0" smtClean="0">
                <a:effectLst/>
                <a:latin typeface="Times New Roman"/>
                <a:ea typeface="Times New Roman"/>
              </a:rPr>
              <a:t>, у факелах магнітне поле слабше.</a:t>
            </a:r>
            <a:endParaRPr lang="ru-RU" sz="1200" dirty="0" smtClean="0">
              <a:effectLst/>
              <a:latin typeface="Times New Roman"/>
              <a:ea typeface="Times New Roman"/>
            </a:endParaRPr>
          </a:p>
          <a:p>
            <a:pPr algn="just">
              <a:lnSpc>
                <a:spcPct val="150000"/>
              </a:lnSpc>
              <a:spcAft>
                <a:spcPts val="0"/>
              </a:spcAft>
            </a:pPr>
            <a:r>
              <a:rPr lang="uk-UA" sz="1200" dirty="0" smtClean="0">
                <a:effectLst/>
                <a:latin typeface="Times New Roman"/>
                <a:ea typeface="Times New Roman"/>
              </a:rPr>
              <a:t>Як правило, у групі плям є дві особливо великі плями — одна на західному, друга на східному боці групи, що мають протилежну магнітну полярність подібно до двох полюсів підковоподібного магніту.</a:t>
            </a:r>
            <a:endParaRPr lang="ru-RU" sz="1200" dirty="0" smtClean="0">
              <a:effectLst/>
              <a:latin typeface="Times New Roman"/>
              <a:ea typeface="Times New Roman"/>
            </a:endParaRPr>
          </a:p>
          <a:p>
            <a:pPr>
              <a:lnSpc>
                <a:spcPct val="150000"/>
              </a:lnSpc>
              <a:spcAft>
                <a:spcPts val="0"/>
              </a:spcAft>
            </a:pPr>
            <a:endParaRPr lang="ru-RU" sz="1200" dirty="0">
              <a:effectLst/>
              <a:latin typeface="Times New Roman"/>
              <a:ea typeface="Times New Roman"/>
            </a:endParaRPr>
          </a:p>
        </p:txBody>
      </p:sp>
    </p:spTree>
    <p:extLst>
      <p:ext uri="{BB962C8B-B14F-4D97-AF65-F5344CB8AC3E}">
        <p14:creationId xmlns:p14="http://schemas.microsoft.com/office/powerpoint/2010/main" val="30436810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1043608" y="332656"/>
            <a:ext cx="7272808" cy="1184825"/>
          </a:xfrm>
        </p:spPr>
        <p:txBody>
          <a:bodyPr/>
          <a:lstStyle/>
          <a:p>
            <a:pPr algn="l"/>
            <a:r>
              <a:rPr lang="uk-UA" b="1" dirty="0" smtClean="0">
                <a:effectLst/>
                <a:latin typeface="Times New Roman"/>
                <a:ea typeface="Times New Roman"/>
              </a:rPr>
              <a:t>Сонячно-земні зв'язки</a:t>
            </a:r>
            <a:endParaRPr lang="ru-RU" dirty="0"/>
          </a:p>
        </p:txBody>
      </p:sp>
      <p:sp>
        <p:nvSpPr>
          <p:cNvPr id="4" name="Прямоугольник 3"/>
          <p:cNvSpPr/>
          <p:nvPr/>
        </p:nvSpPr>
        <p:spPr>
          <a:xfrm>
            <a:off x="179512" y="1124744"/>
            <a:ext cx="8784976" cy="5632311"/>
          </a:xfrm>
          <a:prstGeom prst="rect">
            <a:avLst/>
          </a:prstGeom>
        </p:spPr>
        <p:txBody>
          <a:bodyPr wrap="square">
            <a:spAutoFit/>
          </a:bodyPr>
          <a:lstStyle/>
          <a:p>
            <a:pPr algn="just">
              <a:lnSpc>
                <a:spcPct val="150000"/>
              </a:lnSpc>
              <a:spcAft>
                <a:spcPts val="0"/>
              </a:spcAft>
            </a:pPr>
            <a:r>
              <a:rPr lang="uk-UA" sz="1600" dirty="0" smtClean="0">
                <a:effectLst/>
                <a:latin typeface="Times New Roman"/>
                <a:ea typeface="Times New Roman"/>
              </a:rPr>
              <a:t>Сонце дуже впливає на явища, які відбуваються на Землі. Його короткохвильове випромінювання зумовлює важливі фізико-хімічні процеси у верхніх шарах атмо­сфери. Видимі й інфрачервоні промені є основними «постачальни­ками» тепла для Землі. У різних країнах світу, в тому числі й у нас, ведуться роботи щодо ширшого використання сонячної енергії</a:t>
            </a:r>
            <a:endParaRPr lang="ru-RU" sz="1600" dirty="0" smtClean="0">
              <a:effectLst/>
              <a:latin typeface="Times New Roman"/>
              <a:ea typeface="Times New Roman"/>
            </a:endParaRPr>
          </a:p>
          <a:p>
            <a:pPr algn="just">
              <a:lnSpc>
                <a:spcPct val="150000"/>
              </a:lnSpc>
              <a:spcAft>
                <a:spcPts val="0"/>
              </a:spcAft>
            </a:pPr>
            <a:r>
              <a:rPr lang="uk-UA" sz="1600" dirty="0" smtClean="0">
                <a:effectLst/>
                <a:latin typeface="Times New Roman"/>
                <a:ea typeface="Times New Roman"/>
              </a:rPr>
              <a:t>для господарських і промисло­вих цілей (вироблення електро­енергії, опалення будинків та ін.). У майбутньому викорис­тання енергії прямого соняч­ного випромінювання неминуче зросте.</a:t>
            </a:r>
            <a:endParaRPr lang="ru-RU" sz="1600" dirty="0" smtClean="0">
              <a:effectLst/>
              <a:latin typeface="Times New Roman"/>
              <a:ea typeface="Times New Roman"/>
            </a:endParaRPr>
          </a:p>
          <a:p>
            <a:pPr algn="just">
              <a:lnSpc>
                <a:spcPct val="150000"/>
              </a:lnSpc>
              <a:spcAft>
                <a:spcPts val="0"/>
              </a:spcAft>
            </a:pPr>
            <a:r>
              <a:rPr lang="uk-UA" sz="1600" dirty="0" smtClean="0">
                <a:effectLst/>
                <a:latin typeface="Times New Roman"/>
                <a:ea typeface="Times New Roman"/>
              </a:rPr>
              <a:t>Сонце  не лише  освітлює  й зігріває Землю. Вияви сонячної активності </a:t>
            </a:r>
            <a:r>
              <a:rPr lang="uk-UA" sz="1600" dirty="0" err="1" smtClean="0">
                <a:effectLst/>
                <a:latin typeface="Times New Roman"/>
                <a:ea typeface="Times New Roman"/>
              </a:rPr>
              <a:t>супроводяться</a:t>
            </a:r>
            <a:r>
              <a:rPr lang="uk-UA" sz="1600" dirty="0" smtClean="0">
                <a:effectLst/>
                <a:latin typeface="Times New Roman"/>
                <a:ea typeface="Times New Roman"/>
              </a:rPr>
              <a:t> цілим рядом   геофізичних   явищ.   По­токи заряджених частинок, при­скорені під час спалахів, впли­вають на  магнітне  поле Землі й   спричиняють   магнітні   бурі, які сприяють проникненню за­ряджених    частинок    у    нижчі шари   атмосфери,   від   чого   й виникають  полярні  сяйва.  Ко­роткохвильове випромінювання Сонця посилює іонізацію верх­ніх    шарів   земної    атмосфери (іоносфери), що дуже впливає на    умови    поширення    радіо­хвиль, іноді порушуючи  радіо­зв'язок. Виявилося, що активні процеси   на   Сонці,   впливаючи на атмосферу й магнітне поле Землі,    опосередковано    діють і    на    складні    процеси    орга­нічного світу — як тваринного, так   і   рослинного.   Ці   впливи та їх механізм у  наш  час до­сліджують учені.</a:t>
            </a:r>
            <a:endParaRPr lang="ru-RU" sz="1600" dirty="0">
              <a:effectLst/>
              <a:latin typeface="Times New Roman"/>
              <a:ea typeface="Times New Roman"/>
            </a:endParaRPr>
          </a:p>
        </p:txBody>
      </p:sp>
    </p:spTree>
    <p:extLst>
      <p:ext uri="{BB962C8B-B14F-4D97-AF65-F5344CB8AC3E}">
        <p14:creationId xmlns:p14="http://schemas.microsoft.com/office/powerpoint/2010/main" val="11625147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Трек">
      <a:dk1>
        <a:sysClr val="windowText" lastClr="585858"/>
      </a:dk1>
      <a:lt1>
        <a:sysClr val="window" lastClr="FCFCFC"/>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Аптека">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107</TotalTime>
  <Words>1755</Words>
  <Application>Microsoft Office PowerPoint</Application>
  <PresentationFormat>Экран (4:3)</PresentationFormat>
  <Paragraphs>45</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Трек</vt:lpstr>
      <vt:lpstr>СОНЦЕ — НАЙБЛИЖЧА       ЗОРЯ  </vt:lpstr>
      <vt:lpstr>Презентация PowerPoint</vt:lpstr>
      <vt:lpstr>Енергія Сонця</vt:lpstr>
      <vt:lpstr>Будова Сонця</vt:lpstr>
      <vt:lpstr>Презентация PowerPoint</vt:lpstr>
      <vt:lpstr>. Сонячна атмосфера й сонячна активність. </vt:lpstr>
      <vt:lpstr>Презентация PowerPoint</vt:lpstr>
      <vt:lpstr>Презентация PowerPoint</vt:lpstr>
      <vt:lpstr>Сонячно-земні зв'язки</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ТА</dc:creator>
  <cp:lastModifiedBy>ТА</cp:lastModifiedBy>
  <cp:revision>7</cp:revision>
  <dcterms:created xsi:type="dcterms:W3CDTF">2014-04-12T10:17:00Z</dcterms:created>
  <dcterms:modified xsi:type="dcterms:W3CDTF">2014-04-12T12:04:27Z</dcterms:modified>
</cp:coreProperties>
</file>