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6" r:id="rId9"/>
    <p:sldId id="265" r:id="rId10"/>
    <p:sldId id="267" r:id="rId11"/>
    <p:sldId id="268" r:id="rId12"/>
    <p:sldId id="269" r:id="rId13"/>
    <p:sldId id="263" r:id="rId14"/>
    <p:sldId id="262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295150-4FD7-4802-B0EB-D52217513A72}" type="datetime1">
              <a:rPr lang="en-US" smtClean="0"/>
              <a:pPr/>
              <a:t>2/5/2014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1895A-832A-4167-BE9B-7448CA062309}" type="datetime1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571FF-D602-4BB6-9683-7A1E909D4296}" type="datetime1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92BEB-5202-498C-89F7-BBD3BEE1B887}" type="datetime1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B6C6-10FF-4510-A888-F0B9C6A788B0}" type="datetime1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47B31-A4E1-4FCE-8661-5EC33A675437}" type="datetime1">
              <a:rPr lang="en-US" smtClean="0"/>
              <a:pPr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D832D-B7F8-4A85-B115-3F84BE9AC26D}" type="datetime1">
              <a:rPr lang="en-US" smtClean="0"/>
              <a:pPr/>
              <a:t>2/5/2014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34F3-05F7-41C1-B84E-68CE2E00C83C}" type="datetime1">
              <a:rPr lang="en-US" smtClean="0"/>
              <a:pPr/>
              <a:t>2/5/2014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47F82-2B2E-4837-B3AB-C94C672FBECB}" type="datetime1">
              <a:rPr lang="en-US" smtClean="0"/>
              <a:pPr/>
              <a:t>2/5/2014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57738-F4B0-48EA-9B71-E0F723F8BF6C}" type="datetime1">
              <a:rPr lang="en-US" smtClean="0"/>
              <a:pPr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0D5EF-7D26-425F-8C45-B9312ACE18BC}" type="datetime1">
              <a:rPr lang="en-US" smtClean="0"/>
              <a:pPr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1909345-DEE0-4B07-8E32-441AC9DA095E}" type="datetime1">
              <a:rPr lang="en-US" smtClean="0"/>
              <a:pPr/>
              <a:t>2/5/2014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latin typeface="Gabriola" panose="04040605051002020D02" pitchFamily="82" charset="0"/>
              </a:rPr>
              <a:t>Ольга </a:t>
            </a:r>
            <a:r>
              <a:rPr lang="ru-RU" b="1" dirty="0" err="1" smtClean="0">
                <a:latin typeface="Gabriola" panose="04040605051002020D02" pitchFamily="82" charset="0"/>
              </a:rPr>
              <a:t>Кобилянська</a:t>
            </a:r>
            <a:r>
              <a:rPr lang="ru-RU" b="1" dirty="0" smtClean="0">
                <a:latin typeface="Gabriola" panose="04040605051002020D02" pitchFamily="82" charset="0"/>
              </a:rPr>
              <a:t>: </a:t>
            </a:r>
            <a:r>
              <a:rPr lang="ru-RU" b="1" dirty="0" err="1" smtClean="0">
                <a:latin typeface="Gabriola" panose="04040605051002020D02" pitchFamily="82" charset="0"/>
              </a:rPr>
              <a:t>творч</a:t>
            </a:r>
            <a:r>
              <a:rPr lang="uk-UA" b="1" dirty="0" smtClean="0">
                <a:latin typeface="Gabriola" panose="04040605051002020D02" pitchFamily="82" charset="0"/>
              </a:rPr>
              <a:t>і</a:t>
            </a:r>
            <a:r>
              <a:rPr lang="ru-RU" b="1" dirty="0" err="1" smtClean="0">
                <a:latin typeface="Gabriola" panose="04040605051002020D02" pitchFamily="82" charset="0"/>
              </a:rPr>
              <a:t>сть</a:t>
            </a:r>
            <a:endParaRPr lang="ru-RU" b="1" dirty="0">
              <a:latin typeface="Gabriola" panose="04040605051002020D02" pitchFamily="82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err="1" smtClean="0">
                <a:latin typeface="Gabriola" panose="04040605051002020D02" pitchFamily="82" charset="0"/>
              </a:rPr>
              <a:t>Крепак</a:t>
            </a:r>
            <a:r>
              <a:rPr lang="uk-UA" dirty="0" smtClean="0">
                <a:latin typeface="Gabriola" panose="04040605051002020D02" pitchFamily="82" charset="0"/>
              </a:rPr>
              <a:t> Катерина</a:t>
            </a:r>
            <a:endParaRPr lang="ru-RU" dirty="0"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7630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1" y="1988841"/>
            <a:ext cx="8640960" cy="468052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Gabriola" panose="04040605051002020D02" pitchFamily="82" charset="0"/>
              </a:rPr>
              <a:t>сакрально-</a:t>
            </a:r>
            <a:r>
              <a:rPr lang="ru-RU" sz="2800" dirty="0" err="1">
                <a:latin typeface="Gabriola" panose="04040605051002020D02" pitchFamily="82" charset="0"/>
              </a:rPr>
              <a:t>містичний</a:t>
            </a:r>
            <a:r>
              <a:rPr lang="ru-RU" sz="2800" dirty="0">
                <a:latin typeface="Gabriola" panose="04040605051002020D02" pitchFamily="82" charset="0"/>
              </a:rPr>
              <a:t> </a:t>
            </a:r>
            <a:r>
              <a:rPr lang="ru-RU" sz="2800" dirty="0" err="1">
                <a:latin typeface="Gabriola" panose="04040605051002020D02" pitchFamily="82" charset="0"/>
              </a:rPr>
              <a:t>зв'язок</a:t>
            </a:r>
            <a:r>
              <a:rPr lang="ru-RU" sz="2800" dirty="0">
                <a:latin typeface="Gabriola" panose="04040605051002020D02" pitchFamily="82" charset="0"/>
              </a:rPr>
              <a:t> </a:t>
            </a:r>
            <a:r>
              <a:rPr lang="ru-RU" sz="2800" dirty="0" err="1">
                <a:latin typeface="Gabriola" panose="04040605051002020D02" pitchFamily="82" charset="0"/>
              </a:rPr>
              <a:t>людини</a:t>
            </a:r>
            <a:r>
              <a:rPr lang="ru-RU" sz="2800" dirty="0">
                <a:latin typeface="Gabriola" panose="04040605051002020D02" pitchFamily="82" charset="0"/>
              </a:rPr>
              <a:t> і </a:t>
            </a:r>
            <a:r>
              <a:rPr lang="ru-RU" sz="2800" dirty="0" err="1">
                <a:latin typeface="Gabriola" panose="04040605051002020D02" pitchFamily="82" charset="0"/>
              </a:rPr>
              <a:t>землі</a:t>
            </a:r>
            <a:endParaRPr lang="ru-RU" sz="2800" dirty="0">
              <a:latin typeface="Gabriola" panose="04040605051002020D02" pitchFamily="82" charset="0"/>
            </a:endParaRPr>
          </a:p>
          <a:p>
            <a:r>
              <a:rPr lang="ru-RU" sz="2800" dirty="0" err="1">
                <a:latin typeface="Gabriola" panose="04040605051002020D02" pitchFamily="82" charset="0"/>
              </a:rPr>
              <a:t>влада</a:t>
            </a:r>
            <a:r>
              <a:rPr lang="ru-RU" sz="2800" dirty="0">
                <a:latin typeface="Gabriola" panose="04040605051002020D02" pitchFamily="82" charset="0"/>
              </a:rPr>
              <a:t> </a:t>
            </a:r>
            <a:r>
              <a:rPr lang="ru-RU" sz="2800" dirty="0" err="1">
                <a:latin typeface="Gabriola" panose="04040605051002020D02" pitchFamily="82" charset="0"/>
              </a:rPr>
              <a:t>землі</a:t>
            </a:r>
            <a:r>
              <a:rPr lang="ru-RU" sz="2800" dirty="0">
                <a:latin typeface="Gabriola" panose="04040605051002020D02" pitchFamily="82" charset="0"/>
              </a:rPr>
              <a:t> над </a:t>
            </a:r>
            <a:r>
              <a:rPr lang="ru-RU" sz="2800" dirty="0" err="1">
                <a:latin typeface="Gabriola" panose="04040605051002020D02" pitchFamily="82" charset="0"/>
              </a:rPr>
              <a:t>людиною</a:t>
            </a:r>
            <a:endParaRPr lang="ru-RU" sz="2800" dirty="0">
              <a:latin typeface="Gabriola" panose="04040605051002020D02" pitchFamily="82" charset="0"/>
            </a:endParaRPr>
          </a:p>
          <a:p>
            <a:r>
              <a:rPr lang="ru-RU" sz="2800" dirty="0">
                <a:latin typeface="Gabriola" panose="04040605051002020D02" pitchFamily="82" charset="0"/>
              </a:rPr>
              <a:t>фатум, </a:t>
            </a:r>
            <a:r>
              <a:rPr lang="ru-RU" sz="2800" dirty="0" err="1">
                <a:latin typeface="Gabriola" panose="04040605051002020D02" pitchFamily="82" charset="0"/>
              </a:rPr>
              <a:t>влада</a:t>
            </a:r>
            <a:r>
              <a:rPr lang="ru-RU" sz="2800" dirty="0">
                <a:latin typeface="Gabriola" panose="04040605051002020D02" pitchFamily="82" charset="0"/>
              </a:rPr>
              <a:t> </a:t>
            </a:r>
            <a:r>
              <a:rPr lang="ru-RU" sz="2800" dirty="0" err="1">
                <a:latin typeface="Gabriola" panose="04040605051002020D02" pitchFamily="82" charset="0"/>
              </a:rPr>
              <a:t>долі</a:t>
            </a:r>
            <a:r>
              <a:rPr lang="ru-RU" sz="2800" dirty="0">
                <a:latin typeface="Gabriola" panose="04040605051002020D02" pitchFamily="82" charset="0"/>
              </a:rPr>
              <a:t> над </a:t>
            </a:r>
            <a:r>
              <a:rPr lang="ru-RU" sz="2800" dirty="0" err="1">
                <a:latin typeface="Gabriola" panose="04040605051002020D02" pitchFamily="82" charset="0"/>
              </a:rPr>
              <a:t>людиною</a:t>
            </a:r>
            <a:endParaRPr lang="ru-RU" sz="2800" dirty="0">
              <a:latin typeface="Gabriola" panose="04040605051002020D02" pitchFamily="82" charset="0"/>
            </a:endParaRPr>
          </a:p>
          <a:p>
            <a:r>
              <a:rPr lang="ru-RU" sz="2800" dirty="0" err="1">
                <a:latin typeface="Gabriola" panose="04040605051002020D02" pitchFamily="82" charset="0"/>
              </a:rPr>
              <a:t>життя</a:t>
            </a:r>
            <a:r>
              <a:rPr lang="ru-RU" sz="2800" dirty="0">
                <a:latin typeface="Gabriola" panose="04040605051002020D02" pitchFamily="82" charset="0"/>
              </a:rPr>
              <a:t> і смерть</a:t>
            </a:r>
          </a:p>
          <a:p>
            <a:r>
              <a:rPr lang="ru-RU" sz="2800" dirty="0" err="1">
                <a:latin typeface="Gabriola" panose="04040605051002020D02" pitchFamily="82" charset="0"/>
              </a:rPr>
              <a:t>гріх</a:t>
            </a:r>
            <a:r>
              <a:rPr lang="ru-RU" sz="2800" dirty="0">
                <a:latin typeface="Gabriola" panose="04040605051002020D02" pitchFamily="82" charset="0"/>
              </a:rPr>
              <a:t> і </a:t>
            </a:r>
            <a:r>
              <a:rPr lang="ru-RU" sz="2800" dirty="0" err="1">
                <a:latin typeface="Gabriola" panose="04040605051002020D02" pitchFamily="82" charset="0"/>
              </a:rPr>
              <a:t>святість</a:t>
            </a:r>
            <a:endParaRPr lang="ru-RU" sz="2800" dirty="0">
              <a:latin typeface="Gabriola" panose="04040605051002020D02" pitchFamily="82" charset="0"/>
            </a:endParaRPr>
          </a:p>
          <a:p>
            <a:r>
              <a:rPr lang="ru-RU" sz="2800" dirty="0" err="1">
                <a:latin typeface="Gabriola" panose="04040605051002020D02" pitchFamily="82" charset="0"/>
              </a:rPr>
              <a:t>злочин</a:t>
            </a:r>
            <a:r>
              <a:rPr lang="ru-RU" sz="2800" dirty="0">
                <a:latin typeface="Gabriola" panose="04040605051002020D02" pitchFamily="82" charset="0"/>
              </a:rPr>
              <a:t> і </a:t>
            </a:r>
            <a:r>
              <a:rPr lang="ru-RU" sz="2800" dirty="0" err="1">
                <a:latin typeface="Gabriola" panose="04040605051002020D02" pitchFamily="82" charset="0"/>
              </a:rPr>
              <a:t>спокута</a:t>
            </a:r>
            <a:endParaRPr lang="ru-RU" sz="2800" dirty="0">
              <a:latin typeface="Gabriola" panose="04040605051002020D02" pitchFamily="82" charset="0"/>
            </a:endParaRPr>
          </a:p>
          <a:p>
            <a:r>
              <a:rPr lang="ru-RU" sz="2800" dirty="0" err="1">
                <a:latin typeface="Gabriola" panose="04040605051002020D02" pitchFamily="82" charset="0"/>
              </a:rPr>
              <a:t>любов</a:t>
            </a:r>
            <a:r>
              <a:rPr lang="ru-RU" sz="2800" dirty="0">
                <a:latin typeface="Gabriola" panose="04040605051002020D02" pitchFamily="82" charset="0"/>
              </a:rPr>
              <a:t> і ненависть</a:t>
            </a:r>
          </a:p>
          <a:p>
            <a:r>
              <a:rPr lang="ru-RU" sz="2800" dirty="0" err="1">
                <a:latin typeface="Gabriola" panose="04040605051002020D02" pitchFamily="82" charset="0"/>
              </a:rPr>
              <a:t>сумлінна</a:t>
            </a:r>
            <a:r>
              <a:rPr lang="ru-RU" sz="2800" dirty="0">
                <a:latin typeface="Gabriola" panose="04040605051002020D02" pitchFamily="82" charset="0"/>
              </a:rPr>
              <a:t> </a:t>
            </a:r>
            <a:r>
              <a:rPr lang="ru-RU" sz="2800" dirty="0" err="1">
                <a:latin typeface="Gabriola" panose="04040605051002020D02" pitchFamily="82" charset="0"/>
              </a:rPr>
              <a:t>праця</a:t>
            </a:r>
            <a:r>
              <a:rPr lang="ru-RU" sz="2800" dirty="0">
                <a:latin typeface="Gabriola" panose="04040605051002020D02" pitchFamily="82" charset="0"/>
              </a:rPr>
              <a:t> на </a:t>
            </a:r>
            <a:r>
              <a:rPr lang="ru-RU" sz="2800" dirty="0" err="1">
                <a:latin typeface="Gabriola" panose="04040605051002020D02" pitchFamily="82" charset="0"/>
              </a:rPr>
              <a:t>землі</a:t>
            </a:r>
            <a:r>
              <a:rPr lang="ru-RU" sz="2800" dirty="0">
                <a:latin typeface="Gabriola" panose="04040605051002020D02" pitchFamily="82" charset="0"/>
              </a:rPr>
              <a:t> як </a:t>
            </a:r>
            <a:r>
              <a:rPr lang="ru-RU" sz="2800" dirty="0" err="1">
                <a:latin typeface="Gabriola" panose="04040605051002020D02" pitchFamily="82" charset="0"/>
              </a:rPr>
              <a:t>священний</a:t>
            </a:r>
            <a:r>
              <a:rPr lang="ru-RU" sz="2800" dirty="0">
                <a:latin typeface="Gabriola" panose="04040605051002020D02" pitchFamily="82" charset="0"/>
              </a:rPr>
              <a:t> </a:t>
            </a:r>
            <a:r>
              <a:rPr lang="ru-RU" sz="2800" dirty="0" err="1">
                <a:latin typeface="Gabriola" panose="04040605051002020D02" pitchFamily="82" charset="0"/>
              </a:rPr>
              <a:t>моральний</a:t>
            </a:r>
            <a:r>
              <a:rPr lang="ru-RU" sz="2800" dirty="0">
                <a:latin typeface="Gabriola" panose="04040605051002020D02" pitchFamily="82" charset="0"/>
              </a:rPr>
              <a:t> </a:t>
            </a:r>
            <a:r>
              <a:rPr lang="ru-RU" sz="2800" dirty="0" err="1">
                <a:latin typeface="Gabriola" panose="04040605051002020D02" pitchFamily="82" charset="0"/>
              </a:rPr>
              <a:t>обов'язок</a:t>
            </a:r>
            <a:r>
              <a:rPr lang="ru-RU" sz="2800" dirty="0">
                <a:latin typeface="Gabriola" panose="04040605051002020D02" pitchFamily="82" charset="0"/>
              </a:rPr>
              <a:t>, </a:t>
            </a:r>
            <a:r>
              <a:rPr lang="ru-RU" sz="2800" dirty="0" err="1">
                <a:latin typeface="Gabriola" panose="04040605051002020D02" pitchFamily="82" charset="0"/>
              </a:rPr>
              <a:t>єдиний</a:t>
            </a:r>
            <a:r>
              <a:rPr lang="ru-RU" sz="2800" dirty="0">
                <a:latin typeface="Gabriola" panose="04040605051002020D02" pitchFamily="82" charset="0"/>
              </a:rPr>
              <a:t> </a:t>
            </a:r>
            <a:r>
              <a:rPr lang="ru-RU" sz="2800" dirty="0" err="1">
                <a:latin typeface="Gabriola" panose="04040605051002020D02" pitchFamily="82" charset="0"/>
              </a:rPr>
              <a:t>засіб</a:t>
            </a:r>
            <a:r>
              <a:rPr lang="ru-RU" sz="2800" dirty="0">
                <a:latin typeface="Gabriola" panose="04040605051002020D02" pitchFamily="82" charset="0"/>
              </a:rPr>
              <a:t> і </a:t>
            </a:r>
            <a:r>
              <a:rPr lang="ru-RU" sz="2800" dirty="0" err="1">
                <a:latin typeface="Gabriola" panose="04040605051002020D02" pitchFamily="82" charset="0"/>
              </a:rPr>
              <a:t>виправдання</a:t>
            </a:r>
            <a:r>
              <a:rPr lang="ru-RU" sz="2800" dirty="0">
                <a:latin typeface="Gabriola" panose="04040605051002020D02" pitchFamily="82" charset="0"/>
              </a:rPr>
              <a:t> </a:t>
            </a:r>
            <a:r>
              <a:rPr lang="ru-RU" sz="2800" dirty="0" err="1">
                <a:latin typeface="Gabriola" panose="04040605051002020D02" pitchFamily="82" charset="0"/>
              </a:rPr>
              <a:t>буття</a:t>
            </a:r>
            <a:r>
              <a:rPr lang="ru-RU" sz="2800" dirty="0">
                <a:latin typeface="Gabriola" panose="04040605051002020D02" pitchFamily="82" charset="0"/>
              </a:rPr>
              <a:t> </a:t>
            </a:r>
            <a:r>
              <a:rPr lang="ru-RU" sz="2800" dirty="0" smtClean="0">
                <a:latin typeface="Gabriola" panose="04040605051002020D02" pitchFamily="82" charset="0"/>
              </a:rPr>
              <a:t>селянина</a:t>
            </a:r>
            <a:endParaRPr lang="ru-RU" sz="2800" dirty="0">
              <a:latin typeface="Gabriola" panose="04040605051002020D02" pitchFamily="82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latin typeface="Gabriola" panose="04040605051002020D02" pitchFamily="82" charset="0"/>
              </a:rPr>
              <a:t>Проблематика твору:</a:t>
            </a:r>
            <a:endParaRPr lang="ru-RU" b="1" dirty="0"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859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dirty="0">
                <a:latin typeface="Gabriola" panose="04040605051002020D02" pitchFamily="82" charset="0"/>
              </a:rPr>
              <a:t>Головна </a:t>
            </a:r>
            <a:r>
              <a:rPr lang="ru-RU" sz="3200" dirty="0" err="1">
                <a:latin typeface="Gabriola" panose="04040605051002020D02" pitchFamily="82" charset="0"/>
              </a:rPr>
              <a:t>ідея</a:t>
            </a:r>
            <a:r>
              <a:rPr lang="ru-RU" sz="3200" dirty="0">
                <a:latin typeface="Gabriola" panose="04040605051002020D02" pitchFamily="82" charset="0"/>
              </a:rPr>
              <a:t> </a:t>
            </a:r>
            <a:r>
              <a:rPr lang="ru-RU" sz="3200" dirty="0" err="1">
                <a:latin typeface="Gabriola" panose="04040605051002020D02" pitchFamily="82" charset="0"/>
              </a:rPr>
              <a:t>повісті</a:t>
            </a:r>
            <a:r>
              <a:rPr lang="ru-RU" sz="3200" dirty="0">
                <a:latin typeface="Gabriola" panose="04040605051002020D02" pitchFamily="82" charset="0"/>
              </a:rPr>
              <a:t> </a:t>
            </a:r>
            <a:r>
              <a:rPr lang="ru-RU" sz="3200" dirty="0" err="1">
                <a:latin typeface="Gabriola" panose="04040605051002020D02" pitchFamily="82" charset="0"/>
              </a:rPr>
              <a:t>сформульована</a:t>
            </a:r>
            <a:r>
              <a:rPr lang="ru-RU" sz="3200" dirty="0">
                <a:latin typeface="Gabriola" panose="04040605051002020D02" pitchFamily="82" charset="0"/>
              </a:rPr>
              <a:t> у словах: «земля повинна бути для </a:t>
            </a:r>
            <a:r>
              <a:rPr lang="ru-RU" sz="3200" dirty="0" err="1">
                <a:latin typeface="Gabriola" panose="04040605051002020D02" pitchFamily="82" charset="0"/>
              </a:rPr>
              <a:t>людини</a:t>
            </a:r>
            <a:r>
              <a:rPr lang="ru-RU" sz="3200" dirty="0">
                <a:latin typeface="Gabriola" panose="04040605051002020D02" pitchFamily="82" charset="0"/>
              </a:rPr>
              <a:t>, а не </a:t>
            </a:r>
            <a:r>
              <a:rPr lang="ru-RU" sz="3200" dirty="0" err="1">
                <a:latin typeface="Gabriola" panose="04040605051002020D02" pitchFamily="82" charset="0"/>
              </a:rPr>
              <a:t>людина</a:t>
            </a:r>
            <a:r>
              <a:rPr lang="ru-RU" sz="3200" dirty="0">
                <a:latin typeface="Gabriola" panose="04040605051002020D02" pitchFamily="82" charset="0"/>
              </a:rPr>
              <a:t> для </a:t>
            </a:r>
            <a:r>
              <a:rPr lang="ru-RU" sz="3200" dirty="0" err="1">
                <a:latin typeface="Gabriola" panose="04040605051002020D02" pitchFamily="82" charset="0"/>
              </a:rPr>
              <a:t>землі</a:t>
            </a:r>
            <a:r>
              <a:rPr lang="ru-RU" sz="3200" dirty="0">
                <a:latin typeface="Gabriola" panose="04040605051002020D02" pitchFamily="82" charset="0"/>
              </a:rPr>
              <a:t>». </a:t>
            </a:r>
            <a:r>
              <a:rPr lang="ru-RU" sz="3200" dirty="0" err="1">
                <a:latin typeface="Gabriola" panose="04040605051002020D02" pitchFamily="82" charset="0"/>
              </a:rPr>
              <a:t>Твір</a:t>
            </a:r>
            <a:r>
              <a:rPr lang="ru-RU" sz="3200" dirty="0">
                <a:latin typeface="Gabriola" panose="04040605051002020D02" pitchFamily="82" charset="0"/>
              </a:rPr>
              <a:t> </a:t>
            </a:r>
            <a:r>
              <a:rPr lang="ru-RU" sz="3200" dirty="0" err="1">
                <a:latin typeface="Gabriola" panose="04040605051002020D02" pitchFamily="82" charset="0"/>
              </a:rPr>
              <a:t>проймає</a:t>
            </a:r>
            <a:r>
              <a:rPr lang="ru-RU" sz="3200" dirty="0">
                <a:latin typeface="Gabriola" panose="04040605051002020D02" pitchFamily="82" charset="0"/>
              </a:rPr>
              <a:t> </a:t>
            </a:r>
            <a:r>
              <a:rPr lang="ru-RU" sz="3200" dirty="0" err="1">
                <a:latin typeface="Gabriola" panose="04040605051002020D02" pitchFamily="82" charset="0"/>
              </a:rPr>
              <a:t>життєдайна</a:t>
            </a:r>
            <a:r>
              <a:rPr lang="ru-RU" sz="3200" dirty="0">
                <a:latin typeface="Gabriola" panose="04040605051002020D02" pitchFamily="82" charset="0"/>
              </a:rPr>
              <a:t> </a:t>
            </a:r>
            <a:r>
              <a:rPr lang="ru-RU" sz="3200" dirty="0" err="1">
                <a:latin typeface="Gabriola" panose="04040605051002020D02" pitchFamily="82" charset="0"/>
              </a:rPr>
              <a:t>віра</a:t>
            </a:r>
            <a:r>
              <a:rPr lang="ru-RU" sz="3200" dirty="0">
                <a:latin typeface="Gabriola" panose="04040605051002020D02" pitchFamily="82" charset="0"/>
              </a:rPr>
              <a:t> в </a:t>
            </a:r>
            <a:r>
              <a:rPr lang="ru-RU" sz="3200" dirty="0" err="1">
                <a:latin typeface="Gabriola" panose="04040605051002020D02" pitchFamily="82" charset="0"/>
              </a:rPr>
              <a:t>духовне</a:t>
            </a:r>
            <a:r>
              <a:rPr lang="ru-RU" sz="3200" dirty="0">
                <a:latin typeface="Gabriola" panose="04040605051002020D02" pitchFamily="82" charset="0"/>
              </a:rPr>
              <a:t> </a:t>
            </a:r>
            <a:r>
              <a:rPr lang="ru-RU" sz="3200" dirty="0" err="1">
                <a:latin typeface="Gabriola" panose="04040605051002020D02" pitchFamily="82" charset="0"/>
              </a:rPr>
              <a:t>розкріпачення</a:t>
            </a:r>
            <a:r>
              <a:rPr lang="ru-RU" sz="3200" dirty="0">
                <a:latin typeface="Gabriola" panose="04040605051002020D02" pitchFamily="82" charset="0"/>
              </a:rPr>
              <a:t> </a:t>
            </a:r>
            <a:r>
              <a:rPr lang="ru-RU" sz="3200" dirty="0" err="1">
                <a:latin typeface="Gabriola" panose="04040605051002020D02" pitchFamily="82" charset="0"/>
              </a:rPr>
              <a:t>людини</a:t>
            </a:r>
            <a:r>
              <a:rPr lang="ru-RU" sz="3200" dirty="0">
                <a:latin typeface="Gabriola" panose="04040605051002020D02" pitchFamily="82" charset="0"/>
              </a:rPr>
              <a:t>, в перемогу </a:t>
            </a:r>
            <a:r>
              <a:rPr lang="ru-RU" sz="3200" dirty="0" err="1">
                <a:latin typeface="Gabriola" panose="04040605051002020D02" pitchFamily="82" charset="0"/>
              </a:rPr>
              <a:t>світлих</a:t>
            </a:r>
            <a:r>
              <a:rPr lang="ru-RU" sz="3200" dirty="0">
                <a:latin typeface="Gabriola" panose="04040605051002020D02" pitchFamily="82" charset="0"/>
              </a:rPr>
              <a:t> начал </a:t>
            </a:r>
            <a:r>
              <a:rPr lang="ru-RU" sz="3200" dirty="0" err="1">
                <a:latin typeface="Gabriola" panose="04040605051002020D02" pitchFamily="82" charset="0"/>
              </a:rPr>
              <a:t>життя</a:t>
            </a:r>
            <a:r>
              <a:rPr lang="ru-RU" sz="3200" dirty="0">
                <a:latin typeface="Gabriola" panose="04040605051002020D02" pitchFamily="82" charset="0"/>
              </a:rPr>
              <a:t>.</a:t>
            </a:r>
            <a:endParaRPr lang="ru-RU" sz="3200" dirty="0">
              <a:latin typeface="Gabriola" panose="04040605051002020D02" pitchFamily="82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470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>
                <a:latin typeface="Gabriola" panose="04040605051002020D02" pitchFamily="82" charset="0"/>
              </a:rPr>
              <a:t>Ольга </a:t>
            </a:r>
            <a:r>
              <a:rPr lang="ru-RU" dirty="0" err="1">
                <a:latin typeface="Gabriola" panose="04040605051002020D02" pitchFamily="82" charset="0"/>
              </a:rPr>
              <a:t>Кобилянська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>
                <a:latin typeface="Gabriola" panose="04040605051002020D02" pitchFamily="82" charset="0"/>
              </a:rPr>
              <a:t>розпочала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>
                <a:latin typeface="Gabriola" panose="04040605051002020D02" pitchFamily="82" charset="0"/>
              </a:rPr>
              <a:t>писати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>
                <a:latin typeface="Gabriola" panose="04040605051002020D02" pitchFamily="82" charset="0"/>
              </a:rPr>
              <a:t>продовження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>
                <a:latin typeface="Gabriola" panose="04040605051002020D02" pitchFamily="82" charset="0"/>
              </a:rPr>
              <a:t>повісті</a:t>
            </a:r>
            <a:r>
              <a:rPr lang="ru-RU" dirty="0">
                <a:latin typeface="Gabriola" panose="04040605051002020D02" pitchFamily="82" charset="0"/>
              </a:rPr>
              <a:t> «Земля», але </a:t>
            </a:r>
            <a:r>
              <a:rPr lang="ru-RU" dirty="0" err="1">
                <a:latin typeface="Gabriola" panose="04040605051002020D02" pitchFamily="82" charset="0"/>
              </a:rPr>
              <a:t>цей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>
                <a:latin typeface="Gabriola" panose="04040605051002020D02" pitchFamily="82" charset="0"/>
              </a:rPr>
              <a:t>намір</a:t>
            </a:r>
            <a:r>
              <a:rPr lang="ru-RU" dirty="0">
                <a:latin typeface="Gabriola" panose="04040605051002020D02" pitchFamily="82" charset="0"/>
              </a:rPr>
              <a:t> не </a:t>
            </a:r>
            <a:r>
              <a:rPr lang="ru-RU" dirty="0" err="1">
                <a:latin typeface="Gabriola" panose="04040605051002020D02" pitchFamily="82" charset="0"/>
              </a:rPr>
              <a:t>був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>
                <a:latin typeface="Gabriola" panose="04040605051002020D02" pitchFamily="82" charset="0"/>
              </a:rPr>
              <a:t>реалізований</a:t>
            </a:r>
            <a:r>
              <a:rPr lang="ru-RU" dirty="0" smtClean="0">
                <a:latin typeface="Gabriola" panose="04040605051002020D02" pitchFamily="82" charset="0"/>
              </a:rPr>
              <a:t>.</a:t>
            </a:r>
          </a:p>
          <a:p>
            <a:r>
              <a:rPr lang="ru-RU" baseline="30000" dirty="0" smtClean="0">
                <a:latin typeface="Gabriola" panose="04040605051002020D02" pitchFamily="82" charset="0"/>
              </a:rPr>
              <a:t> </a:t>
            </a:r>
            <a:r>
              <a:rPr lang="ru-RU" dirty="0" err="1" smtClean="0">
                <a:latin typeface="Gabriola" panose="04040605051002020D02" pitchFamily="82" charset="0"/>
              </a:rPr>
              <a:t>Повістю</a:t>
            </a:r>
            <a:r>
              <a:rPr lang="ru-RU" dirty="0" smtClean="0">
                <a:latin typeface="Gabriola" panose="04040605051002020D02" pitchFamily="82" charset="0"/>
              </a:rPr>
              <a:t> </a:t>
            </a:r>
            <a:r>
              <a:rPr lang="ru-RU" dirty="0">
                <a:latin typeface="Gabriola" panose="04040605051002020D02" pitchFamily="82" charset="0"/>
              </a:rPr>
              <a:t>«Земля» Ольга </a:t>
            </a:r>
            <a:r>
              <a:rPr lang="ru-RU" dirty="0" err="1">
                <a:latin typeface="Gabriola" panose="04040605051002020D02" pitchFamily="82" charset="0"/>
              </a:rPr>
              <a:t>Кобилянська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>
                <a:latin typeface="Gabriola" panose="04040605051002020D02" pitchFamily="82" charset="0"/>
              </a:rPr>
              <a:t>започаткувала</a:t>
            </a:r>
            <a:r>
              <a:rPr lang="ru-RU" dirty="0">
                <a:latin typeface="Gabriola" panose="04040605051002020D02" pitchFamily="82" charset="0"/>
              </a:rPr>
              <a:t> </a:t>
            </a:r>
            <a:r>
              <a:rPr lang="ru-RU" dirty="0" err="1">
                <a:latin typeface="Gabriola" panose="04040605051002020D02" pitchFamily="82" charset="0"/>
              </a:rPr>
              <a:t>символізм</a:t>
            </a:r>
            <a:r>
              <a:rPr lang="ru-RU" dirty="0">
                <a:latin typeface="Gabriola" panose="04040605051002020D02" pitchFamily="82" charset="0"/>
              </a:rPr>
              <a:t> як </a:t>
            </a:r>
            <a:r>
              <a:rPr lang="ru-RU" dirty="0" err="1">
                <a:latin typeface="Gabriola" panose="04040605051002020D02" pitchFamily="82" charset="0"/>
              </a:rPr>
              <a:t>модерністську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>
                <a:latin typeface="Gabriola" panose="04040605051002020D02" pitchFamily="82" charset="0"/>
              </a:rPr>
              <a:t>течію</a:t>
            </a:r>
            <a:r>
              <a:rPr lang="ru-RU" dirty="0">
                <a:latin typeface="Gabriola" panose="04040605051002020D02" pitchFamily="82" charset="0"/>
              </a:rPr>
              <a:t> в </a:t>
            </a:r>
            <a:r>
              <a:rPr lang="ru-RU" dirty="0" err="1">
                <a:latin typeface="Gabriola" panose="04040605051002020D02" pitchFamily="82" charset="0"/>
              </a:rPr>
              <a:t>українській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>
                <a:latin typeface="Gabriola" panose="04040605051002020D02" pitchFamily="82" charset="0"/>
              </a:rPr>
              <a:t>літературі</a:t>
            </a:r>
            <a:r>
              <a:rPr lang="ru-RU" dirty="0">
                <a:latin typeface="Gabriola" panose="04040605051002020D02" pitchFamily="82" charset="0"/>
              </a:rPr>
              <a:t>.</a:t>
            </a:r>
          </a:p>
          <a:p>
            <a:r>
              <a:rPr lang="ru-RU" dirty="0" err="1">
                <a:latin typeface="Gabriola" panose="04040605051002020D02" pitchFamily="82" charset="0"/>
              </a:rPr>
              <a:t>Повість</a:t>
            </a:r>
            <a:r>
              <a:rPr lang="ru-RU" dirty="0">
                <a:latin typeface="Gabriola" panose="04040605051002020D02" pitchFamily="82" charset="0"/>
              </a:rPr>
              <a:t> «Земля» </a:t>
            </a:r>
            <a:r>
              <a:rPr lang="ru-RU" dirty="0" err="1">
                <a:latin typeface="Gabriola" panose="04040605051002020D02" pitchFamily="82" charset="0"/>
              </a:rPr>
              <a:t>було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>
                <a:latin typeface="Gabriola" panose="04040605051002020D02" pitchFamily="82" charset="0"/>
              </a:rPr>
              <a:t>інсценізовано</a:t>
            </a:r>
            <a:r>
              <a:rPr lang="ru-RU" dirty="0">
                <a:latin typeface="Gabriola" panose="04040605051002020D02" pitchFamily="82" charset="0"/>
              </a:rPr>
              <a:t> у </a:t>
            </a:r>
            <a:r>
              <a:rPr lang="ru-RU" dirty="0" err="1">
                <a:latin typeface="Gabriola" panose="04040605051002020D02" pitchFamily="82" charset="0"/>
              </a:rPr>
              <a:t>Чернівецькому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>
                <a:latin typeface="Gabriola" panose="04040605051002020D02" pitchFamily="82" charset="0"/>
              </a:rPr>
              <a:t>українському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>
                <a:latin typeface="Gabriola" panose="04040605051002020D02" pitchFamily="82" charset="0"/>
              </a:rPr>
              <a:t>музично</a:t>
            </a:r>
            <a:r>
              <a:rPr lang="ru-RU" dirty="0">
                <a:latin typeface="Gabriola" panose="04040605051002020D02" pitchFamily="82" charset="0"/>
              </a:rPr>
              <a:t>-драматичному </a:t>
            </a:r>
            <a:r>
              <a:rPr lang="ru-RU" dirty="0" err="1">
                <a:latin typeface="Gabriola" panose="04040605051002020D02" pitchFamily="82" charset="0"/>
              </a:rPr>
              <a:t>театрі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>
                <a:latin typeface="Gabriola" panose="04040605051002020D02" pitchFamily="82" charset="0"/>
              </a:rPr>
              <a:t>імені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>
                <a:latin typeface="Gabriola" panose="04040605051002020D02" pitchFamily="82" charset="0"/>
              </a:rPr>
              <a:t>О.Кобилянської</a:t>
            </a:r>
            <a:r>
              <a:rPr lang="ru-RU" dirty="0">
                <a:latin typeface="Gabriola" panose="04040605051002020D02" pitchFamily="82" charset="0"/>
              </a:rPr>
              <a:t>.</a:t>
            </a:r>
          </a:p>
          <a:p>
            <a:r>
              <a:rPr lang="ru-RU" dirty="0">
                <a:latin typeface="Gabriola" panose="04040605051002020D02" pitchFamily="82" charset="0"/>
              </a:rPr>
              <a:t>За </a:t>
            </a:r>
            <a:r>
              <a:rPr lang="ru-RU" dirty="0" err="1">
                <a:latin typeface="Gabriola" panose="04040605051002020D02" pitchFamily="82" charset="0"/>
              </a:rPr>
              <a:t>повістю</a:t>
            </a:r>
            <a:r>
              <a:rPr lang="ru-RU" dirty="0">
                <a:latin typeface="Gabriola" panose="04040605051002020D02" pitchFamily="82" charset="0"/>
              </a:rPr>
              <a:t> «Земля» на </a:t>
            </a:r>
            <a:r>
              <a:rPr lang="ru-RU" dirty="0" err="1">
                <a:latin typeface="Gabriola" panose="04040605051002020D02" pitchFamily="82" charset="0"/>
              </a:rPr>
              <a:t>київській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>
                <a:latin typeface="Gabriola" panose="04040605051002020D02" pitchFamily="82" charset="0"/>
              </a:rPr>
              <a:t>кіностудії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>
                <a:latin typeface="Gabriola" panose="04040605051002020D02" pitchFamily="82" charset="0"/>
              </a:rPr>
              <a:t>імені</a:t>
            </a:r>
            <a:r>
              <a:rPr lang="ru-RU" dirty="0">
                <a:latin typeface="Gabriola" panose="04040605051002020D02" pitchFamily="82" charset="0"/>
              </a:rPr>
              <a:t> О. П. </a:t>
            </a:r>
            <a:r>
              <a:rPr lang="ru-RU" dirty="0" err="1">
                <a:latin typeface="Gabriola" panose="04040605051002020D02" pitchFamily="82" charset="0"/>
              </a:rPr>
              <a:t>Довженка</a:t>
            </a:r>
            <a:r>
              <a:rPr lang="ru-RU" dirty="0">
                <a:latin typeface="Gabriola" panose="04040605051002020D02" pitchFamily="82" charset="0"/>
              </a:rPr>
              <a:t> у 1954 </a:t>
            </a:r>
            <a:r>
              <a:rPr lang="ru-RU" dirty="0" err="1">
                <a:latin typeface="Gabriola" panose="04040605051002020D02" pitchFamily="82" charset="0"/>
              </a:rPr>
              <a:t>році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>
                <a:latin typeface="Gabriola" panose="04040605051002020D02" pitchFamily="82" charset="0"/>
              </a:rPr>
              <a:t>було</a:t>
            </a:r>
            <a:r>
              <a:rPr lang="ru-RU" dirty="0">
                <a:latin typeface="Gabriola" panose="04040605051002020D02" pitchFamily="82" charset="0"/>
              </a:rPr>
              <a:t> створено </a:t>
            </a:r>
            <a:r>
              <a:rPr lang="ru-RU" dirty="0" err="1">
                <a:latin typeface="Gabriola" panose="04040605051002020D02" pitchFamily="82" charset="0"/>
              </a:rPr>
              <a:t>однойменний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>
                <a:latin typeface="Gabriola" panose="04040605051002020D02" pitchFamily="82" charset="0"/>
              </a:rPr>
              <a:t>художній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>
                <a:latin typeface="Gabriola" panose="04040605051002020D02" pitchFamily="82" charset="0"/>
              </a:rPr>
              <a:t>фільм</a:t>
            </a:r>
            <a:r>
              <a:rPr lang="ru-RU" dirty="0">
                <a:latin typeface="Gabriola" panose="04040605051002020D02" pitchFamily="82" charset="0"/>
              </a:rPr>
              <a:t>.</a:t>
            </a:r>
          </a:p>
          <a:p>
            <a:r>
              <a:rPr lang="ru-RU" dirty="0" err="1">
                <a:latin typeface="Gabriola" panose="04040605051002020D02" pitchFamily="82" charset="0"/>
              </a:rPr>
              <a:t>Повість</a:t>
            </a:r>
            <a:r>
              <a:rPr lang="ru-RU" dirty="0">
                <a:latin typeface="Gabriola" panose="04040605051002020D02" pitchFamily="82" charset="0"/>
              </a:rPr>
              <a:t> «Земля» </a:t>
            </a:r>
            <a:r>
              <a:rPr lang="ru-RU" dirty="0" err="1">
                <a:latin typeface="Gabriola" panose="04040605051002020D02" pitchFamily="82" charset="0"/>
              </a:rPr>
              <a:t>було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>
                <a:latin typeface="Gabriola" panose="04040605051002020D02" pitchFamily="82" charset="0"/>
              </a:rPr>
              <a:t>перекладено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>
                <a:latin typeface="Gabriola" panose="04040605051002020D02" pitchFamily="82" charset="0"/>
              </a:rPr>
              <a:t>багатьма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>
                <a:latin typeface="Gabriola" panose="04040605051002020D02" pitchFamily="82" charset="0"/>
              </a:rPr>
              <a:t>мовами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>
                <a:latin typeface="Gabriola" panose="04040605051002020D02" pitchFamily="82" charset="0"/>
              </a:rPr>
              <a:t>світу</a:t>
            </a:r>
            <a:r>
              <a:rPr lang="ru-RU" dirty="0">
                <a:latin typeface="Gabriola" panose="04040605051002020D02" pitchFamily="82" charset="0"/>
              </a:rPr>
              <a:t>.</a:t>
            </a:r>
          </a:p>
          <a:p>
            <a:r>
              <a:rPr lang="ru-RU" dirty="0">
                <a:latin typeface="Gabriola" panose="04040605051002020D02" pitchFamily="82" charset="0"/>
              </a:rPr>
              <a:t>До </a:t>
            </a:r>
            <a:r>
              <a:rPr lang="ru-RU" dirty="0" err="1">
                <a:latin typeface="Gabriola" panose="04040605051002020D02" pitchFamily="82" charset="0"/>
              </a:rPr>
              <a:t>повісті</a:t>
            </a:r>
            <a:r>
              <a:rPr lang="ru-RU" dirty="0">
                <a:latin typeface="Gabriola" panose="04040605051002020D02" pitchFamily="82" charset="0"/>
              </a:rPr>
              <a:t> «Земля» </a:t>
            </a:r>
            <a:r>
              <a:rPr lang="ru-RU" dirty="0" err="1">
                <a:latin typeface="Gabriola" panose="04040605051002020D02" pitchFamily="82" charset="0"/>
              </a:rPr>
              <a:t>відомий</a:t>
            </a:r>
            <a:r>
              <a:rPr lang="ru-RU" dirty="0">
                <a:latin typeface="Gabriola" panose="04040605051002020D02" pitchFamily="82" charset="0"/>
              </a:rPr>
              <a:t> художник С. Адамович створив ряд гравюр.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latin typeface="Gabriola" panose="04040605051002020D02" pitchFamily="82" charset="0"/>
              </a:rPr>
              <a:t>Цікаві факти</a:t>
            </a:r>
            <a:endParaRPr lang="ru-RU" b="1" dirty="0"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518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Gabriola" panose="04040605051002020D02" pitchFamily="82" charset="0"/>
              </a:rPr>
              <a:t>Твори</a:t>
            </a:r>
            <a:endParaRPr lang="ru-RU" b="1" dirty="0">
              <a:latin typeface="Gabriola" panose="04040605051002020D02" pitchFamily="82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65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" y="2171265"/>
            <a:ext cx="9143999" cy="4680520"/>
          </a:xfrm>
        </p:spPr>
        <p:txBody>
          <a:bodyPr numCol="2">
            <a:normAutofit fontScale="40000" lnSpcReduction="20000"/>
          </a:bodyPr>
          <a:lstStyle/>
          <a:p>
            <a:r>
              <a:rPr lang="ru-RU" sz="4500" dirty="0" err="1">
                <a:latin typeface="Gabriola" panose="04040605051002020D02" pitchFamily="82" charset="0"/>
              </a:rPr>
              <a:t>Гортенза</a:t>
            </a:r>
            <a:r>
              <a:rPr lang="ru-RU" sz="4500" dirty="0">
                <a:latin typeface="Gabriola" panose="04040605051002020D02" pitchFamily="82" charset="0"/>
              </a:rPr>
              <a:t>, </a:t>
            </a:r>
            <a:r>
              <a:rPr lang="ru-RU" sz="4500" dirty="0" err="1">
                <a:latin typeface="Gabriola" panose="04040605051002020D02" pitchFamily="82" charset="0"/>
              </a:rPr>
              <a:t>або</a:t>
            </a:r>
            <a:r>
              <a:rPr lang="ru-RU" sz="4500" dirty="0">
                <a:latin typeface="Gabriola" panose="04040605051002020D02" pitchFamily="82" charset="0"/>
              </a:rPr>
              <a:t> </a:t>
            </a:r>
            <a:r>
              <a:rPr lang="ru-RU" sz="4500" dirty="0" err="1">
                <a:latin typeface="Gabriola" panose="04040605051002020D02" pitchFamily="82" charset="0"/>
              </a:rPr>
              <a:t>Нарис</a:t>
            </a:r>
            <a:r>
              <a:rPr lang="ru-RU" sz="4500" dirty="0">
                <a:latin typeface="Gabriola" panose="04040605051002020D02" pitchFamily="82" charset="0"/>
              </a:rPr>
              <a:t> з </a:t>
            </a:r>
            <a:r>
              <a:rPr lang="ru-RU" sz="4500" dirty="0" err="1">
                <a:latin typeface="Gabriola" panose="04040605051002020D02" pitchFamily="82" charset="0"/>
              </a:rPr>
              <a:t>життя</a:t>
            </a:r>
            <a:r>
              <a:rPr lang="ru-RU" sz="4500" dirty="0">
                <a:latin typeface="Gabriola" panose="04040605051002020D02" pitchFamily="82" charset="0"/>
              </a:rPr>
              <a:t> </a:t>
            </a:r>
            <a:r>
              <a:rPr lang="ru-RU" sz="4500" dirty="0" err="1">
                <a:latin typeface="Gabriola" panose="04040605051002020D02" pitchFamily="82" charset="0"/>
              </a:rPr>
              <a:t>одної</a:t>
            </a:r>
            <a:r>
              <a:rPr lang="ru-RU" sz="4500" dirty="0">
                <a:latin typeface="Gabriola" panose="04040605051002020D02" pitchFamily="82" charset="0"/>
              </a:rPr>
              <a:t> </a:t>
            </a:r>
            <a:r>
              <a:rPr lang="ru-RU" sz="4500" dirty="0" err="1">
                <a:latin typeface="Gabriola" panose="04040605051002020D02" pitchFamily="82" charset="0"/>
              </a:rPr>
              <a:t>дівчини</a:t>
            </a:r>
            <a:r>
              <a:rPr lang="ru-RU" sz="4500" dirty="0">
                <a:latin typeface="Gabriola" panose="04040605051002020D02" pitchFamily="82" charset="0"/>
              </a:rPr>
              <a:t> (1880 р.) — </a:t>
            </a:r>
            <a:r>
              <a:rPr lang="ru-RU" sz="4500" dirty="0" err="1">
                <a:latin typeface="Gabriola" panose="04040605051002020D02" pitchFamily="82" charset="0"/>
              </a:rPr>
              <a:t>оповідання</a:t>
            </a:r>
            <a:r>
              <a:rPr lang="ru-RU" sz="4500" dirty="0">
                <a:latin typeface="Gabriola" panose="04040605051002020D02" pitchFamily="82" charset="0"/>
              </a:rPr>
              <a:t> </a:t>
            </a:r>
            <a:r>
              <a:rPr lang="ru-RU" sz="4500" dirty="0" err="1">
                <a:latin typeface="Gabriola" panose="04040605051002020D02" pitchFamily="82" charset="0"/>
              </a:rPr>
              <a:t>німецькою</a:t>
            </a:r>
            <a:r>
              <a:rPr lang="ru-RU" sz="4500" dirty="0">
                <a:latin typeface="Gabriola" panose="04040605051002020D02" pitchFamily="82" charset="0"/>
              </a:rPr>
              <a:t> </a:t>
            </a:r>
            <a:r>
              <a:rPr lang="ru-RU" sz="4500" dirty="0" err="1">
                <a:latin typeface="Gabriola" panose="04040605051002020D02" pitchFamily="82" charset="0"/>
              </a:rPr>
              <a:t>мовою</a:t>
            </a:r>
            <a:endParaRPr lang="ru-RU" sz="4500" dirty="0">
              <a:latin typeface="Gabriola" panose="04040605051002020D02" pitchFamily="82" charset="0"/>
            </a:endParaRPr>
          </a:p>
          <a:p>
            <a:r>
              <a:rPr lang="ru-RU" sz="4500" dirty="0">
                <a:latin typeface="Gabriola" panose="04040605051002020D02" pitchFamily="82" charset="0"/>
              </a:rPr>
              <a:t>Воля </a:t>
            </a:r>
            <a:r>
              <a:rPr lang="ru-RU" sz="4500" dirty="0" err="1">
                <a:latin typeface="Gabriola" panose="04040605051002020D02" pitchFamily="82" charset="0"/>
              </a:rPr>
              <a:t>чи</a:t>
            </a:r>
            <a:r>
              <a:rPr lang="ru-RU" sz="4500" dirty="0">
                <a:latin typeface="Gabriola" panose="04040605051002020D02" pitchFamily="82" charset="0"/>
              </a:rPr>
              <a:t> доля? (1883 р.) — </a:t>
            </a:r>
            <a:r>
              <a:rPr lang="ru-RU" sz="4500" dirty="0" err="1">
                <a:latin typeface="Gabriola" panose="04040605051002020D02" pitchFamily="82" charset="0"/>
              </a:rPr>
              <a:t>оповідання</a:t>
            </a:r>
            <a:r>
              <a:rPr lang="ru-RU" sz="4500" dirty="0">
                <a:latin typeface="Gabriola" panose="04040605051002020D02" pitchFamily="82" charset="0"/>
              </a:rPr>
              <a:t> </a:t>
            </a:r>
            <a:r>
              <a:rPr lang="ru-RU" sz="4500" dirty="0" err="1">
                <a:latin typeface="Gabriola" panose="04040605051002020D02" pitchFamily="82" charset="0"/>
              </a:rPr>
              <a:t>німецькою</a:t>
            </a:r>
            <a:r>
              <a:rPr lang="ru-RU" sz="4500" dirty="0">
                <a:latin typeface="Gabriola" panose="04040605051002020D02" pitchFamily="82" charset="0"/>
              </a:rPr>
              <a:t> </a:t>
            </a:r>
            <a:r>
              <a:rPr lang="ru-RU" sz="4500" dirty="0" err="1">
                <a:latin typeface="Gabriola" panose="04040605051002020D02" pitchFamily="82" charset="0"/>
              </a:rPr>
              <a:t>мовою</a:t>
            </a:r>
            <a:endParaRPr lang="ru-RU" sz="4500" dirty="0">
              <a:latin typeface="Gabriola" panose="04040605051002020D02" pitchFamily="82" charset="0"/>
            </a:endParaRPr>
          </a:p>
          <a:p>
            <a:r>
              <a:rPr lang="ru-RU" sz="4500" dirty="0">
                <a:latin typeface="Gabriola" panose="04040605051002020D02" pitchFamily="82" charset="0"/>
              </a:rPr>
              <a:t>Картинки з </a:t>
            </a:r>
            <a:r>
              <a:rPr lang="ru-RU" sz="4500" dirty="0" err="1">
                <a:latin typeface="Gabriola" panose="04040605051002020D02" pitchFamily="82" charset="0"/>
              </a:rPr>
              <a:t>життя</a:t>
            </a:r>
            <a:r>
              <a:rPr lang="ru-RU" sz="4500" dirty="0">
                <a:latin typeface="Gabriola" panose="04040605051002020D02" pitchFamily="82" charset="0"/>
              </a:rPr>
              <a:t> </a:t>
            </a:r>
            <a:r>
              <a:rPr lang="ru-RU" sz="4500" dirty="0" err="1">
                <a:latin typeface="Gabriola" panose="04040605051002020D02" pitchFamily="82" charset="0"/>
              </a:rPr>
              <a:t>Буковини</a:t>
            </a:r>
            <a:r>
              <a:rPr lang="ru-RU" sz="4500" dirty="0">
                <a:latin typeface="Gabriola" panose="04040605051002020D02" pitchFamily="82" charset="0"/>
              </a:rPr>
              <a:t> (1885р.) — </a:t>
            </a:r>
            <a:r>
              <a:rPr lang="ru-RU" sz="4500" dirty="0" err="1">
                <a:latin typeface="Gabriola" panose="04040605051002020D02" pitchFamily="82" charset="0"/>
              </a:rPr>
              <a:t>оповідання</a:t>
            </a:r>
            <a:endParaRPr lang="ru-RU" sz="4500" dirty="0">
              <a:latin typeface="Gabriola" panose="04040605051002020D02" pitchFamily="82" charset="0"/>
            </a:endParaRPr>
          </a:p>
          <a:p>
            <a:r>
              <a:rPr lang="ru-RU" sz="4500" dirty="0" err="1">
                <a:latin typeface="Gabriola" panose="04040605051002020D02" pitchFamily="82" charset="0"/>
              </a:rPr>
              <a:t>Видиво</a:t>
            </a:r>
            <a:r>
              <a:rPr lang="ru-RU" sz="4500" dirty="0">
                <a:latin typeface="Gabriola" panose="04040605051002020D02" pitchFamily="82" charset="0"/>
              </a:rPr>
              <a:t> (1885 р.) — </a:t>
            </a:r>
            <a:r>
              <a:rPr lang="ru-RU" sz="4500" dirty="0" err="1">
                <a:latin typeface="Gabriola" panose="04040605051002020D02" pitchFamily="82" charset="0"/>
              </a:rPr>
              <a:t>алегорична</a:t>
            </a:r>
            <a:r>
              <a:rPr lang="ru-RU" sz="4500" dirty="0">
                <a:latin typeface="Gabriola" panose="04040605051002020D02" pitchFamily="82" charset="0"/>
              </a:rPr>
              <a:t> </a:t>
            </a:r>
            <a:r>
              <a:rPr lang="ru-RU" sz="4500" dirty="0" err="1">
                <a:latin typeface="Gabriola" panose="04040605051002020D02" pitchFamily="82" charset="0"/>
              </a:rPr>
              <a:t>замальовка</a:t>
            </a:r>
            <a:endParaRPr lang="ru-RU" sz="4500" dirty="0">
              <a:latin typeface="Gabriola" panose="04040605051002020D02" pitchFamily="82" charset="0"/>
            </a:endParaRPr>
          </a:p>
          <a:p>
            <a:r>
              <a:rPr lang="ru-RU" sz="4500" dirty="0">
                <a:latin typeface="Gabriola" panose="04040605051002020D02" pitchFamily="82" charset="0"/>
              </a:rPr>
              <a:t>Голубка і дуб (1886 р.) — </a:t>
            </a:r>
            <a:r>
              <a:rPr lang="ru-RU" sz="4500" dirty="0" err="1">
                <a:latin typeface="Gabriola" panose="04040605051002020D02" pitchFamily="82" charset="0"/>
              </a:rPr>
              <a:t>алегорична</a:t>
            </a:r>
            <a:r>
              <a:rPr lang="ru-RU" sz="4500" dirty="0">
                <a:latin typeface="Gabriola" panose="04040605051002020D02" pitchFamily="82" charset="0"/>
              </a:rPr>
              <a:t> </a:t>
            </a:r>
            <a:r>
              <a:rPr lang="ru-RU" sz="4500" dirty="0" err="1">
                <a:latin typeface="Gabriola" panose="04040605051002020D02" pitchFamily="82" charset="0"/>
              </a:rPr>
              <a:t>замальовка</a:t>
            </a:r>
            <a:endParaRPr lang="ru-RU" sz="4500" dirty="0">
              <a:latin typeface="Gabriola" panose="04040605051002020D02" pitchFamily="82" charset="0"/>
            </a:endParaRPr>
          </a:p>
          <a:p>
            <a:r>
              <a:rPr lang="ru-RU" sz="4500" dirty="0">
                <a:latin typeface="Gabriola" panose="04040605051002020D02" pitchFamily="82" charset="0"/>
              </a:rPr>
              <a:t>Вона </a:t>
            </a:r>
            <a:r>
              <a:rPr lang="ru-RU" sz="4500" dirty="0" err="1">
                <a:latin typeface="Gabriola" panose="04040605051002020D02" pitchFamily="82" charset="0"/>
              </a:rPr>
              <a:t>вийшла</a:t>
            </a:r>
            <a:r>
              <a:rPr lang="ru-RU" sz="4500" dirty="0">
                <a:latin typeface="Gabriola" panose="04040605051002020D02" pitchFamily="82" charset="0"/>
              </a:rPr>
              <a:t> </a:t>
            </a:r>
            <a:r>
              <a:rPr lang="ru-RU" sz="4500" dirty="0" err="1">
                <a:latin typeface="Gabriola" panose="04040605051002020D02" pitchFamily="82" charset="0"/>
              </a:rPr>
              <a:t>заміж</a:t>
            </a:r>
            <a:r>
              <a:rPr lang="ru-RU" sz="4500" dirty="0">
                <a:latin typeface="Gabriola" panose="04040605051002020D02" pitchFamily="82" charset="0"/>
              </a:rPr>
              <a:t> (1886–1887 </a:t>
            </a:r>
            <a:r>
              <a:rPr lang="ru-RU" sz="4500" dirty="0" err="1">
                <a:latin typeface="Gabriola" panose="04040605051002020D02" pitchFamily="82" charset="0"/>
              </a:rPr>
              <a:t>рр</a:t>
            </a:r>
            <a:r>
              <a:rPr lang="ru-RU" sz="4500" dirty="0">
                <a:latin typeface="Gabriola" panose="04040605051002020D02" pitchFamily="82" charset="0"/>
              </a:rPr>
              <a:t>.) — </a:t>
            </a:r>
            <a:r>
              <a:rPr lang="ru-RU" sz="4500" dirty="0" err="1">
                <a:latin typeface="Gabriola" panose="04040605051002020D02" pitchFamily="82" charset="0"/>
              </a:rPr>
              <a:t>оповідання</a:t>
            </a:r>
            <a:endParaRPr lang="ru-RU" sz="4500" dirty="0">
              <a:latin typeface="Gabriola" panose="04040605051002020D02" pitchFamily="82" charset="0"/>
            </a:endParaRPr>
          </a:p>
          <a:p>
            <a:r>
              <a:rPr lang="ru-RU" sz="4500" dirty="0">
                <a:latin typeface="Gabriola" panose="04040605051002020D02" pitchFamily="82" charset="0"/>
              </a:rPr>
              <a:t>Людина (1886 р.) — </a:t>
            </a:r>
            <a:r>
              <a:rPr lang="ru-RU" sz="4500" dirty="0" err="1">
                <a:latin typeface="Gabriola" panose="04040605051002020D02" pitchFamily="82" charset="0"/>
              </a:rPr>
              <a:t>повість</a:t>
            </a:r>
            <a:endParaRPr lang="ru-RU" sz="4500" dirty="0">
              <a:latin typeface="Gabriola" panose="04040605051002020D02" pitchFamily="82" charset="0"/>
            </a:endParaRPr>
          </a:p>
          <a:p>
            <a:r>
              <a:rPr lang="ru-RU" sz="4500" dirty="0">
                <a:latin typeface="Gabriola" panose="04040605051002020D02" pitchFamily="82" charset="0"/>
              </a:rPr>
              <a:t>Природа (1887 р.) — новела</a:t>
            </a:r>
          </a:p>
          <a:p>
            <a:r>
              <a:rPr lang="ru-RU" sz="4500" dirty="0" smtClean="0">
                <a:latin typeface="Gabriola" panose="04040605051002020D02" pitchFamily="82" charset="0"/>
              </a:rPr>
              <a:t>У </a:t>
            </a:r>
            <a:r>
              <a:rPr lang="ru-RU" sz="4500" dirty="0">
                <a:latin typeface="Gabriola" panose="04040605051002020D02" pitchFamily="82" charset="0"/>
              </a:rPr>
              <a:t>св. </a:t>
            </a:r>
            <a:r>
              <a:rPr lang="ru-RU" sz="4500" dirty="0" err="1">
                <a:latin typeface="Gabriola" panose="04040605051002020D02" pitchFamily="82" charset="0"/>
              </a:rPr>
              <a:t>Івана</a:t>
            </a:r>
            <a:r>
              <a:rPr lang="ru-RU" sz="4500" dirty="0">
                <a:latin typeface="Gabriola" panose="04040605051002020D02" pitchFamily="82" charset="0"/>
              </a:rPr>
              <a:t> (1890 р.) — </a:t>
            </a:r>
            <a:r>
              <a:rPr lang="ru-RU" sz="4500" dirty="0" err="1">
                <a:latin typeface="Gabriola" panose="04040605051002020D02" pitchFamily="82" charset="0"/>
              </a:rPr>
              <a:t>оповідання</a:t>
            </a:r>
            <a:endParaRPr lang="ru-RU" sz="4500" dirty="0">
              <a:latin typeface="Gabriola" panose="04040605051002020D02" pitchFamily="82" charset="0"/>
            </a:endParaRPr>
          </a:p>
          <a:p>
            <a:r>
              <a:rPr lang="ru-RU" sz="4500" dirty="0" err="1" smtClean="0">
                <a:latin typeface="Gabriola" panose="04040605051002020D02" pitchFamily="82" charset="0"/>
              </a:rPr>
              <a:t>Рожі</a:t>
            </a:r>
            <a:r>
              <a:rPr lang="ru-RU" sz="4500" dirty="0" smtClean="0">
                <a:latin typeface="Gabriola" panose="04040605051002020D02" pitchFamily="82" charset="0"/>
              </a:rPr>
              <a:t> </a:t>
            </a:r>
            <a:r>
              <a:rPr lang="ru-RU" sz="4500" dirty="0">
                <a:latin typeface="Gabriola" panose="04040605051002020D02" pitchFamily="82" charset="0"/>
              </a:rPr>
              <a:t>(1896 р.) — </a:t>
            </a:r>
            <a:r>
              <a:rPr lang="ru-RU" sz="4500" dirty="0" err="1">
                <a:latin typeface="Gabriola" panose="04040605051002020D02" pitchFamily="82" charset="0"/>
              </a:rPr>
              <a:t>мініатюра</a:t>
            </a:r>
            <a:endParaRPr lang="ru-RU" sz="4500" dirty="0">
              <a:latin typeface="Gabriola" panose="04040605051002020D02" pitchFamily="82" charset="0"/>
            </a:endParaRPr>
          </a:p>
          <a:p>
            <a:r>
              <a:rPr lang="ru-RU" sz="4500" dirty="0" err="1">
                <a:latin typeface="Gabriola" panose="04040605051002020D02" pitchFamily="82" charset="0"/>
              </a:rPr>
              <a:t>Він</a:t>
            </a:r>
            <a:r>
              <a:rPr lang="ru-RU" sz="4500" dirty="0">
                <a:latin typeface="Gabriola" panose="04040605051002020D02" pitchFamily="82" charset="0"/>
              </a:rPr>
              <a:t> і вона (1895 р.) — </a:t>
            </a:r>
            <a:r>
              <a:rPr lang="ru-RU" sz="4500" dirty="0" err="1">
                <a:latin typeface="Gabriola" panose="04040605051002020D02" pitchFamily="82" charset="0"/>
              </a:rPr>
              <a:t>оповідання</a:t>
            </a:r>
            <a:endParaRPr lang="ru-RU" sz="4500" dirty="0">
              <a:latin typeface="Gabriola" panose="04040605051002020D02" pitchFamily="82" charset="0"/>
            </a:endParaRPr>
          </a:p>
          <a:p>
            <a:r>
              <a:rPr lang="ru-RU" sz="4500" dirty="0" smtClean="0">
                <a:latin typeface="Gabriola" panose="04040605051002020D02" pitchFamily="82" charset="0"/>
              </a:rPr>
              <a:t>У </a:t>
            </a:r>
            <a:r>
              <a:rPr lang="ru-RU" sz="4500" dirty="0">
                <a:latin typeface="Gabriola" panose="04040605051002020D02" pitchFamily="82" charset="0"/>
              </a:rPr>
              <a:t>св. </a:t>
            </a:r>
            <a:r>
              <a:rPr lang="ru-RU" sz="4500" dirty="0" err="1">
                <a:latin typeface="Gabriola" panose="04040605051002020D02" pitchFamily="82" charset="0"/>
              </a:rPr>
              <a:t>Івана</a:t>
            </a:r>
            <a:r>
              <a:rPr lang="ru-RU" sz="4500" dirty="0">
                <a:latin typeface="Gabriola" panose="04040605051002020D02" pitchFamily="82" charset="0"/>
              </a:rPr>
              <a:t> (1895 р.) — </a:t>
            </a:r>
            <a:r>
              <a:rPr lang="ru-RU" sz="4500" dirty="0" err="1">
                <a:latin typeface="Gabriola" panose="04040605051002020D02" pitchFamily="82" charset="0"/>
              </a:rPr>
              <a:t>оповідання</a:t>
            </a:r>
            <a:endParaRPr lang="ru-RU" sz="4500" dirty="0">
              <a:latin typeface="Gabriola" panose="04040605051002020D02" pitchFamily="82" charset="0"/>
            </a:endParaRPr>
          </a:p>
          <a:p>
            <a:r>
              <a:rPr lang="ru-RU" sz="4500" dirty="0">
                <a:latin typeface="Gabriola" panose="04040605051002020D02" pitchFamily="82" charset="0"/>
              </a:rPr>
              <a:t>Банк </a:t>
            </a:r>
            <a:r>
              <a:rPr lang="ru-RU" sz="4500" dirty="0" err="1">
                <a:latin typeface="Gabriola" panose="04040605051002020D02" pitchFamily="82" charset="0"/>
              </a:rPr>
              <a:t>рустикальний</a:t>
            </a:r>
            <a:r>
              <a:rPr lang="ru-RU" sz="4500" dirty="0">
                <a:latin typeface="Gabriola" panose="04040605051002020D02" pitchFamily="82" charset="0"/>
              </a:rPr>
              <a:t> (1895 р.) — </a:t>
            </a:r>
            <a:r>
              <a:rPr lang="ru-RU" sz="4500" dirty="0" err="1">
                <a:latin typeface="Gabriola" panose="04040605051002020D02" pitchFamily="82" charset="0"/>
              </a:rPr>
              <a:t>оповідання</a:t>
            </a:r>
            <a:endParaRPr lang="ru-RU" sz="4500" dirty="0">
              <a:latin typeface="Gabriola" panose="04040605051002020D02" pitchFamily="82" charset="0"/>
            </a:endParaRPr>
          </a:p>
          <a:p>
            <a:r>
              <a:rPr lang="ru-RU" sz="4500" dirty="0" smtClean="0">
                <a:latin typeface="Gabriola" panose="04040605051002020D02" pitchFamily="82" charset="0"/>
              </a:rPr>
              <a:t>Некультурна </a:t>
            </a:r>
            <a:r>
              <a:rPr lang="ru-RU" sz="4500" dirty="0">
                <a:latin typeface="Gabriola" panose="04040605051002020D02" pitchFamily="82" charset="0"/>
              </a:rPr>
              <a:t>(1897 р.) — новела</a:t>
            </a:r>
          </a:p>
          <a:p>
            <a:r>
              <a:rPr lang="ru-RU" sz="4500" dirty="0" err="1">
                <a:latin typeface="Gabriola" panose="04040605051002020D02" pitchFamily="82" charset="0"/>
              </a:rPr>
              <a:t>Поети</a:t>
            </a:r>
            <a:r>
              <a:rPr lang="ru-RU" sz="4500" dirty="0">
                <a:latin typeface="Gabriola" panose="04040605051002020D02" pitchFamily="82" charset="0"/>
              </a:rPr>
              <a:t> (1897 р.) — </a:t>
            </a:r>
            <a:r>
              <a:rPr lang="ru-RU" sz="4500" dirty="0" err="1">
                <a:latin typeface="Gabriola" panose="04040605051002020D02" pitchFamily="82" charset="0"/>
              </a:rPr>
              <a:t>мініатюра</a:t>
            </a:r>
            <a:endParaRPr lang="ru-RU" sz="4500" dirty="0">
              <a:latin typeface="Gabriola" panose="04040605051002020D02" pitchFamily="82" charset="0"/>
            </a:endParaRPr>
          </a:p>
          <a:p>
            <a:r>
              <a:rPr lang="ru-RU" sz="4500" dirty="0">
                <a:latin typeface="Gabriola" panose="04040605051002020D02" pitchFamily="82" charset="0"/>
              </a:rPr>
              <a:t>Слово </a:t>
            </a:r>
            <a:r>
              <a:rPr lang="ru-RU" sz="4500" dirty="0" err="1">
                <a:latin typeface="Gabriola" panose="04040605051002020D02" pitchFamily="82" charset="0"/>
              </a:rPr>
              <a:t>зворушенного</a:t>
            </a:r>
            <a:r>
              <a:rPr lang="ru-RU" sz="4500" dirty="0">
                <a:latin typeface="Gabriola" panose="04040605051002020D02" pitchFamily="82" charset="0"/>
              </a:rPr>
              <a:t> </a:t>
            </a:r>
            <a:r>
              <a:rPr lang="ru-RU" sz="4500" dirty="0" err="1">
                <a:latin typeface="Gabriola" panose="04040605051002020D02" pitchFamily="82" charset="0"/>
              </a:rPr>
              <a:t>серця</a:t>
            </a:r>
            <a:endParaRPr lang="ru-RU" sz="4500" dirty="0">
              <a:latin typeface="Gabriola" panose="04040605051002020D02" pitchFamily="82" charset="0"/>
            </a:endParaRPr>
          </a:p>
          <a:p>
            <a:r>
              <a:rPr lang="ru-RU" sz="4500" dirty="0" err="1">
                <a:latin typeface="Gabriola" panose="04040605051002020D02" pitchFamily="82" charset="0"/>
              </a:rPr>
              <a:t>Царівна</a:t>
            </a:r>
            <a:r>
              <a:rPr lang="ru-RU" sz="4500" dirty="0">
                <a:latin typeface="Gabriola" panose="04040605051002020D02" pitchFamily="82" charset="0"/>
              </a:rPr>
              <a:t> (1895 р.) — </a:t>
            </a:r>
            <a:r>
              <a:rPr lang="ru-RU" sz="4500" dirty="0" err="1">
                <a:latin typeface="Gabriola" panose="04040605051002020D02" pitchFamily="82" charset="0"/>
              </a:rPr>
              <a:t>повість</a:t>
            </a:r>
            <a:r>
              <a:rPr lang="ru-RU" sz="4500" dirty="0">
                <a:latin typeface="Gabriola" panose="04040605051002020D02" pitchFamily="82" charset="0"/>
              </a:rPr>
              <a:t>, яка </a:t>
            </a:r>
            <a:r>
              <a:rPr lang="ru-RU" sz="4500" dirty="0" err="1">
                <a:latin typeface="Gabriola" panose="04040605051002020D02" pitchFamily="82" charset="0"/>
              </a:rPr>
              <a:t>почалась</a:t>
            </a:r>
            <a:r>
              <a:rPr lang="ru-RU" sz="4500" dirty="0">
                <a:latin typeface="Gabriola" panose="04040605051002020D02" pitchFamily="82" charset="0"/>
              </a:rPr>
              <a:t> </a:t>
            </a:r>
            <a:r>
              <a:rPr lang="ru-RU" sz="4500" dirty="0" err="1">
                <a:latin typeface="Gabriola" panose="04040605051002020D02" pitchFamily="82" charset="0"/>
              </a:rPr>
              <a:t>писатись</a:t>
            </a:r>
            <a:r>
              <a:rPr lang="ru-RU" sz="4500" dirty="0">
                <a:latin typeface="Gabriola" panose="04040605051002020D02" pitchFamily="82" charset="0"/>
              </a:rPr>
              <a:t> як </a:t>
            </a:r>
            <a:r>
              <a:rPr lang="ru-RU" sz="4500" dirty="0" err="1">
                <a:latin typeface="Gabriola" panose="04040605051002020D02" pitchFamily="82" charset="0"/>
              </a:rPr>
              <a:t>німецькомовна</a:t>
            </a:r>
            <a:r>
              <a:rPr lang="ru-RU" sz="4500" dirty="0">
                <a:latin typeface="Gabriola" panose="04040605051002020D02" pitchFamily="82" charset="0"/>
              </a:rPr>
              <a:t> </a:t>
            </a:r>
            <a:r>
              <a:rPr lang="ru-RU" sz="4500" dirty="0" err="1">
                <a:latin typeface="Gabriola" panose="04040605051002020D02" pitchFamily="82" charset="0"/>
              </a:rPr>
              <a:t>повість</a:t>
            </a:r>
            <a:r>
              <a:rPr lang="ru-RU" sz="4500" dirty="0">
                <a:latin typeface="Gabriola" panose="04040605051002020D02" pitchFamily="82" charset="0"/>
              </a:rPr>
              <a:t> </a:t>
            </a:r>
            <a:r>
              <a:rPr lang="de-DE" sz="4500" dirty="0">
                <a:latin typeface="Gabriola" panose="04040605051002020D02" pitchFamily="82" charset="0"/>
              </a:rPr>
              <a:t>Lorelei (1888 </a:t>
            </a:r>
            <a:r>
              <a:rPr lang="ru-RU" sz="4500" dirty="0">
                <a:latin typeface="Gabriola" panose="04040605051002020D02" pitchFamily="82" charset="0"/>
              </a:rPr>
              <a:t>р.)</a:t>
            </a:r>
          </a:p>
          <a:p>
            <a:r>
              <a:rPr lang="ru-RU" sz="4500" dirty="0" err="1">
                <a:latin typeface="Gabriola" panose="04040605051002020D02" pitchFamily="82" charset="0"/>
              </a:rPr>
              <a:t>Що</a:t>
            </a:r>
            <a:r>
              <a:rPr lang="ru-RU" sz="4500" dirty="0">
                <a:latin typeface="Gabriola" panose="04040605051002020D02" pitchFamily="82" charset="0"/>
              </a:rPr>
              <a:t> я любив (1896 р.) — </a:t>
            </a:r>
            <a:r>
              <a:rPr lang="ru-RU" sz="4500" dirty="0" err="1">
                <a:latin typeface="Gabriola" panose="04040605051002020D02" pitchFamily="82" charset="0"/>
              </a:rPr>
              <a:t>мініатюра</a:t>
            </a:r>
            <a:r>
              <a:rPr lang="ru-RU" sz="4500" dirty="0">
                <a:latin typeface="Gabriola" panose="04040605051002020D02" pitchFamily="82" charset="0"/>
              </a:rPr>
              <a:t>, </a:t>
            </a:r>
            <a:r>
              <a:rPr lang="ru-RU" sz="4500" dirty="0" err="1">
                <a:latin typeface="Gabriola" panose="04040605051002020D02" pitchFamily="82" charset="0"/>
              </a:rPr>
              <a:t>оповідання</a:t>
            </a:r>
            <a:endParaRPr lang="ru-RU" sz="4500" dirty="0">
              <a:latin typeface="Gabriola" panose="04040605051002020D02" pitchFamily="82" charset="0"/>
            </a:endParaRPr>
          </a:p>
          <a:p>
            <a:r>
              <a:rPr lang="ru-RU" sz="4500" dirty="0" smtClean="0">
                <a:latin typeface="Gabriola" panose="04040605051002020D02" pitchFamily="82" charset="0"/>
              </a:rPr>
              <a:t>На </a:t>
            </a:r>
            <a:r>
              <a:rPr lang="ru-RU" sz="4500" dirty="0">
                <a:latin typeface="Gabriola" panose="04040605051002020D02" pitchFamily="82" charset="0"/>
              </a:rPr>
              <a:t>полях (1898 р.) — </a:t>
            </a:r>
            <a:r>
              <a:rPr lang="ru-RU" sz="4500" dirty="0" err="1">
                <a:latin typeface="Gabriola" panose="04040605051002020D02" pitchFamily="82" charset="0"/>
              </a:rPr>
              <a:t>оповідання</a:t>
            </a:r>
            <a:endParaRPr lang="ru-RU" sz="4500" dirty="0">
              <a:latin typeface="Gabriola" panose="04040605051002020D02" pitchFamily="82" charset="0"/>
            </a:endParaRPr>
          </a:p>
          <a:p>
            <a:r>
              <a:rPr lang="ru-RU" sz="4500" dirty="0">
                <a:latin typeface="Gabriola" panose="04040605051002020D02" pitchFamily="82" charset="0"/>
              </a:rPr>
              <a:t>Там </a:t>
            </a:r>
            <a:r>
              <a:rPr lang="ru-RU" sz="4500" dirty="0" err="1">
                <a:latin typeface="Gabriola" panose="04040605051002020D02" pitchFamily="82" charset="0"/>
              </a:rPr>
              <a:t>звізди</a:t>
            </a:r>
            <a:r>
              <a:rPr lang="ru-RU" sz="4500" dirty="0">
                <a:latin typeface="Gabriola" panose="04040605051002020D02" pitchFamily="82" charset="0"/>
              </a:rPr>
              <a:t> пробивались (1900 р.) — </a:t>
            </a:r>
            <a:r>
              <a:rPr lang="ru-RU" sz="4500" dirty="0" err="1">
                <a:latin typeface="Gabriola" panose="04040605051002020D02" pitchFamily="82" charset="0"/>
              </a:rPr>
              <a:t>мініатюра</a:t>
            </a:r>
            <a:endParaRPr lang="ru-RU" sz="4500" dirty="0">
              <a:latin typeface="Gabriola" panose="04040605051002020D02" pitchFamily="82" charset="0"/>
            </a:endParaRPr>
          </a:p>
          <a:p>
            <a:r>
              <a:rPr lang="ru-RU" sz="4500" dirty="0" err="1">
                <a:latin typeface="Gabriola" panose="04040605051002020D02" pitchFamily="82" charset="0"/>
              </a:rPr>
              <a:t>Під</a:t>
            </a:r>
            <a:r>
              <a:rPr lang="ru-RU" sz="4500" dirty="0">
                <a:latin typeface="Gabriola" panose="04040605051002020D02" pitchFamily="82" charset="0"/>
              </a:rPr>
              <a:t> голим небом (1900 р.) — </a:t>
            </a:r>
            <a:r>
              <a:rPr lang="ru-RU" sz="4500" dirty="0" err="1">
                <a:latin typeface="Gabriola" panose="04040605051002020D02" pitchFamily="82" charset="0"/>
              </a:rPr>
              <a:t>нарис</a:t>
            </a:r>
            <a:endParaRPr lang="ru-RU" sz="4500" dirty="0">
              <a:latin typeface="Gabriola" panose="04040605051002020D02" pitchFamily="82" charset="0"/>
            </a:endParaRPr>
          </a:p>
          <a:p>
            <a:r>
              <a:rPr lang="ru-RU" sz="4500" dirty="0">
                <a:latin typeface="Gabriola" panose="04040605051002020D02" pitchFamily="82" charset="0"/>
              </a:rPr>
              <a:t>Смутно </a:t>
            </a:r>
            <a:r>
              <a:rPr lang="ru-RU" sz="4500" dirty="0" err="1">
                <a:latin typeface="Gabriola" panose="04040605051002020D02" pitchFamily="82" charset="0"/>
              </a:rPr>
              <a:t>колишуться</a:t>
            </a:r>
            <a:r>
              <a:rPr lang="ru-RU" sz="4500" dirty="0">
                <a:latin typeface="Gabriola" panose="04040605051002020D02" pitchFamily="82" charset="0"/>
              </a:rPr>
              <a:t> сосни (1901 р.) — </a:t>
            </a:r>
            <a:r>
              <a:rPr lang="ru-RU" sz="4500" dirty="0" err="1">
                <a:latin typeface="Gabriola" panose="04040605051002020D02" pitchFamily="82" charset="0"/>
              </a:rPr>
              <a:t>мініатюра</a:t>
            </a:r>
            <a:endParaRPr lang="ru-RU" sz="4500" dirty="0">
              <a:latin typeface="Gabriola" panose="04040605051002020D02" pitchFamily="82" charset="0"/>
            </a:endParaRPr>
          </a:p>
          <a:p>
            <a:r>
              <a:rPr lang="ru-RU" sz="4500" dirty="0" err="1">
                <a:latin typeface="Gabriola" panose="04040605051002020D02" pitchFamily="82" charset="0"/>
              </a:rPr>
              <a:t>Мої</a:t>
            </a:r>
            <a:r>
              <a:rPr lang="ru-RU" sz="4500" dirty="0">
                <a:latin typeface="Gabriola" panose="04040605051002020D02" pitchFamily="82" charset="0"/>
              </a:rPr>
              <a:t> </a:t>
            </a:r>
            <a:r>
              <a:rPr lang="ru-RU" sz="4500" dirty="0" err="1">
                <a:latin typeface="Gabriola" panose="04040605051002020D02" pitchFamily="82" charset="0"/>
              </a:rPr>
              <a:t>лілеї</a:t>
            </a:r>
            <a:r>
              <a:rPr lang="ru-RU" sz="4500" dirty="0">
                <a:latin typeface="Gabriola" panose="04040605051002020D02" pitchFamily="82" charset="0"/>
              </a:rPr>
              <a:t> (1901 р.) — </a:t>
            </a:r>
            <a:r>
              <a:rPr lang="ru-RU" sz="4500" dirty="0" err="1">
                <a:latin typeface="Gabriola" panose="04040605051002020D02" pitchFamily="82" charset="0"/>
              </a:rPr>
              <a:t>мініатюра</a:t>
            </a:r>
            <a:endParaRPr lang="ru-RU" sz="4500" dirty="0">
              <a:latin typeface="Gabriola" panose="04040605051002020D02" pitchFamily="82" charset="0"/>
            </a:endParaRPr>
          </a:p>
          <a:p>
            <a:r>
              <a:rPr lang="ru-RU" sz="4500" dirty="0" err="1">
                <a:latin typeface="Gabriola" panose="04040605051002020D02" pitchFamily="82" charset="0"/>
              </a:rPr>
              <a:t>Самітно</a:t>
            </a:r>
            <a:r>
              <a:rPr lang="ru-RU" sz="4500" dirty="0">
                <a:latin typeface="Gabriola" panose="04040605051002020D02" pitchFamily="82" charset="0"/>
              </a:rPr>
              <a:t> </a:t>
            </a:r>
            <a:r>
              <a:rPr lang="ru-RU" sz="4500" dirty="0" err="1">
                <a:latin typeface="Gabriola" panose="04040605051002020D02" pitchFamily="82" charset="0"/>
              </a:rPr>
              <a:t>мені</a:t>
            </a:r>
            <a:r>
              <a:rPr lang="ru-RU" sz="4500" dirty="0">
                <a:latin typeface="Gabriola" panose="04040605051002020D02" pitchFamily="82" charset="0"/>
              </a:rPr>
              <a:t> на </a:t>
            </a:r>
            <a:r>
              <a:rPr lang="ru-RU" sz="4500" dirty="0" err="1">
                <a:latin typeface="Gabriola" panose="04040605051002020D02" pitchFamily="82" charset="0"/>
              </a:rPr>
              <a:t>Русі</a:t>
            </a:r>
            <a:r>
              <a:rPr lang="ru-RU" sz="4500" dirty="0">
                <a:latin typeface="Gabriola" panose="04040605051002020D02" pitchFamily="82" charset="0"/>
              </a:rPr>
              <a:t> (1902 р.) — </a:t>
            </a:r>
            <a:r>
              <a:rPr lang="ru-RU" sz="4500" dirty="0" err="1">
                <a:latin typeface="Gabriola" panose="04040605051002020D02" pitchFamily="82" charset="0"/>
              </a:rPr>
              <a:t>мініатюра</a:t>
            </a:r>
            <a:endParaRPr lang="ru-RU" sz="4500" dirty="0">
              <a:latin typeface="Gabriola" panose="04040605051002020D02" pitchFamily="82" charset="0"/>
            </a:endParaRPr>
          </a:p>
          <a:p>
            <a:r>
              <a:rPr lang="ru-RU" sz="4500" dirty="0" smtClean="0">
                <a:latin typeface="Gabriola" panose="04040605051002020D02" pitchFamily="82" charset="0"/>
              </a:rPr>
              <a:t>За </a:t>
            </a:r>
            <a:r>
              <a:rPr lang="ru-RU" sz="4500" dirty="0" err="1">
                <a:latin typeface="Gabriola" panose="04040605051002020D02" pitchFamily="82" charset="0"/>
              </a:rPr>
              <a:t>готар</a:t>
            </a:r>
            <a:r>
              <a:rPr lang="ru-RU" sz="4500" dirty="0">
                <a:latin typeface="Gabriola" panose="04040605051002020D02" pitchFamily="82" charset="0"/>
              </a:rPr>
              <a:t> (1903 р.) — </a:t>
            </a:r>
            <a:r>
              <a:rPr lang="ru-RU" sz="4500" dirty="0" err="1">
                <a:latin typeface="Gabriola" panose="04040605051002020D02" pitchFamily="82" charset="0"/>
              </a:rPr>
              <a:t>оповідання</a:t>
            </a:r>
            <a:endParaRPr lang="ru-RU" sz="4500" dirty="0">
              <a:latin typeface="Gabriola" panose="04040605051002020D02" pitchFamily="82" charset="0"/>
            </a:endParaRPr>
          </a:p>
          <a:p>
            <a:r>
              <a:rPr lang="ru-RU" sz="4500" dirty="0" err="1" smtClean="0">
                <a:latin typeface="Gabriola" panose="04040605051002020D02" pitchFamily="82" charset="0"/>
              </a:rPr>
              <a:t>Ніоба</a:t>
            </a:r>
            <a:r>
              <a:rPr lang="ru-RU" sz="4500" dirty="0" smtClean="0">
                <a:latin typeface="Gabriola" panose="04040605051002020D02" pitchFamily="82" charset="0"/>
              </a:rPr>
              <a:t> </a:t>
            </a:r>
            <a:r>
              <a:rPr lang="ru-RU" sz="4500" dirty="0">
                <a:latin typeface="Gabriola" panose="04040605051002020D02" pitchFamily="82" charset="0"/>
              </a:rPr>
              <a:t>(1905 р.) — </a:t>
            </a:r>
            <a:r>
              <a:rPr lang="ru-RU" sz="4500" dirty="0" err="1">
                <a:latin typeface="Gabriola" panose="04040605051002020D02" pitchFamily="82" charset="0"/>
              </a:rPr>
              <a:t>повість</a:t>
            </a:r>
            <a:endParaRPr lang="ru-RU" sz="4500" dirty="0">
              <a:latin typeface="Gabriola" panose="04040605051002020D02" pitchFamily="82" charset="0"/>
            </a:endParaRPr>
          </a:p>
          <a:p>
            <a:r>
              <a:rPr lang="ru-RU" sz="4500" dirty="0">
                <a:latin typeface="Gabriola" panose="04040605051002020D02" pitchFamily="82" charset="0"/>
              </a:rPr>
              <a:t>Через кладку (1905 р.) — </a:t>
            </a:r>
            <a:r>
              <a:rPr lang="ru-RU" sz="4500" dirty="0" err="1">
                <a:latin typeface="Gabriola" panose="04040605051002020D02" pitchFamily="82" charset="0"/>
              </a:rPr>
              <a:t>оповідання</a:t>
            </a:r>
            <a:endParaRPr lang="ru-RU" sz="4500" dirty="0">
              <a:latin typeface="Gabriola" panose="04040605051002020D02" pitchFamily="82" charset="0"/>
            </a:endParaRPr>
          </a:p>
          <a:p>
            <a:r>
              <a:rPr lang="ru-RU" sz="4500" dirty="0">
                <a:latin typeface="Gabriola" panose="04040605051002020D02" pitchFamily="82" charset="0"/>
              </a:rPr>
              <a:t>В долах (1907 р.) — </a:t>
            </a:r>
            <a:r>
              <a:rPr lang="ru-RU" sz="4500" dirty="0" err="1">
                <a:latin typeface="Gabriola" panose="04040605051002020D02" pitchFamily="82" charset="0"/>
              </a:rPr>
              <a:t>мініатюра</a:t>
            </a:r>
            <a:endParaRPr lang="ru-RU" sz="4500" dirty="0">
              <a:latin typeface="Gabriola" panose="04040605051002020D02" pitchFamily="82" charset="0"/>
            </a:endParaRPr>
          </a:p>
          <a:p>
            <a:r>
              <a:rPr lang="ru-RU" sz="4500" dirty="0">
                <a:latin typeface="Gabriola" panose="04040605051002020D02" pitchFamily="82" charset="0"/>
              </a:rPr>
              <a:t>В </a:t>
            </a:r>
            <a:r>
              <a:rPr lang="ru-RU" sz="4500" dirty="0" err="1">
                <a:latin typeface="Gabriola" panose="04040605051002020D02" pitchFamily="82" charset="0"/>
              </a:rPr>
              <a:t>неділю</a:t>
            </a:r>
            <a:r>
              <a:rPr lang="ru-RU" sz="4500" dirty="0">
                <a:latin typeface="Gabriola" panose="04040605051002020D02" pitchFamily="82" charset="0"/>
              </a:rPr>
              <a:t> рано </a:t>
            </a:r>
            <a:r>
              <a:rPr lang="ru-RU" sz="4500" dirty="0" err="1">
                <a:latin typeface="Gabriola" panose="04040605051002020D02" pitchFamily="82" charset="0"/>
              </a:rPr>
              <a:t>зілля</a:t>
            </a:r>
            <a:r>
              <a:rPr lang="ru-RU" sz="4500" dirty="0">
                <a:latin typeface="Gabriola" panose="04040605051002020D02" pitchFamily="82" charset="0"/>
              </a:rPr>
              <a:t> копала… (1908 р.)</a:t>
            </a:r>
          </a:p>
          <a:p>
            <a:r>
              <a:rPr lang="ru-RU" sz="4500" dirty="0" err="1">
                <a:latin typeface="Gabriola" panose="04040605051002020D02" pitchFamily="82" charset="0"/>
              </a:rPr>
              <a:t>Весняний</a:t>
            </a:r>
            <a:r>
              <a:rPr lang="ru-RU" sz="4500" dirty="0">
                <a:latin typeface="Gabriola" panose="04040605051002020D02" pitchFamily="82" charset="0"/>
              </a:rPr>
              <a:t> </a:t>
            </a:r>
            <a:r>
              <a:rPr lang="ru-RU" sz="4500" dirty="0" err="1">
                <a:latin typeface="Gabriola" panose="04040605051002020D02" pitchFamily="82" charset="0"/>
              </a:rPr>
              <a:t>акорд</a:t>
            </a:r>
            <a:r>
              <a:rPr lang="ru-RU" sz="4500" dirty="0">
                <a:latin typeface="Gabriola" panose="04040605051002020D02" pitchFamily="82" charset="0"/>
              </a:rPr>
              <a:t> (1910 р.) — </a:t>
            </a:r>
            <a:r>
              <a:rPr lang="ru-RU" sz="4500" dirty="0" err="1">
                <a:latin typeface="Gabriola" panose="04040605051002020D02" pitchFamily="82" charset="0"/>
              </a:rPr>
              <a:t>мініатюра</a:t>
            </a:r>
            <a:endParaRPr lang="ru-RU" sz="4500" dirty="0">
              <a:latin typeface="Gabriola" panose="04040605051002020D02" pitchFamily="82" charset="0"/>
            </a:endParaRPr>
          </a:p>
          <a:p>
            <a:r>
              <a:rPr lang="ru-RU" sz="4500" dirty="0" smtClean="0">
                <a:latin typeface="Gabriola" panose="04040605051002020D02" pitchFamily="82" charset="0"/>
              </a:rPr>
              <a:t>Лист </a:t>
            </a:r>
            <a:r>
              <a:rPr lang="ru-RU" sz="4500" dirty="0" err="1">
                <a:latin typeface="Gabriola" panose="04040605051002020D02" pitchFamily="82" charset="0"/>
              </a:rPr>
              <a:t>засудженого</a:t>
            </a:r>
            <a:r>
              <a:rPr lang="ru-RU" sz="4500" dirty="0">
                <a:latin typeface="Gabriola" panose="04040605051002020D02" pitchFamily="82" charset="0"/>
              </a:rPr>
              <a:t> вояка до </a:t>
            </a:r>
            <a:r>
              <a:rPr lang="ru-RU" sz="4500" dirty="0" err="1">
                <a:latin typeface="Gabriola" panose="04040605051002020D02" pitchFamily="82" charset="0"/>
              </a:rPr>
              <a:t>своєї</a:t>
            </a:r>
            <a:r>
              <a:rPr lang="ru-RU" sz="4500" dirty="0">
                <a:latin typeface="Gabriola" panose="04040605051002020D02" pitchFamily="82" charset="0"/>
              </a:rPr>
              <a:t> </a:t>
            </a:r>
            <a:r>
              <a:rPr lang="ru-RU" sz="4500" dirty="0" err="1">
                <a:latin typeface="Gabriola" panose="04040605051002020D02" pitchFamily="82" charset="0"/>
              </a:rPr>
              <a:t>жінки</a:t>
            </a:r>
            <a:r>
              <a:rPr lang="ru-RU" sz="4500" dirty="0">
                <a:latin typeface="Gabriola" panose="04040605051002020D02" pitchFamily="82" charset="0"/>
              </a:rPr>
              <a:t> (1917 р.)</a:t>
            </a:r>
          </a:p>
          <a:p>
            <a:r>
              <a:rPr lang="ru-RU" sz="4500" dirty="0" err="1" smtClean="0">
                <a:latin typeface="Gabriola" panose="04040605051002020D02" pitchFamily="82" charset="0"/>
              </a:rPr>
              <a:t>Вовчиха</a:t>
            </a:r>
            <a:r>
              <a:rPr lang="ru-RU" sz="4500" dirty="0" smtClean="0">
                <a:latin typeface="Gabriola" panose="04040605051002020D02" pitchFamily="82" charset="0"/>
              </a:rPr>
              <a:t> </a:t>
            </a:r>
            <a:r>
              <a:rPr lang="ru-RU" sz="4500" dirty="0">
                <a:latin typeface="Gabriola" panose="04040605051002020D02" pitchFamily="82" charset="0"/>
              </a:rPr>
              <a:t>(1923 р.) — </a:t>
            </a:r>
            <a:r>
              <a:rPr lang="ru-RU" sz="4500" dirty="0" err="1">
                <a:latin typeface="Gabriola" panose="04040605051002020D02" pitchFamily="82" charset="0"/>
              </a:rPr>
              <a:t>оповідання</a:t>
            </a:r>
            <a:endParaRPr lang="ru-RU" sz="4500" dirty="0">
              <a:latin typeface="Gabriola" panose="04040605051002020D02" pitchFamily="82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363758"/>
          </a:xfrm>
        </p:spPr>
        <p:txBody>
          <a:bodyPr/>
          <a:lstStyle/>
          <a:p>
            <a:r>
              <a:rPr lang="uk-UA" sz="3800" b="1" dirty="0" smtClean="0">
                <a:latin typeface="Gabriola" panose="04040605051002020D02" pitchFamily="82" charset="0"/>
              </a:rPr>
              <a:t>До творчого спадку письменниці належать новели, оповідання, повісті, мініатюри та багато інших творів.</a:t>
            </a:r>
            <a:endParaRPr lang="ru-RU" sz="3800" b="1" dirty="0"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250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2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2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2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2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2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2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2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2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2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2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2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2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2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2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2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2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2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2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2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2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2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500"/>
                                        <p:tgtEl>
                                          <p:spTgt spid="2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2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2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2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2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2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2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2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2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500"/>
                                        <p:tgtEl>
                                          <p:spTgt spid="2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2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2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latin typeface="Gabriola" panose="04040605051002020D02" pitchFamily="82" charset="0"/>
              </a:rPr>
              <a:t>Екранізації</a:t>
            </a:r>
            <a:endParaRPr lang="ru-RU" b="1" dirty="0">
              <a:latin typeface="Gabriola" panose="04040605051002020D02" pitchFamily="82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662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699792" y="1999878"/>
            <a:ext cx="3744416" cy="4448174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Gabriola" panose="04040605051002020D02" pitchFamily="82" charset="0"/>
              </a:rPr>
              <a:t>За </a:t>
            </a:r>
            <a:r>
              <a:rPr lang="ru-RU" dirty="0" err="1">
                <a:latin typeface="Gabriola" panose="04040605051002020D02" pitchFamily="82" charset="0"/>
              </a:rPr>
              <a:t>творами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>
                <a:latin typeface="Gabriola" panose="04040605051002020D02" pitchFamily="82" charset="0"/>
              </a:rPr>
              <a:t>письменниці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>
                <a:latin typeface="Gabriola" panose="04040605051002020D02" pitchFamily="82" charset="0"/>
              </a:rPr>
              <a:t>знято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>
                <a:latin typeface="Gabriola" panose="04040605051002020D02" pitchFamily="82" charset="0"/>
              </a:rPr>
              <a:t>фільми</a:t>
            </a:r>
            <a:r>
              <a:rPr lang="ru-RU" dirty="0">
                <a:latin typeface="Gabriola" panose="04040605051002020D02" pitchFamily="82" charset="0"/>
              </a:rPr>
              <a:t>: «Земля» (1954 р</a:t>
            </a:r>
            <a:r>
              <a:rPr lang="ru-RU" dirty="0" smtClean="0">
                <a:latin typeface="Gabriola" panose="04040605051002020D02" pitchFamily="82" charset="0"/>
              </a:rPr>
              <a:t>.;), </a:t>
            </a:r>
          </a:p>
          <a:p>
            <a:pPr algn="ctr"/>
            <a:r>
              <a:rPr lang="ru-RU" dirty="0" smtClean="0">
                <a:latin typeface="Gabriola" panose="04040605051002020D02" pitchFamily="82" charset="0"/>
              </a:rPr>
              <a:t>«</a:t>
            </a:r>
            <a:r>
              <a:rPr lang="ru-RU" dirty="0" err="1">
                <a:latin typeface="Gabriola" panose="04040605051002020D02" pitchFamily="82" charset="0"/>
              </a:rPr>
              <a:t>Вовчиха</a:t>
            </a:r>
            <a:r>
              <a:rPr lang="ru-RU" dirty="0">
                <a:latin typeface="Gabriola" panose="04040605051002020D02" pitchFamily="82" charset="0"/>
              </a:rPr>
              <a:t>» (1967 р.), </a:t>
            </a:r>
            <a:endParaRPr lang="ru-RU" dirty="0" smtClean="0">
              <a:latin typeface="Gabriola" panose="04040605051002020D02" pitchFamily="82" charset="0"/>
            </a:endParaRPr>
          </a:p>
          <a:p>
            <a:pPr algn="ctr"/>
            <a:r>
              <a:rPr lang="ru-RU" dirty="0" smtClean="0">
                <a:latin typeface="Gabriola" panose="04040605051002020D02" pitchFamily="82" charset="0"/>
              </a:rPr>
              <a:t>«</a:t>
            </a:r>
            <a:r>
              <a:rPr lang="ru-RU" dirty="0" err="1">
                <a:latin typeface="Gabriola" panose="04040605051002020D02" pitchFamily="82" charset="0"/>
              </a:rPr>
              <a:t>Меланхолійний</a:t>
            </a:r>
            <a:r>
              <a:rPr lang="ru-RU" dirty="0">
                <a:latin typeface="Gabriola" panose="04040605051002020D02" pitchFamily="82" charset="0"/>
              </a:rPr>
              <a:t> вальс» (1990 р., т/ф; </a:t>
            </a:r>
            <a:r>
              <a:rPr lang="ru-RU" dirty="0" err="1">
                <a:latin typeface="Gabriola" panose="04040605051002020D02" pitchFamily="82" charset="0"/>
              </a:rPr>
              <a:t>режисер</a:t>
            </a:r>
            <a:r>
              <a:rPr lang="ru-RU" dirty="0">
                <a:latin typeface="Gabriola" panose="04040605051002020D02" pitchFamily="82" charset="0"/>
              </a:rPr>
              <a:t> Б. Савченко), </a:t>
            </a:r>
            <a:endParaRPr lang="ru-RU" dirty="0" smtClean="0">
              <a:latin typeface="Gabriola" panose="04040605051002020D02" pitchFamily="82" charset="0"/>
            </a:endParaRPr>
          </a:p>
          <a:p>
            <a:pPr algn="ctr"/>
            <a:r>
              <a:rPr lang="ru-RU" dirty="0" smtClean="0">
                <a:latin typeface="Gabriola" panose="04040605051002020D02" pitchFamily="82" charset="0"/>
              </a:rPr>
              <a:t>«</a:t>
            </a:r>
            <a:r>
              <a:rPr lang="ru-RU" dirty="0" err="1">
                <a:latin typeface="Gabriola" panose="04040605051002020D02" pitchFamily="82" charset="0"/>
              </a:rPr>
              <a:t>Царівна</a:t>
            </a:r>
            <a:r>
              <a:rPr lang="ru-RU" dirty="0">
                <a:latin typeface="Gabriola" panose="04040605051002020D02" pitchFamily="82" charset="0"/>
              </a:rPr>
              <a:t>» (1994 р., </a:t>
            </a:r>
            <a:r>
              <a:rPr lang="ru-RU" dirty="0" err="1">
                <a:latin typeface="Gabriola" panose="04040605051002020D02" pitchFamily="82" charset="0"/>
              </a:rPr>
              <a:t>телесеріал</a:t>
            </a:r>
            <a:r>
              <a:rPr lang="ru-RU" dirty="0">
                <a:latin typeface="Gabriola" panose="04040605051002020D02" pitchFamily="82" charset="0"/>
              </a:rPr>
              <a:t> 10 </a:t>
            </a:r>
            <a:r>
              <a:rPr lang="ru-RU" dirty="0" err="1">
                <a:latin typeface="Gabriola" panose="04040605051002020D02" pitchFamily="82" charset="0"/>
              </a:rPr>
              <a:t>серій</a:t>
            </a:r>
            <a:r>
              <a:rPr lang="ru-RU" dirty="0">
                <a:latin typeface="Gabriola" panose="04040605051002020D02" pitchFamily="82" charset="0"/>
              </a:rPr>
              <a:t>; </a:t>
            </a:r>
            <a:r>
              <a:rPr lang="ru-RU" dirty="0" err="1">
                <a:latin typeface="Gabriola" panose="04040605051002020D02" pitchFamily="82" charset="0"/>
              </a:rPr>
              <a:t>режисер</a:t>
            </a:r>
            <a:r>
              <a:rPr lang="ru-RU" dirty="0">
                <a:latin typeface="Gabriola" panose="04040605051002020D02" pitchFamily="82" charset="0"/>
              </a:rPr>
              <a:t> С. </a:t>
            </a:r>
            <a:r>
              <a:rPr lang="ru-RU" dirty="0" err="1">
                <a:latin typeface="Gabriola" panose="04040605051002020D02" pitchFamily="82" charset="0"/>
              </a:rPr>
              <a:t>Туряниця</a:t>
            </a:r>
            <a:r>
              <a:rPr lang="ru-RU" dirty="0">
                <a:latin typeface="Gabriola" panose="04040605051002020D02" pitchFamily="82" charset="0"/>
              </a:rPr>
              <a:t>) </a:t>
            </a:r>
            <a:r>
              <a:rPr lang="ru-RU" dirty="0" err="1">
                <a:latin typeface="Gabriola" panose="04040605051002020D02" pitchFamily="82" charset="0"/>
              </a:rPr>
              <a:t>тощо</a:t>
            </a:r>
            <a:r>
              <a:rPr lang="ru-RU" dirty="0">
                <a:latin typeface="Gabriola" panose="04040605051002020D02" pitchFamily="82" charset="0"/>
              </a:rPr>
              <a:t>.</a:t>
            </a:r>
            <a:endParaRPr lang="ru-RU" dirty="0">
              <a:latin typeface="Gabriola" panose="04040605051002020D02" pitchFamily="82" charset="0"/>
            </a:endParaRPr>
          </a:p>
        </p:txBody>
      </p:sp>
      <p:pic>
        <p:nvPicPr>
          <p:cNvPr id="5122" name="Picture 2" descr="Земля poster 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2" y="1999877"/>
            <a:ext cx="3113647" cy="4858124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www.sichkarnya.org.ua/uploads/posts/2011-12/1322772003_521276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-165415"/>
            <a:ext cx="3347865" cy="2282635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://www.gervic.ru/uploads/posts/2012-03/1332475735_img-234268-bfc1ed833b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999877"/>
            <a:ext cx="3131840" cy="4858123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http://www.kino-teatr.ru/movie/poster/7676/56189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0"/>
            <a:ext cx="3491880" cy="2200770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8662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i="1" dirty="0">
                <a:latin typeface="Gabriola" panose="04040605051002020D02" pitchFamily="82" charset="0"/>
              </a:rPr>
              <a:t> </a:t>
            </a:r>
            <a:r>
              <a:rPr lang="ru-RU" sz="4000" i="1" dirty="0">
                <a:latin typeface="Gabriola" panose="04040605051002020D02" pitchFamily="82" charset="0"/>
              </a:rPr>
              <a:t> </a:t>
            </a:r>
            <a:r>
              <a:rPr lang="ru-RU" sz="4000" dirty="0" err="1">
                <a:latin typeface="Gabriola" panose="04040605051002020D02" pitchFamily="82" charset="0"/>
              </a:rPr>
              <a:t>Усі</a:t>
            </a:r>
            <a:r>
              <a:rPr lang="ru-RU" sz="4000" dirty="0">
                <a:latin typeface="Gabriola" panose="04040605051002020D02" pitchFamily="82" charset="0"/>
              </a:rPr>
              <a:t> </a:t>
            </a:r>
            <a:r>
              <a:rPr lang="ru-RU" sz="4000" dirty="0" err="1">
                <a:latin typeface="Gabriola" panose="04040605051002020D02" pitchFamily="82" charset="0"/>
              </a:rPr>
              <a:t>мої</a:t>
            </a:r>
            <a:r>
              <a:rPr lang="ru-RU" sz="4000" dirty="0">
                <a:latin typeface="Gabriola" panose="04040605051002020D02" pitchFamily="82" charset="0"/>
              </a:rPr>
              <a:t> думки </a:t>
            </a:r>
            <a:r>
              <a:rPr lang="ru-RU" sz="4000" dirty="0" err="1">
                <a:latin typeface="Gabriola" panose="04040605051002020D02" pitchFamily="82" charset="0"/>
              </a:rPr>
              <a:t>тобі</a:t>
            </a:r>
            <a:r>
              <a:rPr lang="ru-RU" sz="4000" dirty="0">
                <a:latin typeface="Gabriola" panose="04040605051002020D02" pitchFamily="82" charset="0"/>
              </a:rPr>
              <a:t>, народе </a:t>
            </a:r>
            <a:r>
              <a:rPr lang="ru-RU" sz="4000" dirty="0" err="1">
                <a:latin typeface="Gabriola" panose="04040605051002020D02" pitchFamily="82" charset="0"/>
              </a:rPr>
              <a:t>вільний</a:t>
            </a:r>
            <a:r>
              <a:rPr lang="ru-RU" sz="4000" dirty="0" smtClean="0">
                <a:latin typeface="Gabriola" panose="04040605051002020D02" pitchFamily="82" charset="0"/>
              </a:rPr>
              <a:t>, і </a:t>
            </a:r>
            <a:r>
              <a:rPr lang="ru-RU" sz="4000" dirty="0" err="1">
                <a:latin typeface="Gabriola" panose="04040605051002020D02" pitchFamily="82" charset="0"/>
              </a:rPr>
              <a:t>пісня</a:t>
            </a:r>
            <a:r>
              <a:rPr lang="ru-RU" sz="4000" dirty="0">
                <a:latin typeface="Gabriola" panose="04040605051002020D02" pitchFamily="82" charset="0"/>
              </a:rPr>
              <a:t> </a:t>
            </a:r>
            <a:r>
              <a:rPr lang="ru-RU" sz="4000" dirty="0" err="1">
                <a:latin typeface="Gabriola" panose="04040605051002020D02" pitchFamily="82" charset="0"/>
              </a:rPr>
              <a:t>серця</a:t>
            </a:r>
            <a:r>
              <a:rPr lang="ru-RU" sz="4000" dirty="0">
                <a:latin typeface="Gabriola" panose="04040605051002020D02" pitchFamily="82" charset="0"/>
              </a:rPr>
              <a:t>, </a:t>
            </a:r>
            <a:r>
              <a:rPr lang="ru-RU" sz="4000" dirty="0" err="1">
                <a:latin typeface="Gabriola" panose="04040605051002020D02" pitchFamily="82" charset="0"/>
              </a:rPr>
              <a:t>музика</a:t>
            </a:r>
            <a:r>
              <a:rPr lang="ru-RU" sz="4000" dirty="0">
                <a:latin typeface="Gabriola" panose="04040605051002020D02" pitchFamily="82" charset="0"/>
              </a:rPr>
              <a:t> </a:t>
            </a:r>
            <a:r>
              <a:rPr lang="ru-RU" sz="4000" dirty="0" err="1">
                <a:latin typeface="Gabriola" panose="04040605051002020D02" pitchFamily="82" charset="0"/>
              </a:rPr>
              <a:t>душі</a:t>
            </a:r>
            <a:r>
              <a:rPr lang="ru-RU" sz="4000" dirty="0">
                <a:latin typeface="Gabriola" panose="04040605051002020D02" pitchFamily="82" charset="0"/>
              </a:rPr>
              <a:t> </a:t>
            </a:r>
            <a:r>
              <a:rPr lang="ru-RU" sz="4000" dirty="0" err="1">
                <a:latin typeface="Gabriola" panose="04040605051002020D02" pitchFamily="82" charset="0"/>
              </a:rPr>
              <a:t>тобі</a:t>
            </a:r>
            <a:r>
              <a:rPr lang="ru-RU" sz="4000" dirty="0">
                <a:latin typeface="Gabriola" panose="04040605051002020D02" pitchFamily="82" charset="0"/>
              </a:rPr>
              <a:t>!</a:t>
            </a:r>
            <a:endParaRPr lang="ru-RU" sz="4000" dirty="0">
              <a:latin typeface="Gabriola" panose="04040605051002020D02" pitchFamily="82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067944" y="5517232"/>
            <a:ext cx="50760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800" b="1" dirty="0">
                <a:latin typeface="Gabriola" panose="04040605051002020D02" pitchFamily="82" charset="0"/>
              </a:rPr>
              <a:t>  </a:t>
            </a:r>
            <a:r>
              <a:rPr lang="ru-RU" sz="2800" b="1" dirty="0" smtClean="0">
                <a:latin typeface="Gabriola" panose="04040605051002020D02" pitchFamily="82" charset="0"/>
              </a:rPr>
              <a:t>Ольга </a:t>
            </a:r>
            <a:r>
              <a:rPr lang="ru-RU" sz="2800" b="1" dirty="0">
                <a:latin typeface="Gabriola" panose="04040605051002020D02" pitchFamily="82" charset="0"/>
              </a:rPr>
              <a:t> </a:t>
            </a:r>
            <a:r>
              <a:rPr lang="ru-RU" sz="2800" b="1" dirty="0" err="1">
                <a:latin typeface="Gabriola" panose="04040605051002020D02" pitchFamily="82" charset="0"/>
              </a:rPr>
              <a:t>Кобилянська</a:t>
            </a:r>
            <a:endParaRPr lang="ru-RU" sz="2800" dirty="0"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195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492896"/>
            <a:ext cx="932452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8800" b="1" dirty="0" smtClean="0">
                <a:latin typeface="Gabriola" panose="04040605051002020D02" pitchFamily="82" charset="0"/>
              </a:rPr>
              <a:t>Дякую за увагу!</a:t>
            </a:r>
            <a:endParaRPr lang="ru-RU" sz="8800" b="1" dirty="0"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85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400" b="1" dirty="0" smtClean="0">
                <a:latin typeface="Gabriola" panose="04040605051002020D02" pitchFamily="82" charset="0"/>
              </a:rPr>
              <a:t>Ольга </a:t>
            </a:r>
            <a:r>
              <a:rPr lang="ru-RU" sz="4400" b="1" dirty="0" err="1">
                <a:latin typeface="Gabriola" panose="04040605051002020D02" pitchFamily="82" charset="0"/>
              </a:rPr>
              <a:t>Кобилянська</a:t>
            </a:r>
            <a:r>
              <a:rPr lang="ru-RU" sz="4400" b="1" dirty="0">
                <a:latin typeface="Gabriola" panose="04040605051002020D02" pitchFamily="82" charset="0"/>
              </a:rPr>
              <a:t> </a:t>
            </a:r>
            <a:r>
              <a:rPr lang="ru-RU" sz="4400" b="1" dirty="0" err="1">
                <a:latin typeface="Gabriola" panose="04040605051002020D02" pitchFamily="82" charset="0"/>
              </a:rPr>
              <a:t>була</a:t>
            </a:r>
            <a:r>
              <a:rPr lang="ru-RU" sz="4400" b="1" dirty="0">
                <a:latin typeface="Gabriola" panose="04040605051002020D02" pitchFamily="82" charset="0"/>
              </a:rPr>
              <a:t> </a:t>
            </a:r>
            <a:r>
              <a:rPr lang="ru-RU" sz="4400" b="1" dirty="0" smtClean="0">
                <a:latin typeface="Gabriola" panose="04040605051002020D02" pitchFamily="82" charset="0"/>
              </a:rPr>
              <a:t>великою </a:t>
            </a:r>
            <a:r>
              <a:rPr lang="ru-RU" sz="4400" b="1" dirty="0" err="1" smtClean="0">
                <a:latin typeface="Gabriola" panose="04040605051002020D02" pitchFamily="82" charset="0"/>
              </a:rPr>
              <a:t>письменницею</a:t>
            </a:r>
            <a:r>
              <a:rPr lang="ru-RU" sz="4400" b="1" dirty="0">
                <a:latin typeface="Gabriola" panose="04040605051002020D02" pitchFamily="82" charset="0"/>
              </a:rPr>
              <a:t>, </a:t>
            </a:r>
            <a:r>
              <a:rPr lang="ru-RU" sz="4400" b="1" dirty="0" err="1">
                <a:latin typeface="Gabriola" panose="04040605051002020D02" pitchFamily="82" charset="0"/>
              </a:rPr>
              <a:t>бо</a:t>
            </a:r>
            <a:r>
              <a:rPr lang="ru-RU" sz="4400" b="1" dirty="0">
                <a:latin typeface="Gabriola" panose="04040605051002020D02" pitchFamily="82" charset="0"/>
              </a:rPr>
              <a:t> час </a:t>
            </a:r>
            <a:r>
              <a:rPr lang="ru-RU" sz="4400" b="1" dirty="0" err="1">
                <a:latin typeface="Gabriola" panose="04040605051002020D02" pitchFamily="82" charset="0"/>
              </a:rPr>
              <a:t>нічого</a:t>
            </a:r>
            <a:r>
              <a:rPr lang="ru-RU" sz="4400" b="1" dirty="0">
                <a:latin typeface="Gabriola" panose="04040605051002020D02" pitchFamily="82" charset="0"/>
              </a:rPr>
              <a:t> </a:t>
            </a:r>
            <a:r>
              <a:rPr lang="ru-RU" sz="4400" b="1" dirty="0" smtClean="0">
                <a:latin typeface="Gabriola" panose="04040605051002020D02" pitchFamily="82" charset="0"/>
              </a:rPr>
              <a:t>не </a:t>
            </a:r>
            <a:r>
              <a:rPr lang="ru-RU" sz="4400" b="1" dirty="0" err="1" smtClean="0">
                <a:latin typeface="Gabriola" panose="04040605051002020D02" pitchFamily="82" charset="0"/>
              </a:rPr>
              <a:t>заподіяв</a:t>
            </a:r>
            <a:r>
              <a:rPr lang="ru-RU" sz="4400" b="1" dirty="0" smtClean="0">
                <a:latin typeface="Gabriola" panose="04040605051002020D02" pitchFamily="82" charset="0"/>
              </a:rPr>
              <a:t> </a:t>
            </a:r>
            <a:r>
              <a:rPr lang="ru-RU" sz="4400" b="1" dirty="0" err="1">
                <a:latin typeface="Gabriola" panose="04040605051002020D02" pitchFamily="82" charset="0"/>
              </a:rPr>
              <a:t>її</a:t>
            </a:r>
            <a:r>
              <a:rPr lang="ru-RU" sz="4400" b="1" dirty="0">
                <a:latin typeface="Gabriola" panose="04040605051002020D02" pitchFamily="82" charset="0"/>
              </a:rPr>
              <a:t> </a:t>
            </a:r>
            <a:r>
              <a:rPr lang="ru-RU" sz="4400" b="1" dirty="0" err="1">
                <a:latin typeface="Gabriola" panose="04040605051002020D02" pitchFamily="82" charset="0"/>
              </a:rPr>
              <a:t>творам</a:t>
            </a:r>
            <a:r>
              <a:rPr lang="ru-RU" sz="4400" b="1" dirty="0">
                <a:latin typeface="Gabriola" panose="04040605051002020D02" pitchFamily="82" charset="0"/>
              </a:rPr>
              <a:t>, </a:t>
            </a:r>
            <a:r>
              <a:rPr lang="ru-RU" sz="4400" b="1" dirty="0" smtClean="0">
                <a:latin typeface="Gabriola" panose="04040605051002020D02" pitchFamily="82" charset="0"/>
              </a:rPr>
              <a:t>а </a:t>
            </a:r>
            <a:r>
              <a:rPr lang="ru-RU" sz="4400" b="1" dirty="0" err="1" smtClean="0">
                <a:latin typeface="Gabriola" panose="04040605051002020D02" pitchFamily="82" charset="0"/>
              </a:rPr>
              <a:t>тільки</a:t>
            </a:r>
            <a:r>
              <a:rPr lang="ru-RU" sz="4400" b="1" dirty="0" smtClean="0">
                <a:latin typeface="Gabriola" panose="04040605051002020D02" pitchFamily="82" charset="0"/>
              </a:rPr>
              <a:t> утвердив</a:t>
            </a:r>
            <a:r>
              <a:rPr lang="ru-RU" sz="4400" b="1" dirty="0">
                <a:latin typeface="Gabriola" panose="04040605051002020D02" pitchFamily="82" charset="0"/>
              </a:rPr>
              <a:t> </a:t>
            </a:r>
            <a:r>
              <a:rPr lang="ru-RU" sz="4400" b="1" dirty="0" err="1">
                <a:latin typeface="Gabriola" panose="04040605051002020D02" pitchFamily="82" charset="0"/>
              </a:rPr>
              <a:t>їх</a:t>
            </a:r>
            <a:r>
              <a:rPr lang="ru-RU" sz="4400" b="1" dirty="0">
                <a:latin typeface="Gabriola" panose="04040605051002020D02" pitchFamily="82" charset="0"/>
              </a:rPr>
              <a:t> у </a:t>
            </a:r>
            <a:r>
              <a:rPr lang="ru-RU" sz="4400" b="1" dirty="0" err="1">
                <a:latin typeface="Gabriola" panose="04040605051002020D02" pitchFamily="82" charset="0"/>
              </a:rPr>
              <a:t>нашому</a:t>
            </a:r>
            <a:r>
              <a:rPr lang="ru-RU" sz="4400" b="1" dirty="0">
                <a:latin typeface="Gabriola" panose="04040605051002020D02" pitchFamily="82" charset="0"/>
              </a:rPr>
              <a:t> </a:t>
            </a:r>
            <a:r>
              <a:rPr lang="ru-RU" sz="4400" b="1" dirty="0" err="1">
                <a:latin typeface="Gabriola" panose="04040605051002020D02" pitchFamily="82" charset="0"/>
              </a:rPr>
              <a:t>народі</a:t>
            </a:r>
            <a:r>
              <a:rPr lang="ru-RU" sz="4400" b="1" dirty="0" smtClean="0">
                <a:latin typeface="Gabriola" panose="04040605051002020D02" pitchFamily="82" charset="0"/>
              </a:rPr>
              <a:t>...</a:t>
            </a:r>
            <a:endParaRPr lang="ru-RU" sz="4400" b="1" dirty="0">
              <a:latin typeface="Gabriola" panose="04040605051002020D02" pitchFamily="82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5661248"/>
            <a:ext cx="86044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3600" b="1" dirty="0">
                <a:latin typeface="Gabriola" panose="04040605051002020D02" pitchFamily="82" charset="0"/>
              </a:rPr>
              <a:t>Василь Земляк</a:t>
            </a:r>
            <a:endParaRPr lang="ru-RU" sz="3600" dirty="0"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1518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latin typeface="Gabriola" panose="04040605051002020D02" pitchFamily="82" charset="0"/>
              </a:rPr>
              <a:t>Свіжість</a:t>
            </a:r>
            <a:r>
              <a:rPr lang="ru-RU" b="1" dirty="0">
                <a:latin typeface="Gabriola" panose="04040605051002020D02" pitchFamily="82" charset="0"/>
              </a:rPr>
              <a:t> і сила таланту на теми духовного </a:t>
            </a:r>
            <a:r>
              <a:rPr lang="ru-RU" b="1" dirty="0" err="1">
                <a:latin typeface="Gabriola" panose="04040605051002020D02" pitchFamily="82" charset="0"/>
              </a:rPr>
              <a:t>розкріпачення</a:t>
            </a:r>
            <a:r>
              <a:rPr lang="ru-RU" b="1" dirty="0">
                <a:latin typeface="Gabriola" panose="04040605051002020D02" pitchFamily="82" charset="0"/>
              </a:rPr>
              <a:t> </a:t>
            </a:r>
            <a:r>
              <a:rPr lang="ru-RU" b="1" dirty="0" err="1">
                <a:latin typeface="Gabriola" panose="04040605051002020D02" pitchFamily="82" charset="0"/>
              </a:rPr>
              <a:t>жінки</a:t>
            </a:r>
            <a:r>
              <a:rPr lang="ru-RU" b="1" dirty="0">
                <a:latin typeface="Gabriola" panose="04040605051002020D02" pitchFamily="82" charset="0"/>
              </a:rPr>
              <a:t>.</a:t>
            </a:r>
            <a:endParaRPr lang="ru-RU" dirty="0">
              <a:latin typeface="Gabriola" panose="04040605051002020D02" pitchFamily="82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745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" y="1988840"/>
            <a:ext cx="6444208" cy="4680519"/>
          </a:xfrm>
        </p:spPr>
        <p:txBody>
          <a:bodyPr>
            <a:normAutofit lnSpcReduction="10000"/>
          </a:bodyPr>
          <a:lstStyle/>
          <a:p>
            <a:r>
              <a:rPr lang="ru-RU" dirty="0">
                <a:latin typeface="Gabriola" panose="04040605051002020D02" pitchFamily="82" charset="0"/>
              </a:rPr>
              <a:t>З </a:t>
            </a:r>
            <a:r>
              <a:rPr lang="ru-RU" dirty="0" err="1">
                <a:latin typeface="Gabriola" panose="04040605051002020D02" pitchFamily="82" charset="0"/>
              </a:rPr>
              <a:t>іменем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>
                <a:latin typeface="Gabriola" panose="04040605051002020D02" pitchFamily="82" charset="0"/>
              </a:rPr>
              <a:t>Кобилянської</a:t>
            </a:r>
            <a:r>
              <a:rPr lang="ru-RU" dirty="0">
                <a:latin typeface="Gabriola" panose="04040605051002020D02" pitchFamily="82" charset="0"/>
              </a:rPr>
              <a:t> в </a:t>
            </a:r>
            <a:r>
              <a:rPr lang="ru-RU" dirty="0" err="1">
                <a:latin typeface="Gabriola" panose="04040605051002020D02" pitchFamily="82" charset="0"/>
              </a:rPr>
              <a:t>нашій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>
                <a:latin typeface="Gabriola" panose="04040605051002020D02" pitchFamily="82" charset="0"/>
              </a:rPr>
              <a:t>прозі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>
                <a:latin typeface="Gabriola" panose="04040605051002020D02" pitchFamily="82" charset="0"/>
              </a:rPr>
              <a:t>пов'язане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>
                <a:latin typeface="Gabriola" panose="04040605051002020D02" pitchFamily="82" charset="0"/>
              </a:rPr>
              <a:t>опрацювання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>
                <a:latin typeface="Gabriola" panose="04040605051002020D02" pitchFamily="82" charset="0"/>
              </a:rPr>
              <a:t>нової</a:t>
            </a:r>
            <a:r>
              <a:rPr lang="ru-RU" dirty="0">
                <a:latin typeface="Gabriola" panose="04040605051002020D02" pitchFamily="82" charset="0"/>
              </a:rPr>
              <a:t> теми — </a:t>
            </a:r>
            <a:r>
              <a:rPr lang="ru-RU" dirty="0" err="1">
                <a:latin typeface="Gabriola" panose="04040605051002020D02" pitchFamily="82" charset="0"/>
              </a:rPr>
              <a:t>долі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>
                <a:latin typeface="Gabriola" panose="04040605051002020D02" pitchFamily="82" charset="0"/>
              </a:rPr>
              <a:t>освіченої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>
                <a:latin typeface="Gabriola" panose="04040605051002020D02" pitchFamily="82" charset="0"/>
              </a:rPr>
              <a:t>дівчини</a:t>
            </a:r>
            <a:r>
              <a:rPr lang="ru-RU" dirty="0">
                <a:latin typeface="Gabriola" panose="04040605051002020D02" pitchFamily="82" charset="0"/>
              </a:rPr>
              <a:t>, яка не </a:t>
            </a:r>
            <a:r>
              <a:rPr lang="ru-RU" dirty="0" err="1">
                <a:latin typeface="Gabriola" panose="04040605051002020D02" pitchFamily="82" charset="0"/>
              </a:rPr>
              <a:t>може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>
                <a:latin typeface="Gabriola" panose="04040605051002020D02" pitchFamily="82" charset="0"/>
              </a:rPr>
              <a:t>змиритися</a:t>
            </a:r>
            <a:r>
              <a:rPr lang="ru-RU" dirty="0">
                <a:latin typeface="Gabriola" panose="04040605051002020D02" pitchFamily="82" charset="0"/>
              </a:rPr>
              <a:t> з </a:t>
            </a:r>
            <a:r>
              <a:rPr lang="ru-RU" dirty="0" err="1">
                <a:latin typeface="Gabriola" panose="04040605051002020D02" pitchFamily="82" charset="0"/>
              </a:rPr>
              <a:t>бездуховністю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>
                <a:latin typeface="Gabriola" panose="04040605051002020D02" pitchFamily="82" charset="0"/>
              </a:rPr>
              <a:t>міщанського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>
                <a:latin typeface="Gabriola" panose="04040605051002020D02" pitchFamily="82" charset="0"/>
              </a:rPr>
              <a:t>середовища</a:t>
            </a:r>
            <a:r>
              <a:rPr lang="ru-RU" dirty="0">
                <a:latin typeface="Gabriola" panose="04040605051002020D02" pitchFamily="82" charset="0"/>
              </a:rPr>
              <a:t>. У </a:t>
            </a:r>
            <a:r>
              <a:rPr lang="ru-RU" dirty="0" err="1">
                <a:latin typeface="Gabriola" panose="04040605051002020D02" pitchFamily="82" charset="0"/>
              </a:rPr>
              <a:t>ранніх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>
                <a:latin typeface="Gabriola" panose="04040605051002020D02" pitchFamily="82" charset="0"/>
              </a:rPr>
              <a:t>неопублікованих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>
                <a:latin typeface="Gabriola" panose="04040605051002020D02" pitchFamily="82" charset="0"/>
              </a:rPr>
              <a:t>творах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>
                <a:latin typeface="Gabriola" panose="04040605051002020D02" pitchFamily="82" charset="0"/>
              </a:rPr>
              <a:t>з'являється</a:t>
            </a:r>
            <a:r>
              <a:rPr lang="ru-RU" dirty="0">
                <a:latin typeface="Gabriola" panose="04040605051002020D02" pitchFamily="82" charset="0"/>
              </a:rPr>
              <a:t> образ </a:t>
            </a:r>
            <a:r>
              <a:rPr lang="ru-RU" dirty="0" err="1">
                <a:latin typeface="Gabriola" panose="04040605051002020D02" pitchFamily="82" charset="0"/>
              </a:rPr>
              <a:t>начитаної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>
                <a:latin typeface="Gabriola" panose="04040605051002020D02" pitchFamily="82" charset="0"/>
              </a:rPr>
              <a:t>дівчини-мрійниці</a:t>
            </a:r>
            <a:r>
              <a:rPr lang="ru-RU" dirty="0">
                <a:latin typeface="Gabriola" panose="04040605051002020D02" pitchFamily="82" charset="0"/>
              </a:rPr>
              <a:t>, </a:t>
            </a:r>
            <a:r>
              <a:rPr lang="ru-RU" dirty="0" err="1">
                <a:latin typeface="Gabriola" panose="04040605051002020D02" pitchFamily="82" charset="0"/>
              </a:rPr>
              <a:t>котра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>
                <a:latin typeface="Gabriola" panose="04040605051002020D02" pitchFamily="82" charset="0"/>
              </a:rPr>
              <a:t>прагне</a:t>
            </a:r>
            <a:r>
              <a:rPr lang="ru-RU" dirty="0">
                <a:latin typeface="Gabriola" panose="04040605051002020D02" pitchFamily="82" charset="0"/>
              </a:rPr>
              <a:t> до </a:t>
            </a:r>
            <a:r>
              <a:rPr lang="ru-RU" dirty="0" err="1">
                <a:latin typeface="Gabriola" panose="04040605051002020D02" pitchFamily="82" charset="0"/>
              </a:rPr>
              <a:t>самовдосконалення</a:t>
            </a:r>
            <a:r>
              <a:rPr lang="ru-RU" dirty="0">
                <a:latin typeface="Gabriola" panose="04040605051002020D02" pitchFamily="82" charset="0"/>
              </a:rPr>
              <a:t> («</a:t>
            </a:r>
            <a:r>
              <a:rPr lang="ru-RU" dirty="0" err="1">
                <a:latin typeface="Gabriola" panose="04040605051002020D02" pitchFamily="82" charset="0"/>
              </a:rPr>
              <a:t>Гортенза</a:t>
            </a:r>
            <a:r>
              <a:rPr lang="ru-RU" dirty="0">
                <a:latin typeface="Gabriola" panose="04040605051002020D02" pitchFamily="82" charset="0"/>
              </a:rPr>
              <a:t>»), </a:t>
            </a:r>
            <a:r>
              <a:rPr lang="ru-RU" dirty="0" err="1">
                <a:latin typeface="Gabriola" panose="04040605051002020D02" pitchFamily="82" charset="0"/>
              </a:rPr>
              <a:t>порушується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>
                <a:latin typeface="Gabriola" panose="04040605051002020D02" pitchFamily="82" charset="0"/>
              </a:rPr>
              <a:t>питання</a:t>
            </a:r>
            <a:r>
              <a:rPr lang="ru-RU" dirty="0">
                <a:latin typeface="Gabriola" panose="04040605051002020D02" pitchFamily="82" charset="0"/>
              </a:rPr>
              <a:t> про право </a:t>
            </a:r>
            <a:r>
              <a:rPr lang="ru-RU" dirty="0" err="1">
                <a:latin typeface="Gabriola" panose="04040605051002020D02" pitchFamily="82" charset="0"/>
              </a:rPr>
              <a:t>жінки</a:t>
            </a:r>
            <a:r>
              <a:rPr lang="ru-RU" dirty="0">
                <a:latin typeface="Gabriola" panose="04040605051002020D02" pitchFamily="82" charset="0"/>
              </a:rPr>
              <a:t> на </a:t>
            </a:r>
            <a:r>
              <a:rPr lang="ru-RU" dirty="0" err="1">
                <a:latin typeface="Gabriola" panose="04040605051002020D02" pitchFamily="82" charset="0"/>
              </a:rPr>
              <a:t>гармонійний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>
                <a:latin typeface="Gabriola" panose="04040605051002020D02" pitchFamily="82" charset="0"/>
              </a:rPr>
              <a:t>розвиток</a:t>
            </a:r>
            <a:r>
              <a:rPr lang="ru-RU" dirty="0">
                <a:latin typeface="Gabriola" panose="04040605051002020D02" pitchFamily="82" charset="0"/>
              </a:rPr>
              <a:t>, </a:t>
            </a:r>
            <a:r>
              <a:rPr lang="ru-RU" dirty="0" err="1">
                <a:latin typeface="Gabriola" panose="04040605051002020D02" pitchFamily="82" charset="0"/>
              </a:rPr>
              <a:t>рівність</a:t>
            </a:r>
            <a:r>
              <a:rPr lang="ru-RU" dirty="0">
                <a:latin typeface="Gabriola" panose="04040605051002020D02" pitchFamily="82" charset="0"/>
              </a:rPr>
              <a:t> з </a:t>
            </a:r>
            <a:r>
              <a:rPr lang="ru-RU" dirty="0" err="1">
                <a:latin typeface="Gabriola" panose="04040605051002020D02" pitchFamily="82" charset="0"/>
              </a:rPr>
              <a:t>чоловіком</a:t>
            </a:r>
            <a:r>
              <a:rPr lang="ru-RU" dirty="0">
                <a:latin typeface="Gabriola" panose="04040605051002020D02" pitchFamily="82" charset="0"/>
              </a:rPr>
              <a:t> у </a:t>
            </a:r>
            <a:r>
              <a:rPr lang="ru-RU" dirty="0" err="1">
                <a:latin typeface="Gabriola" panose="04040605051002020D02" pitchFamily="82" charset="0"/>
              </a:rPr>
              <a:t>сімейному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>
                <a:latin typeface="Gabriola" panose="04040605051002020D02" pitchFamily="82" charset="0"/>
              </a:rPr>
              <a:t>житті</a:t>
            </a:r>
            <a:r>
              <a:rPr lang="ru-RU" dirty="0">
                <a:latin typeface="Gabriola" panose="04040605051002020D02" pitchFamily="82" charset="0"/>
              </a:rPr>
              <a:t> («Доля </a:t>
            </a:r>
            <a:r>
              <a:rPr lang="ru-RU" dirty="0" err="1">
                <a:latin typeface="Gabriola" panose="04040605051002020D02" pitchFamily="82" charset="0"/>
              </a:rPr>
              <a:t>чи</a:t>
            </a:r>
            <a:r>
              <a:rPr lang="ru-RU" dirty="0">
                <a:latin typeface="Gabriola" panose="04040605051002020D02" pitchFamily="82" charset="0"/>
              </a:rPr>
              <a:t> воля»). Свобода </a:t>
            </a:r>
            <a:r>
              <a:rPr lang="ru-RU" dirty="0" err="1">
                <a:latin typeface="Gabriola" panose="04040605051002020D02" pitchFamily="82" charset="0"/>
              </a:rPr>
              <a:t>людини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>
                <a:latin typeface="Gabriola" panose="04040605051002020D02" pitchFamily="82" charset="0"/>
              </a:rPr>
              <a:t>асоціюється</a:t>
            </a:r>
            <a:r>
              <a:rPr lang="ru-RU" dirty="0">
                <a:latin typeface="Gabriola" panose="04040605051002020D02" pitchFamily="82" charset="0"/>
              </a:rPr>
              <a:t> в </a:t>
            </a:r>
            <a:r>
              <a:rPr lang="ru-RU" dirty="0" err="1">
                <a:latin typeface="Gabriola" panose="04040605051002020D02" pitchFamily="82" charset="0"/>
              </a:rPr>
              <a:t>авторки</a:t>
            </a:r>
            <a:r>
              <a:rPr lang="ru-RU" dirty="0">
                <a:latin typeface="Gabriola" panose="04040605051002020D02" pitchFamily="82" charset="0"/>
              </a:rPr>
              <a:t> з </a:t>
            </a:r>
            <a:r>
              <a:rPr lang="ru-RU" dirty="0" err="1">
                <a:latin typeface="Gabriola" panose="04040605051002020D02" pitchFamily="82" charset="0"/>
              </a:rPr>
              <a:t>можливостями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>
                <a:latin typeface="Gabriola" panose="04040605051002020D02" pitchFamily="82" charset="0"/>
              </a:rPr>
              <a:t>творити</a:t>
            </a:r>
            <a:r>
              <a:rPr lang="ru-RU" dirty="0">
                <a:latin typeface="Gabriola" panose="04040605051002020D02" pitchFamily="82" charset="0"/>
              </a:rPr>
              <a:t> свою долю. </a:t>
            </a:r>
            <a:r>
              <a:rPr lang="ru-RU" dirty="0" err="1">
                <a:latin typeface="Gabriola" panose="04040605051002020D02" pitchFamily="82" charset="0"/>
              </a:rPr>
              <a:t>Під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>
                <a:latin typeface="Gabriola" panose="04040605051002020D02" pitchFamily="82" charset="0"/>
              </a:rPr>
              <a:t>впливом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>
                <a:latin typeface="Gabriola" panose="04040605051002020D02" pitchFamily="82" charset="0"/>
              </a:rPr>
              <a:t>Софії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>
                <a:latin typeface="Gabriola" panose="04040605051002020D02" pitchFamily="82" charset="0"/>
              </a:rPr>
              <a:t>Окуневеької</a:t>
            </a:r>
            <a:r>
              <a:rPr lang="ru-RU" dirty="0">
                <a:latin typeface="Gabriola" panose="04040605051002020D02" pitchFamily="82" charset="0"/>
              </a:rPr>
              <a:t> (</a:t>
            </a:r>
            <a:r>
              <a:rPr lang="ru-RU" dirty="0" err="1">
                <a:latin typeface="Gabriola" panose="04040605051002020D02" pitchFamily="82" charset="0"/>
              </a:rPr>
              <a:t>Морачевської</a:t>
            </a:r>
            <a:r>
              <a:rPr lang="ru-RU" dirty="0">
                <a:latin typeface="Gabriola" panose="04040605051002020D02" pitchFamily="82" charset="0"/>
              </a:rPr>
              <a:t>) та </a:t>
            </a:r>
            <a:r>
              <a:rPr lang="ru-RU" dirty="0" err="1">
                <a:latin typeface="Gabriola" panose="04040605051002020D02" pitchFamily="82" charset="0"/>
              </a:rPr>
              <a:t>Наталі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>
                <a:latin typeface="Gabriola" panose="04040605051002020D02" pitchFamily="82" charset="0"/>
              </a:rPr>
              <a:t>Кобринської</a:t>
            </a:r>
            <a:r>
              <a:rPr lang="ru-RU" dirty="0">
                <a:latin typeface="Gabriola" panose="04040605051002020D02" pitchFamily="82" charset="0"/>
              </a:rPr>
              <a:t> на початку 80-х </a:t>
            </a:r>
            <a:r>
              <a:rPr lang="ru-RU" dirty="0" err="1">
                <a:latin typeface="Gabriola" panose="04040605051002020D02" pitchFamily="82" charset="0"/>
              </a:rPr>
              <a:t>років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>
                <a:latin typeface="Gabriola" panose="04040605051002020D02" pitchFamily="82" charset="0"/>
              </a:rPr>
              <a:t>Кобилянська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>
                <a:latin typeface="Gabriola" panose="04040605051002020D02" pitchFamily="82" charset="0"/>
              </a:rPr>
              <a:t>захопилася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>
                <a:latin typeface="Gabriola" panose="04040605051002020D02" pitchFamily="82" charset="0"/>
              </a:rPr>
              <a:t>ідеєю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>
                <a:latin typeface="Gabriola" panose="04040605051002020D02" pitchFamily="82" charset="0"/>
              </a:rPr>
              <a:t>емансипації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>
                <a:latin typeface="Gabriola" panose="04040605051002020D02" pitchFamily="82" charset="0"/>
              </a:rPr>
              <a:t>жінки</a:t>
            </a:r>
            <a:r>
              <a:rPr lang="ru-RU" dirty="0">
                <a:latin typeface="Gabriola" panose="04040605051002020D02" pitchFamily="82" charset="0"/>
              </a:rPr>
              <a:t>, </a:t>
            </a:r>
            <a:r>
              <a:rPr lang="ru-RU" dirty="0" err="1">
                <a:latin typeface="Gabriola" panose="04040605051002020D02" pitchFamily="82" charset="0"/>
              </a:rPr>
              <a:t>намагалася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>
                <a:latin typeface="Gabriola" panose="04040605051002020D02" pitchFamily="82" charset="0"/>
              </a:rPr>
              <a:t>її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>
                <a:latin typeface="Gabriola" panose="04040605051002020D02" pitchFamily="82" charset="0"/>
              </a:rPr>
              <a:t>художньо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>
                <a:latin typeface="Gabriola" panose="04040605051002020D02" pitchFamily="82" charset="0"/>
              </a:rPr>
              <a:t>реалізувати</a:t>
            </a:r>
            <a:r>
              <a:rPr lang="ru-RU" dirty="0">
                <a:latin typeface="Gabriola" panose="04040605051002020D02" pitchFamily="82" charset="0"/>
              </a:rPr>
              <a:t> в перших </a:t>
            </a:r>
            <a:r>
              <a:rPr lang="ru-RU" dirty="0" err="1">
                <a:latin typeface="Gabriola" panose="04040605051002020D02" pitchFamily="82" charset="0"/>
              </a:rPr>
              <a:t>літературних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>
                <a:latin typeface="Gabriola" panose="04040605051002020D02" pitchFamily="82" charset="0"/>
              </a:rPr>
              <a:t>спробах</a:t>
            </a:r>
            <a:r>
              <a:rPr lang="ru-RU" dirty="0">
                <a:latin typeface="Gabriola" panose="04040605051002020D02" pitchFamily="82" charset="0"/>
              </a:rPr>
              <a:t>.</a:t>
            </a:r>
            <a:endParaRPr lang="ru-RU" dirty="0">
              <a:latin typeface="Gabriola" panose="04040605051002020D02" pitchFamily="82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upload.wikimedia.org/wikipedia/commons/thumb/b/bc/Olha_Kobylyanska2.jpg/200px-Olha_Kobylyanska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276872"/>
            <a:ext cx="2843808" cy="3796484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4062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latin typeface="Gabriola" panose="04040605051002020D02" pitchFamily="82" charset="0"/>
              </a:rPr>
              <a:t>Щоденник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099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248347"/>
            <a:ext cx="8640960" cy="4609653"/>
          </a:xfrm>
        </p:spPr>
        <p:txBody>
          <a:bodyPr>
            <a:normAutofit/>
          </a:bodyPr>
          <a:lstStyle/>
          <a:p>
            <a:r>
              <a:rPr lang="ru-RU" sz="2600" dirty="0">
                <a:latin typeface="Gabriola" panose="04040605051002020D02" pitchFamily="82" charset="0"/>
              </a:rPr>
              <a:t>У </a:t>
            </a:r>
            <a:r>
              <a:rPr lang="ru-RU" sz="2600" dirty="0" err="1">
                <a:latin typeface="Gabriola" panose="04040605051002020D02" pitchFamily="82" charset="0"/>
              </a:rPr>
              <a:t>Чернівцях</a:t>
            </a:r>
            <a:r>
              <a:rPr lang="ru-RU" sz="2600" dirty="0">
                <a:latin typeface="Gabriola" panose="04040605051002020D02" pitchFamily="82" charset="0"/>
              </a:rPr>
              <a:t> </a:t>
            </a:r>
            <a:r>
              <a:rPr lang="ru-RU" sz="2600" dirty="0" err="1">
                <a:latin typeface="Gabriola" panose="04040605051002020D02" pitchFamily="82" charset="0"/>
              </a:rPr>
              <a:t>діє</a:t>
            </a:r>
            <a:r>
              <a:rPr lang="ru-RU" sz="2600" dirty="0">
                <a:latin typeface="Gabriola" panose="04040605051002020D02" pitchFamily="82" charset="0"/>
              </a:rPr>
              <a:t> </a:t>
            </a:r>
            <a:r>
              <a:rPr lang="ru-RU" sz="2600" dirty="0" err="1">
                <a:latin typeface="Gabriola" panose="04040605051002020D02" pitchFamily="82" charset="0"/>
              </a:rPr>
              <a:t>єдиний</a:t>
            </a:r>
            <a:r>
              <a:rPr lang="ru-RU" sz="2600" dirty="0">
                <a:latin typeface="Gabriola" panose="04040605051002020D02" pitchFamily="82" charset="0"/>
              </a:rPr>
              <a:t> в </a:t>
            </a:r>
            <a:r>
              <a:rPr lang="ru-RU" sz="2600" dirty="0" err="1">
                <a:latin typeface="Gabriola" panose="04040605051002020D02" pitchFamily="82" charset="0"/>
              </a:rPr>
              <a:t>Україні</a:t>
            </a:r>
            <a:r>
              <a:rPr lang="ru-RU" sz="2600" dirty="0">
                <a:latin typeface="Gabriola" panose="04040605051002020D02" pitchFamily="82" charset="0"/>
              </a:rPr>
              <a:t> </a:t>
            </a:r>
            <a:r>
              <a:rPr lang="ru-RU" sz="2600" dirty="0" err="1">
                <a:latin typeface="Gabriola" panose="04040605051002020D02" pitchFamily="82" charset="0"/>
              </a:rPr>
              <a:t>Літературно-меморіальний</a:t>
            </a:r>
            <a:r>
              <a:rPr lang="ru-RU" sz="2600" dirty="0">
                <a:latin typeface="Gabriola" panose="04040605051002020D02" pitchFamily="82" charset="0"/>
              </a:rPr>
              <a:t> музей </a:t>
            </a:r>
            <a:r>
              <a:rPr lang="ru-RU" sz="2600" dirty="0" err="1">
                <a:latin typeface="Gabriola" panose="04040605051002020D02" pitchFamily="82" charset="0"/>
              </a:rPr>
              <a:t>письменниці</a:t>
            </a:r>
            <a:r>
              <a:rPr lang="ru-RU" sz="2600" dirty="0">
                <a:latin typeface="Gabriola" panose="04040605051002020D02" pitchFamily="82" charset="0"/>
              </a:rPr>
              <a:t>, </a:t>
            </a:r>
            <a:r>
              <a:rPr lang="ru-RU" sz="2600" dirty="0" err="1">
                <a:latin typeface="Gabriola" panose="04040605051002020D02" pitchFamily="82" charset="0"/>
              </a:rPr>
              <a:t>розміщений</a:t>
            </a:r>
            <a:r>
              <a:rPr lang="ru-RU" sz="2600" dirty="0">
                <a:latin typeface="Gabriola" panose="04040605051002020D02" pitchFamily="82" charset="0"/>
              </a:rPr>
              <a:t> у </a:t>
            </a:r>
            <a:r>
              <a:rPr lang="ru-RU" sz="2600" dirty="0" err="1">
                <a:latin typeface="Gabriola" panose="04040605051002020D02" pitchFamily="82" charset="0"/>
              </a:rPr>
              <a:t>будинку</a:t>
            </a:r>
            <a:r>
              <a:rPr lang="ru-RU" sz="2600" dirty="0">
                <a:latin typeface="Gabriola" panose="04040605051002020D02" pitchFamily="82" charset="0"/>
              </a:rPr>
              <a:t>, де </a:t>
            </a:r>
            <a:r>
              <a:rPr lang="ru-RU" sz="2600" dirty="0" err="1">
                <a:latin typeface="Gabriola" panose="04040605051002020D02" pitchFamily="82" charset="0"/>
              </a:rPr>
              <a:t>О.Кобилянська</a:t>
            </a:r>
            <a:r>
              <a:rPr lang="ru-RU" sz="2600" dirty="0">
                <a:latin typeface="Gabriola" panose="04040605051002020D02" pitchFamily="82" charset="0"/>
              </a:rPr>
              <a:t> жила з 1925 року до </a:t>
            </a:r>
            <a:r>
              <a:rPr lang="ru-RU" sz="2600" dirty="0" err="1">
                <a:latin typeface="Gabriola" panose="04040605051002020D02" pitchFamily="82" charset="0"/>
              </a:rPr>
              <a:t>самої</a:t>
            </a:r>
            <a:r>
              <a:rPr lang="ru-RU" sz="2600" dirty="0">
                <a:latin typeface="Gabriola" panose="04040605051002020D02" pitchFamily="82" charset="0"/>
              </a:rPr>
              <a:t> </a:t>
            </a:r>
            <a:r>
              <a:rPr lang="ru-RU" sz="2600" dirty="0" err="1">
                <a:latin typeface="Gabriola" panose="04040605051002020D02" pitchFamily="82" charset="0"/>
              </a:rPr>
              <a:t>смерті</a:t>
            </a:r>
            <a:r>
              <a:rPr lang="ru-RU" sz="2600" dirty="0">
                <a:latin typeface="Gabriola" panose="04040605051002020D02" pitchFamily="82" charset="0"/>
              </a:rPr>
              <a:t>. Там, </a:t>
            </a:r>
            <a:r>
              <a:rPr lang="ru-RU" sz="2600" dirty="0" err="1">
                <a:latin typeface="Gabriola" panose="04040605051002020D02" pitchFamily="82" charset="0"/>
              </a:rPr>
              <a:t>серед</a:t>
            </a:r>
            <a:r>
              <a:rPr lang="ru-RU" sz="2600" dirty="0">
                <a:latin typeface="Gabriola" panose="04040605051002020D02" pitchFamily="82" charset="0"/>
              </a:rPr>
              <a:t> </a:t>
            </a:r>
            <a:r>
              <a:rPr lang="ru-RU" sz="2600" dirty="0" err="1">
                <a:latin typeface="Gabriola" panose="04040605051002020D02" pitchFamily="82" charset="0"/>
              </a:rPr>
              <a:t>численних</a:t>
            </a:r>
            <a:r>
              <a:rPr lang="ru-RU" sz="2600" dirty="0">
                <a:latin typeface="Gabriola" panose="04040605051002020D02" pitchFamily="82" charset="0"/>
              </a:rPr>
              <a:t> </a:t>
            </a:r>
            <a:r>
              <a:rPr lang="ru-RU" sz="2600" dirty="0" err="1">
                <a:latin typeface="Gabriola" panose="04040605051002020D02" pitchFamily="82" charset="0"/>
              </a:rPr>
              <a:t>експонатів</a:t>
            </a:r>
            <a:r>
              <a:rPr lang="ru-RU" sz="2600" dirty="0">
                <a:latin typeface="Gabriola" panose="04040605051002020D02" pitchFamily="82" charset="0"/>
              </a:rPr>
              <a:t> і </a:t>
            </a:r>
            <a:r>
              <a:rPr lang="ru-RU" sz="2600" dirty="0" err="1">
                <a:latin typeface="Gabriola" panose="04040605051002020D02" pitchFamily="82" charset="0"/>
              </a:rPr>
              <a:t>особистих</a:t>
            </a:r>
            <a:r>
              <a:rPr lang="ru-RU" sz="2600" dirty="0">
                <a:latin typeface="Gabriola" panose="04040605051002020D02" pitchFamily="82" charset="0"/>
              </a:rPr>
              <a:t> речей, </a:t>
            </a:r>
            <a:r>
              <a:rPr lang="ru-RU" sz="2600" dirty="0" err="1">
                <a:latin typeface="Gabriola" panose="04040605051002020D02" pitchFamily="82" charset="0"/>
              </a:rPr>
              <a:t>зберігається</a:t>
            </a:r>
            <a:r>
              <a:rPr lang="ru-RU" sz="2600" dirty="0">
                <a:latin typeface="Gabriola" panose="04040605051002020D02" pitchFamily="82" charset="0"/>
              </a:rPr>
              <a:t> </a:t>
            </a:r>
            <a:r>
              <a:rPr lang="ru-RU" sz="2600" dirty="0" err="1">
                <a:latin typeface="Gabriola" panose="04040605051002020D02" pitchFamily="82" charset="0"/>
              </a:rPr>
              <a:t>унікальний</a:t>
            </a:r>
            <a:r>
              <a:rPr lang="ru-RU" sz="2600" dirty="0">
                <a:latin typeface="Gabriola" panose="04040605051002020D02" pitchFamily="82" charset="0"/>
              </a:rPr>
              <a:t> документ — </a:t>
            </a:r>
            <a:r>
              <a:rPr lang="ru-RU" sz="2600" dirty="0" err="1">
                <a:latin typeface="Gabriola" panose="04040605051002020D02" pitchFamily="82" charset="0"/>
              </a:rPr>
              <a:t>щоденник</a:t>
            </a:r>
            <a:r>
              <a:rPr lang="ru-RU" sz="2600" dirty="0">
                <a:latin typeface="Gabriola" panose="04040605051002020D02" pitchFamily="82" charset="0"/>
              </a:rPr>
              <a:t> </a:t>
            </a:r>
            <a:r>
              <a:rPr lang="ru-RU" sz="2600" dirty="0" err="1">
                <a:latin typeface="Gabriola" panose="04040605051002020D02" pitchFamily="82" charset="0"/>
              </a:rPr>
              <a:t>Кобилянської</a:t>
            </a:r>
            <a:r>
              <a:rPr lang="ru-RU" sz="2600" dirty="0">
                <a:latin typeface="Gabriola" panose="04040605051002020D02" pitchFamily="82" charset="0"/>
              </a:rPr>
              <a:t>. </a:t>
            </a:r>
            <a:r>
              <a:rPr lang="ru-RU" sz="2600" dirty="0" err="1">
                <a:latin typeface="Gabriola" panose="04040605051002020D02" pitchFamily="82" charset="0"/>
              </a:rPr>
              <a:t>Це</a:t>
            </a:r>
            <a:r>
              <a:rPr lang="ru-RU" sz="2600" dirty="0">
                <a:latin typeface="Gabriola" panose="04040605051002020D02" pitchFamily="82" charset="0"/>
              </a:rPr>
              <a:t> два </a:t>
            </a:r>
            <a:r>
              <a:rPr lang="ru-RU" sz="2600" dirty="0" err="1">
                <a:latin typeface="Gabriola" panose="04040605051002020D02" pitchFamily="82" charset="0"/>
              </a:rPr>
              <a:t>загальні</a:t>
            </a:r>
            <a:r>
              <a:rPr lang="ru-RU" sz="2600" dirty="0">
                <a:latin typeface="Gabriola" panose="04040605051002020D02" pitchFamily="82" charset="0"/>
              </a:rPr>
              <a:t> </a:t>
            </a:r>
            <a:r>
              <a:rPr lang="ru-RU" sz="2600" dirty="0" err="1">
                <a:latin typeface="Gabriola" panose="04040605051002020D02" pitchFamily="82" charset="0"/>
              </a:rPr>
              <a:t>зошити</a:t>
            </a:r>
            <a:r>
              <a:rPr lang="ru-RU" sz="2600" dirty="0">
                <a:latin typeface="Gabriola" panose="04040605051002020D02" pitchFamily="82" charset="0"/>
              </a:rPr>
              <a:t>, </a:t>
            </a:r>
            <a:r>
              <a:rPr lang="ru-RU" sz="2600" dirty="0" err="1">
                <a:latin typeface="Gabriola" panose="04040605051002020D02" pitchFamily="82" charset="0"/>
              </a:rPr>
              <a:t>написані</a:t>
            </a:r>
            <a:r>
              <a:rPr lang="ru-RU" sz="2600" dirty="0">
                <a:latin typeface="Gabriola" panose="04040605051002020D02" pitchFamily="82" charset="0"/>
              </a:rPr>
              <a:t> </a:t>
            </a:r>
            <a:r>
              <a:rPr lang="ru-RU" sz="2600" dirty="0" err="1">
                <a:latin typeface="Gabriola" panose="04040605051002020D02" pitchFamily="82" charset="0"/>
              </a:rPr>
              <a:t>німецькою</a:t>
            </a:r>
            <a:r>
              <a:rPr lang="ru-RU" sz="2600" dirty="0">
                <a:latin typeface="Gabriola" panose="04040605051002020D02" pitchFamily="82" charset="0"/>
              </a:rPr>
              <a:t> </a:t>
            </a:r>
            <a:r>
              <a:rPr lang="ru-RU" sz="2600" dirty="0" err="1">
                <a:latin typeface="Gabriola" panose="04040605051002020D02" pitchFamily="82" charset="0"/>
              </a:rPr>
              <a:t>мовою</a:t>
            </a:r>
            <a:r>
              <a:rPr lang="ru-RU" sz="2600" dirty="0">
                <a:latin typeface="Gabriola" panose="04040605051002020D02" pitchFamily="82" charset="0"/>
              </a:rPr>
              <a:t> (</a:t>
            </a:r>
            <a:r>
              <a:rPr lang="ru-RU" sz="2600" dirty="0" err="1">
                <a:latin typeface="Gabriola" panose="04040605051002020D02" pitchFamily="82" charset="0"/>
              </a:rPr>
              <a:t>деякі</a:t>
            </a:r>
            <a:r>
              <a:rPr lang="ru-RU" sz="2600" dirty="0">
                <a:latin typeface="Gabriola" panose="04040605051002020D02" pitchFamily="82" charset="0"/>
              </a:rPr>
              <a:t> слова </a:t>
            </a:r>
            <a:r>
              <a:rPr lang="ru-RU" sz="2600" dirty="0" err="1">
                <a:latin typeface="Gabriola" panose="04040605051002020D02" pitchFamily="82" charset="0"/>
              </a:rPr>
              <a:t>українською</a:t>
            </a:r>
            <a:r>
              <a:rPr lang="ru-RU" sz="2600" dirty="0">
                <a:latin typeface="Gabriola" panose="04040605051002020D02" pitchFamily="82" charset="0"/>
              </a:rPr>
              <a:t> та </a:t>
            </a:r>
            <a:r>
              <a:rPr lang="ru-RU" sz="2600" dirty="0" err="1">
                <a:latin typeface="Gabriola" panose="04040605051002020D02" pitchFamily="82" charset="0"/>
              </a:rPr>
              <a:t>польською</a:t>
            </a:r>
            <a:r>
              <a:rPr lang="ru-RU" sz="2600" dirty="0">
                <a:latin typeface="Gabriola" panose="04040605051002020D02" pitchFamily="82" charset="0"/>
              </a:rPr>
              <a:t>). Перший </a:t>
            </a:r>
            <a:r>
              <a:rPr lang="ru-RU" sz="2600" dirty="0" err="1">
                <a:latin typeface="Gabriola" panose="04040605051002020D02" pitchFamily="82" charset="0"/>
              </a:rPr>
              <a:t>запис</a:t>
            </a:r>
            <a:r>
              <a:rPr lang="ru-RU" sz="2600" dirty="0">
                <a:latin typeface="Gabriola" panose="04040605051002020D02" pitchFamily="82" charset="0"/>
              </a:rPr>
              <a:t> </a:t>
            </a:r>
            <a:r>
              <a:rPr lang="ru-RU" sz="2600" dirty="0" err="1">
                <a:latin typeface="Gabriola" panose="04040605051002020D02" pitchFamily="82" charset="0"/>
              </a:rPr>
              <a:t>зроблено</a:t>
            </a:r>
            <a:r>
              <a:rPr lang="ru-RU" sz="2600" dirty="0">
                <a:latin typeface="Gabriola" panose="04040605051002020D02" pitchFamily="82" charset="0"/>
              </a:rPr>
              <a:t> 1 листопада 1883 року.</a:t>
            </a:r>
          </a:p>
          <a:p>
            <a:r>
              <a:rPr lang="ru-RU" sz="2600" dirty="0">
                <a:latin typeface="Gabriola" panose="04040605051002020D02" pitchFamily="82" charset="0"/>
              </a:rPr>
              <a:t>Вона вела </a:t>
            </a:r>
            <a:r>
              <a:rPr lang="ru-RU" sz="2600" dirty="0" err="1">
                <a:latin typeface="Gabriola" panose="04040605051002020D02" pitchFamily="82" charset="0"/>
              </a:rPr>
              <a:t>щоденника</a:t>
            </a:r>
            <a:r>
              <a:rPr lang="ru-RU" sz="2600" dirty="0">
                <a:latin typeface="Gabriola" panose="04040605051002020D02" pitchFamily="82" charset="0"/>
              </a:rPr>
              <a:t> </a:t>
            </a:r>
            <a:r>
              <a:rPr lang="ru-RU" sz="2600" dirty="0" err="1">
                <a:latin typeface="Gabriola" panose="04040605051002020D02" pitchFamily="82" charset="0"/>
              </a:rPr>
              <a:t>протягом</a:t>
            </a:r>
            <a:r>
              <a:rPr lang="ru-RU" sz="2600" dirty="0">
                <a:latin typeface="Gabriola" panose="04040605051002020D02" pitchFamily="82" charset="0"/>
              </a:rPr>
              <a:t> </a:t>
            </a:r>
            <a:r>
              <a:rPr lang="ru-RU" sz="2600" dirty="0" err="1">
                <a:latin typeface="Gabriola" panose="04040605051002020D02" pitchFamily="82" charset="0"/>
              </a:rPr>
              <a:t>понад</a:t>
            </a:r>
            <a:r>
              <a:rPr lang="ru-RU" sz="2600" dirty="0">
                <a:latin typeface="Gabriola" panose="04040605051002020D02" pitchFamily="82" charset="0"/>
              </a:rPr>
              <a:t> 7 </a:t>
            </a:r>
            <a:r>
              <a:rPr lang="ru-RU" sz="2600" dirty="0" err="1">
                <a:latin typeface="Gabriola" panose="04040605051002020D02" pitchFamily="82" charset="0"/>
              </a:rPr>
              <a:t>років</a:t>
            </a:r>
            <a:r>
              <a:rPr lang="ru-RU" sz="2600" dirty="0">
                <a:latin typeface="Gabriola" panose="04040605051002020D02" pitchFamily="82" charset="0"/>
              </a:rPr>
              <a:t>, коли жила в </a:t>
            </a:r>
            <a:r>
              <a:rPr lang="ru-RU" sz="2600" dirty="0" err="1">
                <a:latin typeface="Gabriola" panose="04040605051002020D02" pitchFamily="82" charset="0"/>
              </a:rPr>
              <a:t>Кімполунзі</a:t>
            </a:r>
            <a:r>
              <a:rPr lang="ru-RU" sz="2600" dirty="0">
                <a:latin typeface="Gabriola" panose="04040605051002020D02" pitchFamily="82" charset="0"/>
              </a:rPr>
              <a:t>, </a:t>
            </a:r>
            <a:r>
              <a:rPr lang="ru-RU" sz="2600" dirty="0" err="1">
                <a:latin typeface="Gabriola" panose="04040605051002020D02" pitchFamily="82" charset="0"/>
              </a:rPr>
              <a:t>Димці</a:t>
            </a:r>
            <a:r>
              <a:rPr lang="ru-RU" sz="2600" dirty="0">
                <a:latin typeface="Gabriola" panose="04040605051002020D02" pitchFamily="82" charset="0"/>
              </a:rPr>
              <a:t>, </a:t>
            </a:r>
            <a:r>
              <a:rPr lang="ru-RU" sz="2600" dirty="0" err="1">
                <a:latin typeface="Gabriola" panose="04040605051002020D02" pitchFamily="82" charset="0"/>
              </a:rPr>
              <a:t>Болехові</a:t>
            </a:r>
            <a:r>
              <a:rPr lang="ru-RU" sz="2600" dirty="0">
                <a:latin typeface="Gabriola" panose="04040605051002020D02" pitchFamily="82" charset="0"/>
              </a:rPr>
              <a:t>. </a:t>
            </a:r>
            <a:r>
              <a:rPr lang="ru-RU" sz="2600" dirty="0" err="1">
                <a:latin typeface="Gabriola" panose="04040605051002020D02" pitchFamily="82" charset="0"/>
              </a:rPr>
              <a:t>Майже</a:t>
            </a:r>
            <a:r>
              <a:rPr lang="ru-RU" sz="2600" dirty="0">
                <a:latin typeface="Gabriola" panose="04040605051002020D02" pitchFamily="82" charset="0"/>
              </a:rPr>
              <a:t> 70 </a:t>
            </a:r>
            <a:r>
              <a:rPr lang="ru-RU" sz="2600" dirty="0" err="1">
                <a:latin typeface="Gabriola" panose="04040605051002020D02" pitchFamily="82" charset="0"/>
              </a:rPr>
              <a:t>років</a:t>
            </a:r>
            <a:r>
              <a:rPr lang="ru-RU" sz="2600" dirty="0">
                <a:latin typeface="Gabriola" panose="04040605051002020D02" pitchFamily="82" charset="0"/>
              </a:rPr>
              <a:t> </a:t>
            </a:r>
            <a:r>
              <a:rPr lang="ru-RU" sz="2600" dirty="0" err="1">
                <a:latin typeface="Gabriola" panose="04040605051002020D02" pitchFamily="82" charset="0"/>
              </a:rPr>
              <a:t>ці</a:t>
            </a:r>
            <a:r>
              <a:rPr lang="ru-RU" sz="2600" dirty="0">
                <a:latin typeface="Gabriola" panose="04040605051002020D02" pitchFamily="82" charset="0"/>
              </a:rPr>
              <a:t> </a:t>
            </a:r>
            <a:r>
              <a:rPr lang="ru-RU" sz="2600" dirty="0" err="1">
                <a:latin typeface="Gabriola" panose="04040605051002020D02" pitchFamily="82" charset="0"/>
              </a:rPr>
              <a:t>раритети</a:t>
            </a:r>
            <a:r>
              <a:rPr lang="ru-RU" sz="2600" dirty="0">
                <a:latin typeface="Gabriola" panose="04040605051002020D02" pitchFamily="82" charset="0"/>
              </a:rPr>
              <a:t> </a:t>
            </a:r>
            <a:r>
              <a:rPr lang="ru-RU" sz="2600" dirty="0" err="1">
                <a:latin typeface="Gabriola" panose="04040605051002020D02" pitchFamily="82" charset="0"/>
              </a:rPr>
              <a:t>були</a:t>
            </a:r>
            <a:r>
              <a:rPr lang="ru-RU" sz="2600" dirty="0">
                <a:latin typeface="Gabriola" panose="04040605051002020D02" pitchFamily="82" charset="0"/>
              </a:rPr>
              <a:t> за кордоном, </a:t>
            </a:r>
            <a:r>
              <a:rPr lang="ru-RU" sz="2600" dirty="0" err="1">
                <a:latin typeface="Gabriola" panose="04040605051002020D02" pitchFamily="82" charset="0"/>
              </a:rPr>
              <a:t>їх</a:t>
            </a:r>
            <a:r>
              <a:rPr lang="ru-RU" sz="2600" dirty="0">
                <a:latin typeface="Gabriola" panose="04040605051002020D02" pitchFamily="82" charset="0"/>
              </a:rPr>
              <a:t> </a:t>
            </a:r>
            <a:r>
              <a:rPr lang="ru-RU" sz="2600" dirty="0" err="1">
                <a:latin typeface="Gabriola" panose="04040605051002020D02" pitchFamily="82" charset="0"/>
              </a:rPr>
              <a:t>зберіг</a:t>
            </a:r>
            <a:r>
              <a:rPr lang="ru-RU" sz="2600" dirty="0">
                <a:latin typeface="Gabriola" panose="04040605051002020D02" pitchFamily="82" charset="0"/>
              </a:rPr>
              <a:t> і передав до музею </a:t>
            </a:r>
            <a:r>
              <a:rPr lang="ru-RU" sz="2600" dirty="0" err="1">
                <a:latin typeface="Gabriola" panose="04040605051002020D02" pitchFamily="82" charset="0"/>
              </a:rPr>
              <a:t>відомий</a:t>
            </a:r>
            <a:r>
              <a:rPr lang="ru-RU" sz="2600" dirty="0">
                <a:latin typeface="Gabriola" panose="04040605051002020D02" pitchFamily="82" charset="0"/>
              </a:rPr>
              <a:t> </a:t>
            </a:r>
            <a:r>
              <a:rPr lang="ru-RU" sz="2600" dirty="0" err="1">
                <a:latin typeface="Gabriola" panose="04040605051002020D02" pitchFamily="82" charset="0"/>
              </a:rPr>
              <a:t>американський</a:t>
            </a:r>
            <a:r>
              <a:rPr lang="ru-RU" sz="2600" dirty="0">
                <a:latin typeface="Gabriola" panose="04040605051002020D02" pitchFamily="82" charset="0"/>
              </a:rPr>
              <a:t> адвокат </a:t>
            </a:r>
            <a:r>
              <a:rPr lang="ru-RU" sz="2600" dirty="0" err="1">
                <a:latin typeface="Gabriola" panose="04040605051002020D02" pitchFamily="82" charset="0"/>
              </a:rPr>
              <a:t>Іван</a:t>
            </a:r>
            <a:r>
              <a:rPr lang="ru-RU" sz="2600" dirty="0">
                <a:latin typeface="Gabriola" panose="04040605051002020D02" pitchFamily="82" charset="0"/>
              </a:rPr>
              <a:t> </a:t>
            </a:r>
            <a:r>
              <a:rPr lang="ru-RU" sz="2600" dirty="0" err="1">
                <a:latin typeface="Gabriola" panose="04040605051002020D02" pitchFamily="82" charset="0"/>
              </a:rPr>
              <a:t>Панчук</a:t>
            </a:r>
            <a:endParaRPr lang="ru-RU" sz="2600" dirty="0">
              <a:latin typeface="Gabriola" panose="04040605051002020D02" pitchFamily="82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http://upload.wikimedia.org/wikipedia/commons/thumb/7/7a/Kobylyanska-museum-1.jpg/200px-Kobylyanska-museum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47864" cy="2204864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upload.wikimedia.org/wikipedia/commons/thumb/0/0e/Kobylyanska-museum-2.jpg/200px-Kobylyanska-museum-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-24763"/>
            <a:ext cx="3275856" cy="2229628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2722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Gabriola" panose="04040605051002020D02" pitchFamily="82" charset="0"/>
              </a:rPr>
              <a:t>Земля (1895–1901 </a:t>
            </a:r>
            <a:r>
              <a:rPr lang="ru-RU" b="1" dirty="0" err="1">
                <a:latin typeface="Gabriola" panose="04040605051002020D02" pitchFamily="82" charset="0"/>
              </a:rPr>
              <a:t>рр</a:t>
            </a:r>
            <a:r>
              <a:rPr lang="ru-RU" b="1" dirty="0">
                <a:latin typeface="Gabriola" panose="04040605051002020D02" pitchFamily="82" charset="0"/>
              </a:rPr>
              <a:t>.) — </a:t>
            </a:r>
            <a:r>
              <a:rPr lang="ru-RU" b="1" dirty="0" err="1" smtClean="0">
                <a:latin typeface="Gabriola" panose="04040605051002020D02" pitchFamily="82" charset="0"/>
              </a:rPr>
              <a:t>повість</a:t>
            </a:r>
            <a:endParaRPr lang="ru-RU" b="1" dirty="0">
              <a:latin typeface="Gabriola" panose="04040605051002020D02" pitchFamily="82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56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>
                <a:latin typeface="Gabriola" panose="04040605051002020D02" pitchFamily="82" charset="0"/>
              </a:rPr>
              <a:t>«</a:t>
            </a:r>
            <a:r>
              <a:rPr lang="ru-RU" sz="3200" dirty="0" err="1">
                <a:latin typeface="Gabriola" panose="04040605051002020D02" pitchFamily="82" charset="0"/>
              </a:rPr>
              <a:t>Факти</a:t>
            </a:r>
            <a:r>
              <a:rPr lang="ru-RU" sz="3200" dirty="0">
                <a:latin typeface="Gabriola" panose="04040605051002020D02" pitchFamily="82" charset="0"/>
              </a:rPr>
              <a:t>, </a:t>
            </a:r>
            <a:r>
              <a:rPr lang="ru-RU" sz="3200" dirty="0" err="1">
                <a:latin typeface="Gabriola" panose="04040605051002020D02" pitchFamily="82" charset="0"/>
              </a:rPr>
              <a:t>що</a:t>
            </a:r>
            <a:r>
              <a:rPr lang="ru-RU" sz="3200" dirty="0">
                <a:latin typeface="Gabriola" panose="04040605051002020D02" pitchFamily="82" charset="0"/>
              </a:rPr>
              <a:t> </a:t>
            </a:r>
            <a:r>
              <a:rPr lang="ru-RU" sz="3200" dirty="0" err="1">
                <a:latin typeface="Gabriola" panose="04040605051002020D02" pitchFamily="82" charset="0"/>
              </a:rPr>
              <a:t>спонукали</a:t>
            </a:r>
            <a:r>
              <a:rPr lang="ru-RU" sz="3200" dirty="0">
                <a:latin typeface="Gabriola" panose="04040605051002020D02" pitchFamily="82" charset="0"/>
              </a:rPr>
              <a:t> мене </a:t>
            </a:r>
            <a:r>
              <a:rPr lang="ru-RU" sz="3200" dirty="0" err="1">
                <a:latin typeface="Gabriola" panose="04040605051002020D02" pitchFamily="82" charset="0"/>
              </a:rPr>
              <a:t>написати</a:t>
            </a:r>
            <a:r>
              <a:rPr lang="ru-RU" sz="3200" dirty="0">
                <a:latin typeface="Gabriola" panose="04040605051002020D02" pitchFamily="82" charset="0"/>
              </a:rPr>
              <a:t> «Землю», </a:t>
            </a:r>
            <a:r>
              <a:rPr lang="ru-RU" sz="3200" dirty="0" err="1">
                <a:latin typeface="Gabriola" panose="04040605051002020D02" pitchFamily="82" charset="0"/>
              </a:rPr>
              <a:t>правдиві</a:t>
            </a:r>
            <a:r>
              <a:rPr lang="ru-RU" sz="3200" dirty="0">
                <a:latin typeface="Gabriola" panose="04040605051002020D02" pitchFamily="82" charset="0"/>
              </a:rPr>
              <a:t>. Особи </a:t>
            </a:r>
            <a:r>
              <a:rPr lang="ru-RU" sz="3200" dirty="0" err="1">
                <a:latin typeface="Gabriola" panose="04040605051002020D02" pitchFamily="82" charset="0"/>
              </a:rPr>
              <a:t>майже</a:t>
            </a:r>
            <a:r>
              <a:rPr lang="ru-RU" sz="3200" dirty="0">
                <a:latin typeface="Gabriola" panose="04040605051002020D02" pitchFamily="82" charset="0"/>
              </a:rPr>
              <a:t> </a:t>
            </a:r>
            <a:r>
              <a:rPr lang="ru-RU" sz="3200" dirty="0" err="1">
                <a:latin typeface="Gabriola" panose="04040605051002020D02" pitchFamily="82" charset="0"/>
              </a:rPr>
              <a:t>всі</a:t>
            </a:r>
            <a:r>
              <a:rPr lang="ru-RU" sz="3200" dirty="0">
                <a:latin typeface="Gabriola" panose="04040605051002020D02" pitchFamily="82" charset="0"/>
              </a:rPr>
              <a:t> </a:t>
            </a:r>
            <a:r>
              <a:rPr lang="ru-RU" sz="3200" dirty="0" err="1">
                <a:latin typeface="Gabriola" panose="04040605051002020D02" pitchFamily="82" charset="0"/>
              </a:rPr>
              <a:t>що</a:t>
            </a:r>
            <a:r>
              <a:rPr lang="ru-RU" sz="3200" dirty="0">
                <a:latin typeface="Gabriola" panose="04040605051002020D02" pitchFamily="82" charset="0"/>
              </a:rPr>
              <a:t> до </a:t>
            </a:r>
            <a:r>
              <a:rPr lang="ru-RU" sz="3200" dirty="0" err="1">
                <a:latin typeface="Gabriola" panose="04040605051002020D02" pitchFamily="82" charset="0"/>
              </a:rPr>
              <a:t>одної</a:t>
            </a:r>
            <a:r>
              <a:rPr lang="ru-RU" sz="3200" dirty="0">
                <a:latin typeface="Gabriola" panose="04040605051002020D02" pitchFamily="82" charset="0"/>
              </a:rPr>
              <a:t> </a:t>
            </a:r>
            <a:r>
              <a:rPr lang="ru-RU" sz="3200" dirty="0" err="1">
                <a:latin typeface="Gabriola" panose="04040605051002020D02" pitchFamily="82" charset="0"/>
              </a:rPr>
              <a:t>також</a:t>
            </a:r>
            <a:r>
              <a:rPr lang="ru-RU" sz="3200" dirty="0">
                <a:latin typeface="Gabriola" panose="04040605051002020D02" pitchFamily="82" charset="0"/>
              </a:rPr>
              <a:t> </a:t>
            </a:r>
            <a:r>
              <a:rPr lang="ru-RU" sz="3200" dirty="0" err="1">
                <a:latin typeface="Gabriola" panose="04040605051002020D02" pitchFamily="82" charset="0"/>
              </a:rPr>
              <a:t>із</a:t>
            </a:r>
            <a:r>
              <a:rPr lang="ru-RU" sz="3200" dirty="0">
                <a:latin typeface="Gabriola" panose="04040605051002020D02" pitchFamily="82" charset="0"/>
              </a:rPr>
              <a:t> </a:t>
            </a:r>
            <a:r>
              <a:rPr lang="ru-RU" sz="3200" dirty="0" err="1">
                <a:latin typeface="Gabriola" panose="04040605051002020D02" pitchFamily="82" charset="0"/>
              </a:rPr>
              <a:t>життя</a:t>
            </a:r>
            <a:r>
              <a:rPr lang="ru-RU" sz="3200" dirty="0">
                <a:latin typeface="Gabriola" panose="04040605051002020D02" pitchFamily="82" charset="0"/>
              </a:rPr>
              <a:t> </a:t>
            </a:r>
            <a:r>
              <a:rPr lang="ru-RU" sz="3200" dirty="0" err="1">
                <a:latin typeface="Gabriola" panose="04040605051002020D02" pitchFamily="82" charset="0"/>
              </a:rPr>
              <a:t>взяті</a:t>
            </a:r>
            <a:r>
              <a:rPr lang="ru-RU" sz="3200" dirty="0">
                <a:latin typeface="Gabriola" panose="04040605051002020D02" pitchFamily="82" charset="0"/>
              </a:rPr>
              <a:t>. Я просто </a:t>
            </a:r>
            <a:r>
              <a:rPr lang="ru-RU" sz="3200" dirty="0" err="1">
                <a:latin typeface="Gabriola" panose="04040605051002020D02" pitchFamily="82" charset="0"/>
              </a:rPr>
              <a:t>фізично</a:t>
            </a:r>
            <a:r>
              <a:rPr lang="ru-RU" sz="3200" dirty="0">
                <a:latin typeface="Gabriola" panose="04040605051002020D02" pitchFamily="82" charset="0"/>
              </a:rPr>
              <a:t> </a:t>
            </a:r>
            <a:r>
              <a:rPr lang="ru-RU" sz="3200" dirty="0" err="1">
                <a:latin typeface="Gabriola" panose="04040605051002020D02" pitchFamily="82" charset="0"/>
              </a:rPr>
              <a:t>терпіла</a:t>
            </a:r>
            <a:r>
              <a:rPr lang="ru-RU" sz="3200" dirty="0">
                <a:latin typeface="Gabriola" panose="04040605051002020D02" pitchFamily="82" charset="0"/>
              </a:rPr>
              <a:t> </a:t>
            </a:r>
            <a:r>
              <a:rPr lang="ru-RU" sz="3200" dirty="0" err="1">
                <a:latin typeface="Gabriola" panose="04040605051002020D02" pitchFamily="82" charset="0"/>
              </a:rPr>
              <a:t>під</a:t>
            </a:r>
            <a:r>
              <a:rPr lang="ru-RU" sz="3200" dirty="0">
                <a:latin typeface="Gabriola" panose="04040605051002020D02" pitchFamily="82" charset="0"/>
              </a:rPr>
              <a:t> </a:t>
            </a:r>
            <a:r>
              <a:rPr lang="ru-RU" sz="3200" dirty="0" err="1">
                <a:latin typeface="Gabriola" panose="04040605051002020D02" pitchFamily="82" charset="0"/>
              </a:rPr>
              <a:t>з'явиськом</a:t>
            </a:r>
            <a:r>
              <a:rPr lang="ru-RU" sz="3200" dirty="0">
                <a:latin typeface="Gabriola" panose="04040605051002020D02" pitchFamily="82" charset="0"/>
              </a:rPr>
              <a:t> тих </a:t>
            </a:r>
            <a:r>
              <a:rPr lang="ru-RU" sz="3200" dirty="0" err="1">
                <a:latin typeface="Gabriola" panose="04040605051002020D02" pitchFamily="82" charset="0"/>
              </a:rPr>
              <a:t>фактів</a:t>
            </a:r>
            <a:r>
              <a:rPr lang="ru-RU" sz="3200" dirty="0">
                <a:latin typeface="Gabriola" panose="04040605051002020D02" pitchFamily="82" charset="0"/>
              </a:rPr>
              <a:t>, і коли писала — ох, як </a:t>
            </a:r>
            <a:r>
              <a:rPr lang="ru-RU" sz="3200" dirty="0" err="1">
                <a:latin typeface="Gabriola" panose="04040605051002020D02" pitchFamily="82" charset="0"/>
              </a:rPr>
              <a:t>хвилями</a:t>
            </a:r>
            <a:r>
              <a:rPr lang="ru-RU" sz="3200" dirty="0">
                <a:latin typeface="Gabriola" panose="04040605051002020D02" pitchFamily="82" charset="0"/>
              </a:rPr>
              <a:t> </a:t>
            </a:r>
            <a:r>
              <a:rPr lang="ru-RU" sz="3200" dirty="0" err="1">
                <a:latin typeface="Gabriola" panose="04040605051002020D02" pitchFamily="82" charset="0"/>
              </a:rPr>
              <a:t>ридала</a:t>
            </a:r>
            <a:r>
              <a:rPr lang="ru-RU" sz="3200" dirty="0">
                <a:latin typeface="Gabriola" panose="04040605051002020D02" pitchFamily="82" charset="0"/>
              </a:rPr>
              <a:t>!…»</a:t>
            </a:r>
            <a:endParaRPr lang="ru-RU" sz="3200" dirty="0">
              <a:latin typeface="Gabriola" panose="04040605051002020D02" pitchFamily="82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9953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880401"/>
            <a:ext cx="6228184" cy="508518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200" dirty="0" smtClean="0">
                <a:latin typeface="Gabriola" panose="04040605051002020D02" pitchFamily="82" charset="0"/>
              </a:rPr>
              <a:t>«Земля» - </a:t>
            </a:r>
            <a:r>
              <a:rPr lang="ru-RU" sz="3200" dirty="0" err="1" smtClean="0">
                <a:latin typeface="Gabriola" panose="04040605051002020D02" pitchFamily="82" charset="0"/>
              </a:rPr>
              <a:t>це</a:t>
            </a:r>
            <a:r>
              <a:rPr lang="ru-RU" sz="3200" dirty="0" smtClean="0">
                <a:latin typeface="Gabriola" panose="04040605051002020D02" pitchFamily="82" charset="0"/>
              </a:rPr>
              <a:t> </a:t>
            </a:r>
            <a:r>
              <a:rPr lang="ru-RU" sz="3200" dirty="0" err="1">
                <a:latin typeface="Gabriola" panose="04040605051002020D02" pitchFamily="82" charset="0"/>
              </a:rPr>
              <a:t>соціально-психологічна</a:t>
            </a:r>
            <a:r>
              <a:rPr lang="ru-RU" sz="3200" dirty="0">
                <a:latin typeface="Gabriola" panose="04040605051002020D02" pitchFamily="82" charset="0"/>
              </a:rPr>
              <a:t> </a:t>
            </a:r>
            <a:r>
              <a:rPr lang="ru-RU" sz="3200" dirty="0" err="1">
                <a:latin typeface="Gabriola" panose="04040605051002020D02" pitchFamily="82" charset="0"/>
              </a:rPr>
              <a:t>повість</a:t>
            </a:r>
            <a:r>
              <a:rPr lang="ru-RU" sz="3200" dirty="0">
                <a:latin typeface="Gabriola" panose="04040605051002020D02" pitchFamily="82" charset="0"/>
              </a:rPr>
              <a:t> Ольги </a:t>
            </a:r>
            <a:r>
              <a:rPr lang="ru-RU" sz="3200" dirty="0" err="1">
                <a:latin typeface="Gabriola" panose="04040605051002020D02" pitchFamily="82" charset="0"/>
              </a:rPr>
              <a:t>Кобилянської</a:t>
            </a:r>
            <a:r>
              <a:rPr lang="ru-RU" sz="3200" dirty="0">
                <a:latin typeface="Gabriola" panose="04040605051002020D02" pitchFamily="82" charset="0"/>
              </a:rPr>
              <a:t>, один </a:t>
            </a:r>
            <a:r>
              <a:rPr lang="ru-RU" sz="3200" dirty="0" err="1">
                <a:latin typeface="Gabriola" panose="04040605051002020D02" pitchFamily="82" charset="0"/>
              </a:rPr>
              <a:t>із</a:t>
            </a:r>
            <a:r>
              <a:rPr lang="ru-RU" sz="3200" dirty="0">
                <a:latin typeface="Gabriola" panose="04040605051002020D02" pitchFamily="82" charset="0"/>
              </a:rPr>
              <a:t> </a:t>
            </a:r>
            <a:r>
              <a:rPr lang="ru-RU" sz="3200" dirty="0" err="1">
                <a:latin typeface="Gabriola" panose="04040605051002020D02" pitchFamily="82" charset="0"/>
              </a:rPr>
              <a:t>найкращих</a:t>
            </a:r>
            <a:r>
              <a:rPr lang="ru-RU" sz="3200" dirty="0">
                <a:latin typeface="Gabriola" panose="04040605051002020D02" pitchFamily="82" charset="0"/>
              </a:rPr>
              <a:t> </a:t>
            </a:r>
            <a:r>
              <a:rPr lang="ru-RU" sz="3200" dirty="0" err="1">
                <a:latin typeface="Gabriola" panose="04040605051002020D02" pitchFamily="82" charset="0"/>
              </a:rPr>
              <a:t>творів</a:t>
            </a:r>
            <a:r>
              <a:rPr lang="ru-RU" sz="3200" dirty="0">
                <a:latin typeface="Gabriola" panose="04040605051002020D02" pitchFamily="82" charset="0"/>
              </a:rPr>
              <a:t> про селянство не </a:t>
            </a:r>
            <a:r>
              <a:rPr lang="ru-RU" sz="3200" dirty="0" err="1">
                <a:latin typeface="Gabriola" panose="04040605051002020D02" pitchFamily="82" charset="0"/>
              </a:rPr>
              <a:t>лише</a:t>
            </a:r>
            <a:r>
              <a:rPr lang="ru-RU" sz="3200" dirty="0">
                <a:latin typeface="Gabriola" panose="04040605051002020D02" pitchFamily="82" charset="0"/>
              </a:rPr>
              <a:t> в </a:t>
            </a:r>
            <a:r>
              <a:rPr lang="ru-RU" sz="3200" dirty="0" err="1">
                <a:latin typeface="Gabriola" panose="04040605051002020D02" pitchFamily="82" charset="0"/>
              </a:rPr>
              <a:t>українській</a:t>
            </a:r>
            <a:r>
              <a:rPr lang="ru-RU" sz="3200" dirty="0">
                <a:latin typeface="Gabriola" panose="04040605051002020D02" pitchFamily="82" charset="0"/>
              </a:rPr>
              <a:t>, а й у </a:t>
            </a:r>
            <a:r>
              <a:rPr lang="ru-RU" sz="3200" dirty="0" err="1">
                <a:latin typeface="Gabriola" panose="04040605051002020D02" pitchFamily="82" charset="0"/>
              </a:rPr>
              <a:t>світовій</a:t>
            </a:r>
            <a:r>
              <a:rPr lang="ru-RU" sz="3200" dirty="0">
                <a:latin typeface="Gabriola" panose="04040605051002020D02" pitchFamily="82" charset="0"/>
              </a:rPr>
              <a:t> </a:t>
            </a:r>
            <a:r>
              <a:rPr lang="ru-RU" sz="3200" dirty="0" err="1">
                <a:latin typeface="Gabriola" panose="04040605051002020D02" pitchFamily="82" charset="0"/>
              </a:rPr>
              <a:t>літературі</a:t>
            </a:r>
            <a:r>
              <a:rPr lang="ru-RU" sz="3200" dirty="0">
                <a:latin typeface="Gabriola" panose="04040605051002020D02" pitchFamily="82" charset="0"/>
              </a:rPr>
              <a:t>. </a:t>
            </a:r>
            <a:r>
              <a:rPr lang="ru-RU" sz="3200" dirty="0" err="1">
                <a:latin typeface="Gabriola" panose="04040605051002020D02" pitchFamily="82" charset="0"/>
              </a:rPr>
              <a:t>Поклавши</a:t>
            </a:r>
            <a:r>
              <a:rPr lang="ru-RU" sz="3200" dirty="0">
                <a:latin typeface="Gabriola" panose="04040605051002020D02" pitchFamily="82" charset="0"/>
              </a:rPr>
              <a:t> в основу </a:t>
            </a:r>
            <a:r>
              <a:rPr lang="ru-RU" sz="3200" dirty="0" err="1">
                <a:latin typeface="Gabriola" panose="04040605051002020D02" pitchFamily="82" charset="0"/>
              </a:rPr>
              <a:t>твору</a:t>
            </a:r>
            <a:r>
              <a:rPr lang="ru-RU" sz="3200" dirty="0">
                <a:latin typeface="Gabriola" panose="04040605051002020D02" pitchFamily="82" charset="0"/>
              </a:rPr>
              <a:t> </a:t>
            </a:r>
            <a:r>
              <a:rPr lang="ru-RU" sz="3200" dirty="0" err="1">
                <a:latin typeface="Gabriola" panose="04040605051002020D02" pitchFamily="82" charset="0"/>
              </a:rPr>
              <a:t>дійсні</a:t>
            </a:r>
            <a:r>
              <a:rPr lang="ru-RU" sz="3200" dirty="0">
                <a:latin typeface="Gabriola" panose="04040605051002020D02" pitchFamily="82" charset="0"/>
              </a:rPr>
              <a:t> </a:t>
            </a:r>
            <a:r>
              <a:rPr lang="ru-RU" sz="3200" dirty="0" err="1">
                <a:latin typeface="Gabriola" panose="04040605051002020D02" pitchFamily="82" charset="0"/>
              </a:rPr>
              <a:t>факти</a:t>
            </a:r>
            <a:r>
              <a:rPr lang="ru-RU" sz="3200" dirty="0">
                <a:latin typeface="Gabriola" panose="04040605051002020D02" pitchFamily="82" charset="0"/>
              </a:rPr>
              <a:t>, </a:t>
            </a:r>
            <a:r>
              <a:rPr lang="ru-RU" sz="3200" dirty="0" err="1">
                <a:latin typeface="Gabriola" panose="04040605051002020D02" pitchFamily="82" charset="0"/>
              </a:rPr>
              <a:t>письменниця</a:t>
            </a:r>
            <a:r>
              <a:rPr lang="ru-RU" sz="3200" dirty="0">
                <a:latin typeface="Gabriola" panose="04040605051002020D02" pitchFamily="82" charset="0"/>
              </a:rPr>
              <a:t> створила </a:t>
            </a:r>
            <a:r>
              <a:rPr lang="ru-RU" sz="3200" dirty="0" err="1">
                <a:latin typeface="Gabriola" panose="04040605051002020D02" pitchFamily="82" charset="0"/>
              </a:rPr>
              <a:t>глибоко</a:t>
            </a:r>
            <a:r>
              <a:rPr lang="ru-RU" sz="3200" dirty="0">
                <a:latin typeface="Gabriola" panose="04040605051002020D02" pitchFamily="82" charset="0"/>
              </a:rPr>
              <a:t> </a:t>
            </a:r>
            <a:r>
              <a:rPr lang="ru-RU" sz="3200" dirty="0" err="1">
                <a:latin typeface="Gabriola" panose="04040605051002020D02" pitchFamily="82" charset="0"/>
              </a:rPr>
              <a:t>індивідуалізовані</a:t>
            </a:r>
            <a:r>
              <a:rPr lang="ru-RU" sz="3200" dirty="0">
                <a:latin typeface="Gabriola" panose="04040605051002020D02" pitchFamily="82" charset="0"/>
              </a:rPr>
              <a:t> </a:t>
            </a:r>
            <a:r>
              <a:rPr lang="ru-RU" sz="3200" dirty="0" err="1">
                <a:latin typeface="Gabriola" panose="04040605051002020D02" pitchFamily="82" charset="0"/>
              </a:rPr>
              <a:t>образи</a:t>
            </a:r>
            <a:r>
              <a:rPr lang="ru-RU" sz="3200" dirty="0">
                <a:latin typeface="Gabriola" panose="04040605051002020D02" pitchFamily="82" charset="0"/>
              </a:rPr>
              <a:t> селян, </a:t>
            </a:r>
            <a:r>
              <a:rPr lang="ru-RU" sz="3200" dirty="0" err="1">
                <a:latin typeface="Gabriola" panose="04040605051002020D02" pitchFamily="82" charset="0"/>
              </a:rPr>
              <a:t>усім</a:t>
            </a:r>
            <a:r>
              <a:rPr lang="ru-RU" sz="3200" dirty="0">
                <a:latin typeface="Gabriola" panose="04040605051002020D02" pitchFamily="82" charset="0"/>
              </a:rPr>
              <a:t> </a:t>
            </a:r>
            <a:r>
              <a:rPr lang="ru-RU" sz="3200" dirty="0" err="1">
                <a:latin typeface="Gabriola" panose="04040605051002020D02" pitchFamily="82" charset="0"/>
              </a:rPr>
              <a:t>своїм</a:t>
            </a:r>
            <a:r>
              <a:rPr lang="ru-RU" sz="3200" dirty="0">
                <a:latin typeface="Gabriola" panose="04040605051002020D02" pitchFamily="82" charset="0"/>
              </a:rPr>
              <a:t> </a:t>
            </a:r>
            <a:r>
              <a:rPr lang="ru-RU" sz="3200" dirty="0" err="1">
                <a:latin typeface="Gabriola" panose="04040605051002020D02" pitchFamily="82" charset="0"/>
              </a:rPr>
              <a:t>єством</a:t>
            </a:r>
            <a:r>
              <a:rPr lang="ru-RU" sz="3200" dirty="0">
                <a:latin typeface="Gabriola" panose="04040605051002020D02" pitchFamily="82" charset="0"/>
              </a:rPr>
              <a:t> </a:t>
            </a:r>
            <a:r>
              <a:rPr lang="ru-RU" sz="3200" dirty="0" err="1">
                <a:latin typeface="Gabriola" panose="04040605051002020D02" pitchFamily="82" charset="0"/>
              </a:rPr>
              <a:t>пов'язаних</a:t>
            </a:r>
            <a:r>
              <a:rPr lang="ru-RU" sz="3200" dirty="0">
                <a:latin typeface="Gabriola" panose="04040605051002020D02" pitchFamily="82" charset="0"/>
              </a:rPr>
              <a:t> </a:t>
            </a:r>
            <a:r>
              <a:rPr lang="ru-RU" sz="3200" dirty="0" err="1">
                <a:latin typeface="Gabriola" panose="04040605051002020D02" pitchFamily="82" charset="0"/>
              </a:rPr>
              <a:t>із</a:t>
            </a:r>
            <a:r>
              <a:rPr lang="ru-RU" sz="3200" dirty="0">
                <a:latin typeface="Gabriola" panose="04040605051002020D02" pitchFamily="82" charset="0"/>
              </a:rPr>
              <a:t> землею-</a:t>
            </a:r>
            <a:r>
              <a:rPr lang="ru-RU" sz="3200" dirty="0" err="1">
                <a:latin typeface="Gabriola" panose="04040605051002020D02" pitchFamily="82" charset="0"/>
              </a:rPr>
              <a:t>годувальницею</a:t>
            </a:r>
            <a:r>
              <a:rPr lang="ru-RU" sz="3200" dirty="0">
                <a:latin typeface="Gabriola" panose="04040605051002020D02" pitchFamily="82" charset="0"/>
              </a:rPr>
              <a:t>, </a:t>
            </a:r>
            <a:r>
              <a:rPr lang="ru-RU" sz="3200" dirty="0" err="1">
                <a:latin typeface="Gabriola" panose="04040605051002020D02" pitchFamily="82" charset="0"/>
              </a:rPr>
              <a:t>засвідчила</a:t>
            </a:r>
            <a:r>
              <a:rPr lang="ru-RU" sz="3200" dirty="0">
                <a:latin typeface="Gabriola" panose="04040605051002020D02" pitchFamily="82" charset="0"/>
              </a:rPr>
              <a:t> </a:t>
            </a:r>
            <a:r>
              <a:rPr lang="ru-RU" sz="3200" dirty="0" err="1">
                <a:latin typeface="Gabriola" panose="04040605051002020D02" pitchFamily="82" charset="0"/>
              </a:rPr>
              <a:t>проникливе</a:t>
            </a:r>
            <a:r>
              <a:rPr lang="ru-RU" sz="3200" dirty="0">
                <a:latin typeface="Gabriola" panose="04040605051002020D02" pitchFamily="82" charset="0"/>
              </a:rPr>
              <a:t> </a:t>
            </a:r>
            <a:r>
              <a:rPr lang="ru-RU" sz="3200" dirty="0" err="1">
                <a:latin typeface="Gabriola" panose="04040605051002020D02" pitchFamily="82" charset="0"/>
              </a:rPr>
              <a:t>розуміння</a:t>
            </a:r>
            <a:r>
              <a:rPr lang="ru-RU" sz="3200" dirty="0">
                <a:latin typeface="Gabriola" panose="04040605051002020D02" pitchFamily="82" charset="0"/>
              </a:rPr>
              <a:t> </a:t>
            </a:r>
            <a:r>
              <a:rPr lang="ru-RU" sz="3200" dirty="0" err="1">
                <a:latin typeface="Gabriola" panose="04040605051002020D02" pitchFamily="82" charset="0"/>
              </a:rPr>
              <a:t>їхньої</a:t>
            </a:r>
            <a:r>
              <a:rPr lang="ru-RU" sz="3200" dirty="0">
                <a:latin typeface="Gabriola" panose="04040605051002020D02" pitchFamily="82" charset="0"/>
              </a:rPr>
              <a:t> </a:t>
            </a:r>
            <a:r>
              <a:rPr lang="ru-RU" sz="3200" dirty="0" err="1">
                <a:latin typeface="Gabriola" panose="04040605051002020D02" pitchFamily="82" charset="0"/>
              </a:rPr>
              <a:t>психології</a:t>
            </a:r>
            <a:r>
              <a:rPr lang="ru-RU" sz="3200" dirty="0">
                <a:latin typeface="Gabriola" panose="04040605051002020D02" pitchFamily="82" charset="0"/>
              </a:rPr>
              <a:t>.</a:t>
            </a:r>
            <a:endParaRPr lang="ru-RU" sz="3200" dirty="0">
              <a:latin typeface="Gabriola" panose="04040605051002020D02" pitchFamily="82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latin typeface="Gabriola" panose="04040605051002020D02" pitchFamily="82" charset="0"/>
              </a:rPr>
              <a:t>Земля</a:t>
            </a:r>
            <a:endParaRPr lang="ru-RU" b="1" dirty="0">
              <a:latin typeface="Gabriola" panose="04040605051002020D02" pitchFamily="82" charset="0"/>
            </a:endParaRPr>
          </a:p>
        </p:txBody>
      </p:sp>
      <p:pic>
        <p:nvPicPr>
          <p:cNvPr id="3074" name="Picture 2" descr="Земля повість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987987"/>
            <a:ext cx="3131840" cy="487001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5615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58</TotalTime>
  <Words>363</Words>
  <Application>Microsoft Office PowerPoint</Application>
  <PresentationFormat>Экран (4:3)</PresentationFormat>
  <Paragraphs>72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Hardcover</vt:lpstr>
      <vt:lpstr>Ольга Кобилянська: творчість</vt:lpstr>
      <vt:lpstr>Презентация PowerPoint</vt:lpstr>
      <vt:lpstr>Свіжість і сила таланту на теми духовного розкріпачення жінки.</vt:lpstr>
      <vt:lpstr>Презентация PowerPoint</vt:lpstr>
      <vt:lpstr>Щоденник</vt:lpstr>
      <vt:lpstr>Презентация PowerPoint</vt:lpstr>
      <vt:lpstr>Земля (1895–1901 рр.) — повість</vt:lpstr>
      <vt:lpstr>Презентация PowerPoint</vt:lpstr>
      <vt:lpstr>Земля</vt:lpstr>
      <vt:lpstr>Проблематика твору:</vt:lpstr>
      <vt:lpstr>Презентация PowerPoint</vt:lpstr>
      <vt:lpstr>Цікаві факти</vt:lpstr>
      <vt:lpstr>Твори</vt:lpstr>
      <vt:lpstr>До творчого спадку письменниці належать новели, оповідання, повісті, мініатюри та багато інших творів.</vt:lpstr>
      <vt:lpstr>Екранізації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Ольга Кобилянська: творчість</dc:title>
  <dc:creator>Наталья</dc:creator>
  <cp:lastModifiedBy>Наталья</cp:lastModifiedBy>
  <cp:revision>6</cp:revision>
  <dcterms:created xsi:type="dcterms:W3CDTF">2014-02-05T18:48:33Z</dcterms:created>
  <dcterms:modified xsi:type="dcterms:W3CDTF">2014-02-05T19:47:06Z</dcterms:modified>
</cp:coreProperties>
</file>