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65" r:id="rId6"/>
    <p:sldId id="264" r:id="rId7"/>
    <p:sldId id="266" r:id="rId8"/>
    <p:sldId id="267" r:id="rId9"/>
    <p:sldId id="268" r:id="rId10"/>
    <p:sldId id="271" r:id="rId11"/>
    <p:sldId id="287" r:id="rId12"/>
    <p:sldId id="293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282" r:id="rId24"/>
    <p:sldId id="283" r:id="rId25"/>
    <p:sldId id="288" r:id="rId26"/>
    <p:sldId id="285" r:id="rId27"/>
    <p:sldId id="289" r:id="rId28"/>
    <p:sldId id="284" r:id="rId29"/>
    <p:sldId id="286" r:id="rId30"/>
    <p:sldId id="290" r:id="rId31"/>
    <p:sldId id="291" r:id="rId32"/>
    <p:sldId id="292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71B1-A2CE-4134-884A-8645624C04CC}" type="datetimeFigureOut">
              <a:rPr lang="ru-RU" smtClean="0"/>
              <a:pPr/>
              <a:t>03.01.2012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84698-3827-48C9-8512-E6A5FD53F7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6982544" cy="252028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Wooden Ship Decorated" pitchFamily="2" charset="0"/>
              </a:rPr>
              <a:t>Марко Вовчок</a:t>
            </a:r>
            <a:endParaRPr lang="ru-RU" sz="9600" dirty="0">
              <a:solidFill>
                <a:schemeClr val="accent2">
                  <a:lumMod val="75000"/>
                </a:schemeClr>
              </a:solidFill>
              <a:latin typeface="Wooden Ship Decorate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3572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П</a:t>
            </a:r>
            <a:r>
              <a:rPr lang="uk-UA" dirty="0" smtClean="0">
                <a:solidFill>
                  <a:schemeClr val="tx1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дготувала учениця 8-Б класу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Худенкова Дар'я 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68612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7739090" cy="6858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15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0"/>
            <a:ext cx="4375853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82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4388" y="0"/>
            <a:ext cx="6212256" cy="686156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vovcho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96545" cy="6858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0"/>
            <a:ext cx="4786314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400" dirty="0" smtClean="0">
                <a:latin typeface="Monotype Corsiva" pitchFamily="66" charset="0"/>
              </a:rPr>
              <a:t>     </a:t>
            </a:r>
            <a:r>
              <a:rPr lang="ru-RU" sz="3500" dirty="0" smtClean="0">
                <a:solidFill>
                  <a:srgbClr val="0070C0"/>
                </a:solidFill>
                <a:latin typeface="Monotype Corsiva" pitchFamily="66" charset="0"/>
              </a:rPr>
              <a:t>Під час перебування в </a:t>
            </a:r>
          </a:p>
          <a:p>
            <a:pPr>
              <a:buNone/>
            </a:pPr>
            <a:r>
              <a:rPr lang="ru-RU" sz="35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500" dirty="0" smtClean="0">
                <a:solidFill>
                  <a:srgbClr val="0070C0"/>
                </a:solidFill>
                <a:latin typeface="Monotype Corsiva" pitchFamily="66" charset="0"/>
              </a:rPr>
              <a:t>  1859 - 1867 рр. за кордоном (Німеччина, Швейцарія, Італія і переважно Франція) Марко Вовчок </a:t>
            </a:r>
            <a:r>
              <a:rPr lang="ru-RU" sz="3500" dirty="0" smtClean="0">
                <a:solidFill>
                  <a:srgbClr val="FF0000"/>
                </a:solidFill>
                <a:latin typeface="Monotype Corsiva" pitchFamily="66" charset="0"/>
              </a:rPr>
              <a:t>зустрічається з </a:t>
            </a:r>
          </a:p>
          <a:p>
            <a:pPr>
              <a:buNone/>
            </a:pPr>
            <a:r>
              <a:rPr lang="ru-RU" sz="35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500" dirty="0" smtClean="0">
                <a:solidFill>
                  <a:srgbClr val="FF0000"/>
                </a:solidFill>
                <a:latin typeface="Monotype Corsiva" pitchFamily="66" charset="0"/>
              </a:rPr>
              <a:t>  Д. Менделєєвим, </a:t>
            </a:r>
          </a:p>
          <a:p>
            <a:pPr>
              <a:buNone/>
            </a:pPr>
            <a:r>
              <a:rPr lang="ru-RU" sz="35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500" dirty="0" smtClean="0">
                <a:solidFill>
                  <a:srgbClr val="FF0000"/>
                </a:solidFill>
                <a:latin typeface="Monotype Corsiva" pitchFamily="66" charset="0"/>
              </a:rPr>
              <a:t>   О. Бородіним</a:t>
            </a:r>
            <a:r>
              <a:rPr lang="ru-RU" sz="3500" dirty="0" smtClean="0">
                <a:solidFill>
                  <a:srgbClr val="0070C0"/>
                </a:solidFill>
                <a:latin typeface="Monotype Corsiva" pitchFamily="66" charset="0"/>
              </a:rPr>
              <a:t>.При сприянні І.Тургенева </a:t>
            </a:r>
            <a:r>
              <a:rPr lang="ru-RU" sz="3500" dirty="0" smtClean="0">
                <a:solidFill>
                  <a:srgbClr val="FF0000"/>
                </a:solidFill>
                <a:latin typeface="Monotype Corsiva" pitchFamily="66" charset="0"/>
              </a:rPr>
              <a:t>відбулося її знайомство з </a:t>
            </a:r>
          </a:p>
          <a:p>
            <a:pPr>
              <a:buNone/>
            </a:pPr>
            <a:r>
              <a:rPr lang="ru-RU" sz="35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500" dirty="0" smtClean="0">
                <a:solidFill>
                  <a:srgbClr val="FF0000"/>
                </a:solidFill>
                <a:latin typeface="Monotype Corsiva" pitchFamily="66" charset="0"/>
              </a:rPr>
              <a:t>  О. Герценом, Л. Толстим, Жулем Верном.</a:t>
            </a:r>
            <a:endParaRPr lang="ru-RU" sz="35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857256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Monotype Corsiva" pitchFamily="66" charset="0"/>
              </a:rPr>
              <a:t>Д.І. Менделеев 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0000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0"/>
            <a:ext cx="4166086" cy="5715016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85818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Monotype Corsiva" pitchFamily="66" charset="0"/>
              </a:rPr>
              <a:t>І. Тургенев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tyrgenev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0"/>
            <a:ext cx="4391045" cy="5789969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85725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Monotype Corsiva" pitchFamily="66" charset="0"/>
              </a:rPr>
              <a:t>О. Герцен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_1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7422" y="1"/>
            <a:ext cx="4590893" cy="5500702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       Л. Толстой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0b10cba89a6d5e34b097369b5b065cc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0"/>
            <a:ext cx="4281508" cy="5785048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92869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Monotype Corsiva" pitchFamily="66" charset="0"/>
              </a:rPr>
              <a:t> Жюль Верн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9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7422" y="0"/>
            <a:ext cx="4238899" cy="5549106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2984"/>
          </a:xfrm>
        </p:spPr>
        <p:txBody>
          <a:bodyPr/>
          <a:lstStyle/>
          <a:p>
            <a:pPr algn="l"/>
            <a:r>
              <a:rPr lang="uk-UA" dirty="0" smtClean="0"/>
              <a:t>        </a:t>
            </a:r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  <a:t>Творча спадщина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000628" cy="5857892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дві книги «Народних оповідань»</a:t>
            </a:r>
          </a:p>
          <a:p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соціальна повість «Інститутка» (1859—1861) </a:t>
            </a:r>
          </a:p>
          <a:p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історичні казки-повісті «Кармелюк», «Дев'ять братів і десята сестриця Галя», «Невільничка», незавершені -«Гайдамаки», «Сава Чалий»</a:t>
            </a:r>
          </a:p>
          <a:p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повісті «Три долі», «Павло Чорнокрил», «Сестра», «Дяк» та інші</a:t>
            </a:r>
          </a:p>
          <a:p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збірка російською мовою «Рассказы из русского народного быта», повісті «Тюлевая баба», «Записки причетника» та інші.</a:t>
            </a:r>
          </a:p>
          <a:p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близько ста перекладів</a:t>
            </a:r>
            <a:endParaRPr lang="ru-RU" sz="23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85860"/>
          </a:xfrm>
        </p:spPr>
        <p:txBody>
          <a:bodyPr>
            <a:noAutofit/>
          </a:bodyPr>
          <a:lstStyle/>
          <a:p>
            <a:pPr algn="l"/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5000" dirty="0" smtClean="0">
                <a:solidFill>
                  <a:schemeClr val="accent2">
                    <a:lumMod val="75000"/>
                  </a:schemeClr>
                </a:solidFill>
              </a:rPr>
              <a:t>Марко Вовчок (1833-1907)</a:t>
            </a:r>
            <a:endParaRPr lang="ru-RU" sz="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757239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>
                <a:cs typeface="Arabic Typesetting" pitchFamily="66" charset="-78"/>
              </a:rPr>
              <a:t>    </a:t>
            </a:r>
            <a:r>
              <a:rPr lang="vi-VN" sz="4800" dirty="0" smtClean="0">
                <a:solidFill>
                  <a:srgbClr val="FF0000"/>
                </a:solidFill>
                <a:latin typeface="Monotype Corsiva" pitchFamily="66" charset="0"/>
                <a:cs typeface="Arabic Typesetting" pitchFamily="66" charset="-78"/>
              </a:rPr>
              <a:t>Марко́ Вовчо́к </a:t>
            </a:r>
            <a:r>
              <a:rPr lang="vi-VN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(справжнє ім'я: Марія Олександрівна Вілінська, за першим чоловіком </a:t>
            </a:r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-</a:t>
            </a:r>
            <a:r>
              <a:rPr lang="vi-VN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 Маркович, за другим чоловіком </a:t>
            </a:r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– </a:t>
            </a:r>
            <a:r>
              <a:rPr lang="vi-VN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Лобач</a:t>
            </a:r>
            <a:r>
              <a:rPr lang="uk-UA" sz="48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 </a:t>
            </a:r>
            <a:r>
              <a:rPr lang="vi-VN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Жученко) </a:t>
            </a:r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- </a:t>
            </a:r>
            <a:r>
              <a:rPr lang="vi-VN" sz="4800" dirty="0" smtClean="0">
                <a:solidFill>
                  <a:srgbClr val="FF0000"/>
                </a:solidFill>
                <a:latin typeface="Monotype Corsiva" pitchFamily="66" charset="0"/>
                <a:cs typeface="Arabic Typesetting" pitchFamily="66" charset="-78"/>
              </a:rPr>
              <a:t>українська письменниця.</a:t>
            </a:r>
            <a:r>
              <a:rPr lang="vi-VN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 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      Особливості творчості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785794"/>
            <a:ext cx="5572132" cy="60722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внесення нових жанрів і тем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звернення до фольклорних традицій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форма розповіді: у творах немає спеціального оповідача, є мистецький. Читач дізнається про все з уст народу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твори написані пісенною ритмізованою мовою з різноманітними інтонаціями, багатством синоніміки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Марко Вовчок — основоположниця дитячої української прози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Марко Вовчок зміцнила основи української соціально-побутової прози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Її творчості характерні висока ідейність, висока художність творів тощо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71546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/>
              <a:t>   Тематика творчості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5286380" cy="578645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життя дітей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кохання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побут дорослих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сите й тупе існування міщанства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фальш ченців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паразитичне животіння дворян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трагізм життя селянства за часів кріпаччини («Горпина»)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боротьба проти кріпацтва («Ледащиця», «Інститутка»)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92919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dirty="0" smtClean="0">
                <a:latin typeface="Monotype Corsiva" pitchFamily="66" charset="0"/>
              </a:rPr>
              <a:t>        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З початку 80-х років Марко Вовчок 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видає щомісячний ілюстрований журнал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200" u="sng" dirty="0" smtClean="0">
                <a:solidFill>
                  <a:srgbClr val="FF0000"/>
                </a:solidFill>
                <a:latin typeface="Monotype Corsiva" pitchFamily="66" charset="0"/>
              </a:rPr>
              <a:t>«Переведення кращих іноземних письменників». 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Тут друкувалися в переведенні Морком Вовчком «Казки Андерсена», романи Еркмана-Шатріана і особливо Жюль Верна, з ім'ям якого була зв'язана як перекладач. 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26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4214810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4876" y="0"/>
            <a:ext cx="4429124" cy="671514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Monotype Corsiva" pitchFamily="66" charset="0"/>
              </a:rPr>
              <a:t>У другій половині 80-х рр. Марко Вовчок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співробітнічає в </a:t>
            </a:r>
            <a:r>
              <a:rPr lang="ru-RU" sz="3200" dirty="0" smtClean="0">
                <a:latin typeface="Monotype Corsiva" pitchFamily="66" charset="0"/>
              </a:rPr>
              <a:t>«</a:t>
            </a:r>
            <a:r>
              <a:rPr lang="ru-RU" sz="3200" u="sng" dirty="0" smtClean="0">
                <a:solidFill>
                  <a:srgbClr val="FF0000"/>
                </a:solidFill>
                <a:latin typeface="Monotype Corsiva" pitchFamily="66" charset="0"/>
              </a:rPr>
              <a:t>Русской газете</a:t>
            </a:r>
            <a:r>
              <a:rPr lang="ru-RU" sz="3200" dirty="0" smtClean="0">
                <a:latin typeface="Monotype Corsiva" pitchFamily="66" charset="0"/>
              </a:rPr>
              <a:t>» і «</a:t>
            </a:r>
            <a:r>
              <a:rPr lang="ru-RU" sz="3200" u="sng" dirty="0" smtClean="0">
                <a:solidFill>
                  <a:srgbClr val="FF0000"/>
                </a:solidFill>
                <a:latin typeface="Monotype Corsiva" pitchFamily="66" charset="0"/>
              </a:rPr>
              <a:t>Молве</a:t>
            </a:r>
            <a:r>
              <a:rPr lang="ru-RU" sz="3200" dirty="0" smtClean="0">
                <a:latin typeface="Monotype Corsiva" pitchFamily="66" charset="0"/>
              </a:rPr>
              <a:t>». Втративши популярність після реформи, вона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шукає нових можливостей підтримати </a:t>
            </a:r>
            <a:r>
              <a:rPr lang="ru-RU" sz="3200" dirty="0" smtClean="0">
                <a:latin typeface="Monotype Corsiva" pitchFamily="66" charset="0"/>
              </a:rPr>
              <a:t>розхитану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популярність</a:t>
            </a:r>
            <a:r>
              <a:rPr lang="ru-RU" sz="3200" dirty="0" smtClean="0">
                <a:latin typeface="Monotype Corsiva" pitchFamily="66" charset="0"/>
              </a:rPr>
              <a:t>; Марко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намагається писати «казки для дітей» і «історію для дітей».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dirty="0"/>
          </a:p>
        </p:txBody>
      </p:sp>
      <p:pic>
        <p:nvPicPr>
          <p:cNvPr id="7" name="Содержимое 6" descr="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5984" cy="3403457"/>
          </a:xfrm>
        </p:spPr>
      </p:pic>
      <p:pic>
        <p:nvPicPr>
          <p:cNvPr id="8" name="Содержимое 7" descr="File152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928794" y="3429000"/>
            <a:ext cx="2707578" cy="3429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У 1893 </a:t>
            </a:r>
            <a:r>
              <a:rPr lang="ru-RU" sz="4400" dirty="0" smtClean="0">
                <a:latin typeface="Monotype Corsiva" pitchFamily="66" charset="0"/>
              </a:rPr>
              <a:t>Марко Вовчок 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видає повне зібрання</a:t>
            </a:r>
            <a:r>
              <a:rPr lang="ru-RU" sz="4400" dirty="0" smtClean="0">
                <a:latin typeface="Monotype Corsiva" pitchFamily="66" charset="0"/>
              </a:rPr>
              <a:t> своїх 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творів,</a:t>
            </a:r>
            <a:r>
              <a:rPr lang="ru-RU" sz="4400" dirty="0" smtClean="0">
                <a:latin typeface="Monotype Corsiva" pitchFamily="66" charset="0"/>
              </a:rPr>
              <a:t> але повернення до минулої популярності вже не могло бути; </a:t>
            </a:r>
            <a:r>
              <a:rPr lang="ru-RU" sz="4400" u="sng" dirty="0" smtClean="0">
                <a:solidFill>
                  <a:srgbClr val="FF0000"/>
                </a:solidFill>
                <a:latin typeface="Monotype Corsiva" pitchFamily="66" charset="0"/>
              </a:rPr>
              <a:t>вона стала «давно забутою письменницею».</a:t>
            </a:r>
            <a:endParaRPr lang="ru-RU" sz="44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image_5601021119152613781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500042"/>
            <a:ext cx="4500562" cy="5786478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3432" y="0"/>
            <a:ext cx="5057522" cy="6857999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395758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    У композиційному відношенні </a:t>
            </a:r>
            <a:r>
              <a:rPr lang="ru-RU" sz="3200" u="sng" dirty="0" smtClean="0">
                <a:solidFill>
                  <a:srgbClr val="FF0000"/>
                </a:solidFill>
                <a:latin typeface="Monotype Corsiva" pitchFamily="66" charset="0"/>
              </a:rPr>
              <a:t>всі розповіді </a:t>
            </a:r>
            <a:r>
              <a:rPr lang="ru-RU" sz="3200" u="sng" dirty="0" smtClean="0">
                <a:solidFill>
                  <a:srgbClr val="00B050"/>
                </a:solidFill>
                <a:latin typeface="Monotype Corsiva" pitchFamily="66" charset="0"/>
              </a:rPr>
              <a:t>Марко </a:t>
            </a:r>
            <a:r>
              <a:rPr lang="ru-RU" sz="3200" u="sng" dirty="0" smtClean="0">
                <a:solidFill>
                  <a:srgbClr val="FF0000"/>
                </a:solidFill>
                <a:latin typeface="Monotype Corsiva" pitchFamily="66" charset="0"/>
              </a:rPr>
              <a:t>надзвичайно прості і одноманітні. 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У них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немає глибоких конфліктів, важких переживань, гострих відчуттів. </a:t>
            </a: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Свою розповідь вона зазвичай веде від імені селянки. Факти даються в узагальненому вигляді. При цьому втрачаються індивідуальні особливості героїв.</a:t>
            </a:r>
            <a:endParaRPr lang="ru-RU" sz="32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66095972_1288712697_image0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6155" y="0"/>
            <a:ext cx="4787846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ille_kol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9825335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4743312" cy="428628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0"/>
            <a:ext cx="478631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dirty="0" smtClean="0">
                <a:latin typeface="Monotype Corsiva" pitchFamily="66" charset="0"/>
              </a:rPr>
              <a:t>        </a:t>
            </a:r>
            <a:r>
              <a:rPr lang="ru-RU" sz="3400" dirty="0" smtClean="0">
                <a:solidFill>
                  <a:srgbClr val="0070C0"/>
                </a:solidFill>
                <a:latin typeface="Monotype Corsiva" pitchFamily="66" charset="0"/>
              </a:rPr>
              <a:t>Під час війни 1904 </a:t>
            </a:r>
            <a:r>
              <a:rPr lang="ru-RU" sz="3400" dirty="0" smtClean="0">
                <a:solidFill>
                  <a:srgbClr val="FF0000"/>
                </a:solidFill>
                <a:latin typeface="Monotype Corsiva" pitchFamily="66" charset="0"/>
              </a:rPr>
              <a:t>Марко Вовчик виступає представницею квасного патріотизму, </a:t>
            </a:r>
            <a:r>
              <a:rPr lang="ru-RU" sz="3400" dirty="0" smtClean="0">
                <a:solidFill>
                  <a:srgbClr val="0070C0"/>
                </a:solidFill>
                <a:latin typeface="Monotype Corsiva" pitchFamily="66" charset="0"/>
              </a:rPr>
              <a:t>з болем </a:t>
            </a:r>
            <a:r>
              <a:rPr lang="ru-RU" sz="3400" dirty="0" smtClean="0">
                <a:solidFill>
                  <a:srgbClr val="FF0000"/>
                </a:solidFill>
                <a:latin typeface="Monotype Corsiva" pitchFamily="66" charset="0"/>
              </a:rPr>
              <a:t>переживає поразку царської армії, </a:t>
            </a:r>
            <a:r>
              <a:rPr lang="ru-RU" sz="3400" dirty="0" smtClean="0">
                <a:solidFill>
                  <a:srgbClr val="0070C0"/>
                </a:solidFill>
                <a:latin typeface="Monotype Corsiva" pitchFamily="66" charset="0"/>
              </a:rPr>
              <a:t>бере участь в «філантропічній діяльності» на користь «христолюбивого воїнства». Революційну боротьбу робочих і селянські повстання 1905 зустріла вороже.</a:t>
            </a:r>
            <a:endParaRPr lang="ru-RU" sz="3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214810" cy="6858000"/>
          </a:xfrm>
        </p:spPr>
        <p:txBody>
          <a:bodyPr/>
          <a:lstStyle/>
          <a:p>
            <a:pPr>
              <a:buNone/>
            </a:pPr>
            <a:endParaRPr lang="uk-UA" sz="5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uk-UA" sz="5400" dirty="0" smtClean="0">
                <a:latin typeface="Monotype Corsiva" pitchFamily="66" charset="0"/>
              </a:rPr>
              <a:t>  Померла письменниця </a:t>
            </a:r>
            <a:r>
              <a:rPr lang="uk-UA" sz="5400" dirty="0" smtClean="0">
                <a:solidFill>
                  <a:srgbClr val="FF0000"/>
                </a:solidFill>
                <a:latin typeface="Monotype Corsiva" pitchFamily="66" charset="0"/>
              </a:rPr>
              <a:t>28 липня 1907р.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00104038_n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"/>
            <a:ext cx="492919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800" dirty="0" smtClean="0">
                <a:solidFill>
                  <a:srgbClr val="0070C0"/>
                </a:solidFill>
                <a:latin typeface="Monotype Corsiva" pitchFamily="66" charset="0"/>
              </a:rPr>
              <a:t>Народилася Марко Вовчок - </a:t>
            </a:r>
            <a:r>
              <a:rPr lang="ru-RU" sz="3800" dirty="0" smtClean="0">
                <a:solidFill>
                  <a:srgbClr val="FF0000"/>
                </a:solidFill>
                <a:latin typeface="Monotype Corsiva" pitchFamily="66" charset="0"/>
              </a:rPr>
              <a:t>10 (22) грудня 1833р.</a:t>
            </a:r>
            <a:r>
              <a:rPr lang="ru-RU" sz="3800" dirty="0" smtClean="0">
                <a:solidFill>
                  <a:srgbClr val="0070C0"/>
                </a:solidFill>
                <a:latin typeface="Monotype Corsiva" pitchFamily="66" charset="0"/>
              </a:rPr>
              <a:t> в маєтку Єкатерининське Єлецького повіту Орловської губернії у збіднілій дворянській сім'ї. Виховувалася в приватному пансіоні в Харкові. </a:t>
            </a:r>
            <a:endParaRPr lang="ru-RU" sz="3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images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428604"/>
            <a:ext cx="4096255" cy="5929331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Пам'ятники Марко Вовчку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   </a:t>
            </a:r>
            <a:r>
              <a:rPr lang="uk-UA" sz="5400" dirty="0" smtClean="0">
                <a:solidFill>
                  <a:srgbClr val="0070C0"/>
                </a:solidFill>
                <a:latin typeface="Monotype Corsiva" pitchFamily="66" charset="0"/>
              </a:rPr>
              <a:t>Навіть до сих пір їй присвячують назви вулиць,будинків. Розробляють поштові марки з її фото. А жителі будинків, в яких побувала Марко Вовчик,дуже пишаються цим.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53718920_dsc0027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4357686" cy="5825784"/>
          </a:xfrm>
        </p:spPr>
      </p:pic>
      <p:pic>
        <p:nvPicPr>
          <p:cNvPr id="8" name="Содержимое 7" descr="1253718955_dsc0028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6313" y="714356"/>
            <a:ext cx="4357687" cy="582578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253718941_dsc002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12109" cy="68580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umb300x4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000108"/>
            <a:ext cx="7076405" cy="500066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arko-vovchok-yubileynaya-mezhal_31643198_1_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214422"/>
            <a:ext cx="3394472" cy="4525963"/>
          </a:xfrm>
        </p:spPr>
      </p:pic>
      <p:pic>
        <p:nvPicPr>
          <p:cNvPr id="8" name="Содержимое 7" descr="marko-vovchok-yubileynaya-mezhal_31643198_2_F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9190" y="1214422"/>
            <a:ext cx="3394472" cy="4525963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5"/>
            <a:ext cx="8686800" cy="107157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latin typeface="Monotype Corsiva" pitchFamily="66" charset="0"/>
              </a:rPr>
              <a:t>         </a:t>
            </a: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І нехай вона померла фізично,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                      але все ж таки назавжди залишилась в наших серцях!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44182_2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286248" cy="6858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0"/>
            <a:ext cx="5143504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900" dirty="0" smtClean="0">
                <a:latin typeface="Monotype Corsiva" pitchFamily="66" charset="0"/>
              </a:rPr>
              <a:t>       </a:t>
            </a:r>
            <a:r>
              <a:rPr lang="uk-UA" sz="3900" dirty="0" smtClean="0">
                <a:solidFill>
                  <a:srgbClr val="00B050"/>
                </a:solidFill>
                <a:latin typeface="Monotype Corsiva" pitchFamily="66" charset="0"/>
              </a:rPr>
              <a:t>У віці семи років Марко Вовчок </a:t>
            </a:r>
            <a:r>
              <a:rPr lang="uk-UA" sz="3900" dirty="0" smtClean="0">
                <a:solidFill>
                  <a:srgbClr val="FF0000"/>
                </a:solidFill>
                <a:latin typeface="Monotype Corsiva" pitchFamily="66" charset="0"/>
              </a:rPr>
              <a:t>лишилась батька</a:t>
            </a:r>
            <a:r>
              <a:rPr lang="uk-UA" sz="3900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uk-UA" sz="3900" dirty="0" smtClean="0">
                <a:solidFill>
                  <a:srgbClr val="FF0000"/>
                </a:solidFill>
                <a:latin typeface="Monotype Corsiva" pitchFamily="66" charset="0"/>
              </a:rPr>
              <a:t>виховувалася </a:t>
            </a:r>
            <a:r>
              <a:rPr lang="uk-UA" sz="3900" dirty="0" smtClean="0">
                <a:solidFill>
                  <a:srgbClr val="00B050"/>
                </a:solidFill>
                <a:latin typeface="Monotype Corsiva" pitchFamily="66" charset="0"/>
              </a:rPr>
              <a:t>з 1846 </a:t>
            </a:r>
            <a:r>
              <a:rPr lang="uk-UA" sz="3900" dirty="0" smtClean="0">
                <a:solidFill>
                  <a:srgbClr val="FF0000"/>
                </a:solidFill>
                <a:latin typeface="Monotype Corsiva" pitchFamily="66" charset="0"/>
              </a:rPr>
              <a:t>в харківському пансіоні</a:t>
            </a:r>
            <a:r>
              <a:rPr lang="uk-UA" sz="3900" dirty="0" smtClean="0">
                <a:solidFill>
                  <a:srgbClr val="00B050"/>
                </a:solidFill>
                <a:latin typeface="Monotype Corsiva" pitchFamily="66" charset="0"/>
              </a:rPr>
              <a:t>, звідки через 2 роки </a:t>
            </a:r>
            <a:r>
              <a:rPr lang="uk-UA" sz="3900" dirty="0" smtClean="0">
                <a:solidFill>
                  <a:srgbClr val="FF0000"/>
                </a:solidFill>
                <a:latin typeface="Monotype Corsiva" pitchFamily="66" charset="0"/>
              </a:rPr>
              <a:t>переїхала</a:t>
            </a:r>
            <a:r>
              <a:rPr lang="uk-UA" sz="3900" dirty="0" smtClean="0">
                <a:solidFill>
                  <a:srgbClr val="00B050"/>
                </a:solidFill>
                <a:latin typeface="Monotype Corsiva" pitchFamily="66" charset="0"/>
              </a:rPr>
              <a:t> в Орел </a:t>
            </a:r>
            <a:r>
              <a:rPr lang="uk-UA" sz="3900" dirty="0" smtClean="0">
                <a:solidFill>
                  <a:srgbClr val="FF0000"/>
                </a:solidFill>
                <a:latin typeface="Monotype Corsiva" pitchFamily="66" charset="0"/>
              </a:rPr>
              <a:t>до своєї тітки Мордвіной</a:t>
            </a:r>
            <a:r>
              <a:rPr lang="uk-UA" sz="3900" dirty="0" smtClean="0">
                <a:solidFill>
                  <a:srgbClr val="00B050"/>
                </a:solidFill>
                <a:latin typeface="Monotype Corsiva" pitchFamily="66" charset="0"/>
              </a:rPr>
              <a:t>, в якої збиралися найбільш видатні представники інтелігенції Орла. </a:t>
            </a:r>
            <a:endParaRPr lang="ru-RU" sz="39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7-8-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7553" y="0"/>
            <a:ext cx="4598537" cy="6858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0"/>
            <a:ext cx="4857752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Там Марія </a:t>
            </a:r>
            <a:r>
              <a:rPr lang="ru-RU" sz="3800" dirty="0" smtClean="0">
                <a:solidFill>
                  <a:srgbClr val="FF0000"/>
                </a:solidFill>
                <a:latin typeface="Monotype Corsiva" pitchFamily="66" charset="0"/>
              </a:rPr>
              <a:t>познайомилася</a:t>
            </a: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800" dirty="0" smtClean="0">
                <a:solidFill>
                  <a:srgbClr val="FF0000"/>
                </a:solidFill>
                <a:latin typeface="Monotype Corsiva" pitchFamily="66" charset="0"/>
              </a:rPr>
              <a:t>з майбутнім своїм чоловіком,</a:t>
            </a: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українським фольклористом і етнографом </a:t>
            </a:r>
            <a:r>
              <a:rPr lang="ru-RU" sz="3800" dirty="0" smtClean="0">
                <a:solidFill>
                  <a:srgbClr val="FF0000"/>
                </a:solidFill>
                <a:latin typeface="Monotype Corsiva" pitchFamily="66" charset="0"/>
              </a:rPr>
              <a:t>О. В. Марковичем</a:t>
            </a:r>
            <a:r>
              <a:rPr lang="ru-RU" sz="3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який відбував заслання в Орлі за участь у діяльності Кирило-Мефодіївського товариства.</a:t>
            </a:r>
            <a:endParaRPr lang="ru-RU" sz="3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64343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</a:t>
            </a:r>
            <a:r>
              <a:rPr lang="uk-UA" sz="3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Під впливом цього середовища Марко Вовчок </a:t>
            </a: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серйозно зацікавилася етнографією </a:t>
            </a:r>
            <a:r>
              <a:rPr lang="uk-UA" sz="3800" dirty="0">
                <a:solidFill>
                  <a:srgbClr val="FF0000"/>
                </a:solidFill>
                <a:latin typeface="Monotype Corsiva" pitchFamily="66" charset="0"/>
              </a:rPr>
              <a:t>-</a:t>
            </a: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народною піснею, селянським побутом</a:t>
            </a:r>
            <a:r>
              <a:rPr lang="uk-UA" sz="3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а також </a:t>
            </a:r>
            <a:r>
              <a:rPr lang="uk-UA" sz="3800" dirty="0" smtClean="0">
                <a:solidFill>
                  <a:srgbClr val="FF0000"/>
                </a:solidFill>
                <a:latin typeface="Monotype Corsiva" pitchFamily="66" charset="0"/>
              </a:rPr>
              <a:t>питаннями звільнення селян від кріпосної залежності.</a:t>
            </a:r>
            <a:endParaRPr lang="ru-RU" sz="3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52805423_Marko_Vovchok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0"/>
            <a:ext cx="4500562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636587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-5685"/>
            <a:ext cx="3802106" cy="686368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5715016"/>
            <a:ext cx="2857520" cy="1000132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Будинок в             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Немирові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9332fc8e803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6248" cy="5857892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6248" y="0"/>
            <a:ext cx="4857752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Проживаючи </a:t>
            </a:r>
            <a:r>
              <a:rPr lang="ru-RU" sz="4000" dirty="0" smtClean="0">
                <a:solidFill>
                  <a:schemeClr val="tx2"/>
                </a:solidFill>
                <a:latin typeface="Monotype Corsiva" pitchFamily="66" charset="0"/>
              </a:rPr>
              <a:t>з </a:t>
            </a:r>
          </a:p>
          <a:p>
            <a:pPr>
              <a:buNone/>
            </a:pPr>
            <a:r>
              <a:rPr lang="ru-RU" sz="40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chemeClr val="tx2"/>
                </a:solidFill>
                <a:latin typeface="Monotype Corsiva" pitchFamily="66" charset="0"/>
              </a:rPr>
              <a:t>   1851 по1858 рр.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у Чернігові, Києві, Немирові на Вінниччині, </a:t>
            </a:r>
            <a:r>
              <a:rPr lang="ru-RU" sz="4000" dirty="0" smtClean="0">
                <a:solidFill>
                  <a:schemeClr val="tx2"/>
                </a:solidFill>
                <a:latin typeface="Monotype Corsiva" pitchFamily="66" charset="0"/>
              </a:rPr>
              <a:t>Марія Олександрівна </a:t>
            </a:r>
            <a:r>
              <a:rPr lang="ru-RU" sz="4000" u="sng" dirty="0" smtClean="0">
                <a:solidFill>
                  <a:srgbClr val="FF0000"/>
                </a:solidFill>
                <a:latin typeface="Monotype Corsiva" pitchFamily="66" charset="0"/>
              </a:rPr>
              <a:t>досконало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вивчила життя, культуру, мову українського народу. 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500062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Пізніше у Петербурзі вона вже як автор збірки «Народні оповідання»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призвела враження в колі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таких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літераторів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як </a:t>
            </a:r>
          </a:p>
          <a:p>
            <a:pPr>
              <a:buNone/>
            </a:pPr>
            <a:r>
              <a:rPr lang="ru-RU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   Т. Шевченко,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І. Тургенев, М. Некрасов,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О. Плещеев, О. Писемський, 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польський поет і драматург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Едуард Желіговський.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768612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2148"/>
            <a:ext cx="4286248" cy="6793703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767</Words>
  <Application>Microsoft Office PowerPoint</Application>
  <PresentationFormat>Экран (4:3)</PresentationFormat>
  <Paragraphs>61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Марко Вовчок</vt:lpstr>
      <vt:lpstr>     Марко Вовчок (1833-1907)</vt:lpstr>
      <vt:lpstr>Слайд 3</vt:lpstr>
      <vt:lpstr>Слайд 4</vt:lpstr>
      <vt:lpstr>Слайд 5</vt:lpstr>
      <vt:lpstr>Слайд 6</vt:lpstr>
      <vt:lpstr>Слайд 7</vt:lpstr>
      <vt:lpstr>  Будинок в                                 Немирові</vt:lpstr>
      <vt:lpstr>Слайд 9</vt:lpstr>
      <vt:lpstr>Слайд 10</vt:lpstr>
      <vt:lpstr>Слайд 11</vt:lpstr>
      <vt:lpstr>Слайд 12</vt:lpstr>
      <vt:lpstr>Слайд 13</vt:lpstr>
      <vt:lpstr>Д.І. Менделеев </vt:lpstr>
      <vt:lpstr>І. Тургенев</vt:lpstr>
      <vt:lpstr>О. Герцен</vt:lpstr>
      <vt:lpstr>        Л. Толстой</vt:lpstr>
      <vt:lpstr> Жюль Верн</vt:lpstr>
      <vt:lpstr>        Творча спадщина</vt:lpstr>
      <vt:lpstr>            Особливості творчості </vt:lpstr>
      <vt:lpstr>   Тематика творчості</vt:lpstr>
      <vt:lpstr>Слайд 22</vt:lpstr>
      <vt:lpstr>У другій половині 80-х рр. Марко Вовчок співробітнічає в «Русской газете» і «Молве». Втративши популярність після реформи, вона шукає нових можливостей підтримати розхитану популярність; Марко намагається писати «казки для дітей» і «історію для дітей». </vt:lpstr>
      <vt:lpstr>Слайд 24</vt:lpstr>
      <vt:lpstr>Слайд 25</vt:lpstr>
      <vt:lpstr>Слайд 26</vt:lpstr>
      <vt:lpstr>Слайд 27</vt:lpstr>
      <vt:lpstr>Слайд 28</vt:lpstr>
      <vt:lpstr>Слайд 29</vt:lpstr>
      <vt:lpstr>Пам'ятники Марко Вовчку 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Марко Вовчок</dc:title>
  <dc:creator>BEST</dc:creator>
  <cp:lastModifiedBy>DNA7 X86</cp:lastModifiedBy>
  <cp:revision>29</cp:revision>
  <dcterms:created xsi:type="dcterms:W3CDTF">2011-05-17T11:25:13Z</dcterms:created>
  <dcterms:modified xsi:type="dcterms:W3CDTF">2012-01-03T17:49:21Z</dcterms:modified>
</cp:coreProperties>
</file>