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  <p:sldMasterId id="2147483744" r:id="rId3"/>
  </p:sldMasterIdLst>
  <p:notesMasterIdLst>
    <p:notesMasterId r:id="rId25"/>
  </p:notesMasterIdLst>
  <p:sldIdLst>
    <p:sldId id="256" r:id="rId4"/>
    <p:sldId id="257" r:id="rId5"/>
    <p:sldId id="261" r:id="rId6"/>
    <p:sldId id="262" r:id="rId7"/>
    <p:sldId id="258" r:id="rId8"/>
    <p:sldId id="263" r:id="rId9"/>
    <p:sldId id="259" r:id="rId10"/>
    <p:sldId id="260" r:id="rId11"/>
    <p:sldId id="264" r:id="rId12"/>
    <p:sldId id="266" r:id="rId13"/>
    <p:sldId id="265" r:id="rId14"/>
    <p:sldId id="267" r:id="rId15"/>
    <p:sldId id="274" r:id="rId16"/>
    <p:sldId id="269" r:id="rId17"/>
    <p:sldId id="270" r:id="rId18"/>
    <p:sldId id="271" r:id="rId19"/>
    <p:sldId id="272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01" autoAdjust="0"/>
  </p:normalViewPr>
  <p:slideViewPr>
    <p:cSldViewPr>
      <p:cViewPr varScale="1">
        <p:scale>
          <a:sx n="103" d="100"/>
          <a:sy n="103" d="100"/>
        </p:scale>
        <p:origin x="-21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71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DAE5F-C177-42AB-8A39-A081AC6A81A5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21015-6B0F-4B90-95DC-D8C8F90CB2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792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21015-6B0F-4B90-95DC-D8C8F90CB2C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241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D928B0E4-0B30-4CB2-8E95-0CAF1D7510C6}" type="datetimeFigureOut">
              <a:rPr lang="ru-RU" smtClean="0"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FBDE93B-8C6F-4427-86E4-64375B99C99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5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9.xml"/><Relationship Id="rId1" Type="http://schemas.openxmlformats.org/officeDocument/2006/relationships/themeOverride" Target="../theme/themeOverrid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slideLayout" Target="../slideLayouts/slideLayout29.xml"/><Relationship Id="rId1" Type="http://schemas.openxmlformats.org/officeDocument/2006/relationships/themeOverride" Target="../theme/themeOverrid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0.xml"/><Relationship Id="rId1" Type="http://schemas.openxmlformats.org/officeDocument/2006/relationships/themeOverride" Target="../theme/themeOverride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themeOverride" Target="../theme/themeOverride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themeOverride" Target="../theme/themeOverrid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themeOverride" Target="../theme/themeOverride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openbookclassic/ukraienska-literatura/grabovskij" TargetMode="External"/><Relationship Id="rId2" Type="http://schemas.openxmlformats.org/officeDocument/2006/relationships/slideLayout" Target="../slideLayouts/slideLayout20.xml"/><Relationship Id="rId1" Type="http://schemas.openxmlformats.org/officeDocument/2006/relationships/themeOverride" Target="../theme/themeOverride13.xml"/><Relationship Id="rId5" Type="http://schemas.openxmlformats.org/officeDocument/2006/relationships/hyperlink" Target="http://ukrlitera.ru/index.php/literatura/179-2012-08-09-09-42-09" TargetMode="External"/><Relationship Id="rId4" Type="http://schemas.openxmlformats.org/officeDocument/2006/relationships/hyperlink" Target="http://greatukrainians.com.ua/print/country/ukraine/728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692696"/>
            <a:ext cx="7772400" cy="1827634"/>
          </a:xfrm>
        </p:spPr>
        <p:txBody>
          <a:bodyPr anchor="ctr">
            <a:normAutofit fontScale="90000"/>
          </a:bodyPr>
          <a:lstStyle/>
          <a:p>
            <a:r>
              <a:rPr lang="ru-RU" sz="6700" dirty="0" err="1" smtClean="0">
                <a:latin typeface="Franklin Gothic Heavy" pitchFamily="34" charset="0"/>
                <a:cs typeface="AngsanaUPC" pitchFamily="18" charset="-34"/>
              </a:rPr>
              <a:t>Грабовський</a:t>
            </a:r>
            <a:r>
              <a:rPr lang="ru-RU" sz="6700" dirty="0" smtClean="0">
                <a:latin typeface="Franklin Gothic Heavy" pitchFamily="34" charset="0"/>
                <a:cs typeface="AngsanaUPC" pitchFamily="18" charset="-34"/>
              </a:rPr>
              <a:t> </a:t>
            </a:r>
            <a:r>
              <a:rPr lang="ru-RU" sz="6700" dirty="0" err="1" smtClean="0">
                <a:latin typeface="Franklin Gothic Heavy" pitchFamily="34" charset="0"/>
                <a:cs typeface="AngsanaUPC" pitchFamily="18" charset="-34"/>
              </a:rPr>
              <a:t>Павло</a:t>
            </a:r>
            <a:r>
              <a:rPr lang="ru-RU" sz="6700" dirty="0" smtClean="0">
                <a:latin typeface="Franklin Gothic Heavy" pitchFamily="34" charset="0"/>
                <a:cs typeface="AngsanaUPC" pitchFamily="18" charset="-34"/>
              </a:rPr>
              <a:t> </a:t>
            </a:r>
            <a:br>
              <a:rPr lang="ru-RU" sz="6700" dirty="0" smtClean="0">
                <a:latin typeface="Franklin Gothic Heavy" pitchFamily="34" charset="0"/>
                <a:cs typeface="AngsanaUPC" pitchFamily="18" charset="-34"/>
              </a:rPr>
            </a:br>
            <a:r>
              <a:rPr lang="ru-RU" sz="6700" dirty="0" smtClean="0">
                <a:latin typeface="Franklin Gothic Heavy" pitchFamily="34" charset="0"/>
                <a:cs typeface="AngsanaUPC" pitchFamily="18" charset="-34"/>
              </a:rPr>
              <a:t>(1864 - 1902)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3645024"/>
            <a:ext cx="8928991" cy="1688976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Segoe Script" pitchFamily="34" charset="0"/>
              </a:rPr>
              <a:t>Поет-</a:t>
            </a:r>
            <a:r>
              <a:rPr lang="ru-RU" sz="2400" b="1" dirty="0" err="1">
                <a:latin typeface="Segoe Script" pitchFamily="34" charset="0"/>
              </a:rPr>
              <a:t>лірик</a:t>
            </a:r>
            <a:r>
              <a:rPr lang="ru-RU" sz="2400" b="1" dirty="0">
                <a:latin typeface="Segoe Script" pitchFamily="34" charset="0"/>
              </a:rPr>
              <a:t>, </a:t>
            </a:r>
            <a:r>
              <a:rPr lang="ru-RU" sz="2400" b="1" dirty="0" err="1">
                <a:latin typeface="Segoe Script" pitchFamily="34" charset="0"/>
              </a:rPr>
              <a:t>публіцист</a:t>
            </a:r>
            <a:r>
              <a:rPr lang="ru-RU" sz="2400" b="1" dirty="0">
                <a:latin typeface="Segoe Script" pitchFamily="34" charset="0"/>
              </a:rPr>
              <a:t>, </a:t>
            </a:r>
            <a:r>
              <a:rPr lang="ru-RU" sz="2400" b="1" dirty="0" err="1">
                <a:latin typeface="Segoe Script" pitchFamily="34" charset="0"/>
              </a:rPr>
              <a:t>перекладач</a:t>
            </a:r>
            <a:r>
              <a:rPr lang="ru-RU" sz="2400" b="1" dirty="0">
                <a:latin typeface="Segoe Script" pitchFamily="34" charset="0"/>
              </a:rPr>
              <a:t> </a:t>
            </a:r>
            <a:r>
              <a:rPr lang="ru-RU" sz="2400" b="1" dirty="0" err="1">
                <a:latin typeface="Segoe Script" pitchFamily="34" charset="0"/>
              </a:rPr>
              <a:t>творів</a:t>
            </a:r>
            <a:r>
              <a:rPr lang="ru-RU" sz="2400" b="1" dirty="0">
                <a:latin typeface="Segoe Script" pitchFamily="34" charset="0"/>
              </a:rPr>
              <a:t> з 25 </a:t>
            </a:r>
            <a:r>
              <a:rPr lang="ru-RU" sz="2400" b="1" dirty="0" err="1">
                <a:latin typeface="Segoe Script" pitchFamily="34" charset="0"/>
              </a:rPr>
              <a:t>літератур</a:t>
            </a:r>
            <a:r>
              <a:rPr lang="ru-RU" sz="2400" b="1" dirty="0">
                <a:latin typeface="Segoe Script" pitchFamily="34" charset="0"/>
              </a:rPr>
              <a:t> </a:t>
            </a:r>
            <a:r>
              <a:rPr lang="ru-RU" sz="2400" b="1" dirty="0" err="1">
                <a:latin typeface="Segoe Script" pitchFamily="34" charset="0"/>
              </a:rPr>
              <a:t>світу</a:t>
            </a:r>
            <a:endParaRPr lang="ru-RU" sz="2400" b="1" dirty="0"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41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139952" y="1556792"/>
            <a:ext cx="4398640" cy="452596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В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кінці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 1900 року –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Грабовський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одружився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 з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А.М.Лук’яновою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, яка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вчилася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 у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фельдшерській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школі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.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Анастасія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Миколаївна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Лук’янова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вислана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 з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Москви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 до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Тобольська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під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таємний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нагляд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поліції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була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 молодою,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вродливою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життєрадісною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 особою. </a:t>
            </a:r>
            <a:endParaRPr lang="ru-RU" sz="21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0" indent="0" algn="r">
              <a:buNone/>
            </a:pPr>
            <a:r>
              <a:rPr lang="ru-RU" sz="2100" dirty="0" smtClean="0">
                <a:solidFill>
                  <a:schemeClr val="tx1"/>
                </a:solidFill>
                <a:latin typeface="Book Antiqua" pitchFamily="18" charset="0"/>
              </a:rPr>
              <a:t>У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кінці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 1901 року у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Грабовських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народився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син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 Борис, названий на честь Бориса </a:t>
            </a:r>
            <a:r>
              <a:rPr lang="ru-RU" sz="2100" dirty="0" err="1">
                <a:solidFill>
                  <a:schemeClr val="tx1"/>
                </a:solidFill>
                <a:latin typeface="Book Antiqua" pitchFamily="18" charset="0"/>
              </a:rPr>
              <a:t>Грінченка</a:t>
            </a:r>
            <a:r>
              <a:rPr lang="ru-RU" sz="2100" dirty="0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772816"/>
            <a:ext cx="3312368" cy="42659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80974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290611"/>
            <a:ext cx="8568952" cy="424731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dirty="0" err="1" smtClean="0">
                <a:latin typeface="Book Antiqua" pitchFamily="18" charset="0"/>
              </a:rPr>
              <a:t>Ще</a:t>
            </a:r>
            <a:r>
              <a:rPr lang="ru-RU" dirty="0" smtClean="0">
                <a:latin typeface="Book Antiqua" pitchFamily="18" charset="0"/>
              </a:rPr>
              <a:t> в </a:t>
            </a:r>
            <a:r>
              <a:rPr lang="ru-RU" dirty="0" err="1" smtClean="0">
                <a:latin typeface="Book Antiqua" pitchFamily="18" charset="0"/>
              </a:rPr>
              <a:t>Іркутській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тюрмі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П.Грабовський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зрозумів</a:t>
            </a:r>
            <a:r>
              <a:rPr lang="ru-RU" dirty="0" smtClean="0">
                <a:latin typeface="Book Antiqua" pitchFamily="18" charset="0"/>
              </a:rPr>
              <a:t>, </a:t>
            </a:r>
            <a:r>
              <a:rPr lang="ru-RU" dirty="0" err="1" smtClean="0">
                <a:latin typeface="Book Antiqua" pitchFamily="18" charset="0"/>
              </a:rPr>
              <a:t>що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єдиним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його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засобом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боротьби</a:t>
            </a:r>
            <a:r>
              <a:rPr lang="ru-RU" dirty="0" smtClean="0">
                <a:latin typeface="Book Antiqua" pitchFamily="18" charset="0"/>
              </a:rPr>
              <a:t>, </a:t>
            </a:r>
            <a:r>
              <a:rPr lang="ru-RU" dirty="0" err="1" smtClean="0">
                <a:latin typeface="Book Antiqua" pitchFamily="18" charset="0"/>
              </a:rPr>
              <a:t>який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надає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смисл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життю</a:t>
            </a:r>
            <a:r>
              <a:rPr lang="ru-RU" dirty="0" smtClean="0">
                <a:latin typeface="Book Antiqua" pitchFamily="18" charset="0"/>
              </a:rPr>
              <a:t>, є слово. Все </a:t>
            </a:r>
            <a:r>
              <a:rPr lang="ru-RU" dirty="0" err="1" smtClean="0">
                <a:latin typeface="Book Antiqua" pitchFamily="18" charset="0"/>
              </a:rPr>
              <a:t>інше</a:t>
            </a:r>
            <a:r>
              <a:rPr lang="ru-RU" dirty="0" smtClean="0">
                <a:latin typeface="Book Antiqua" pitchFamily="18" charset="0"/>
              </a:rPr>
              <a:t> – воля, </a:t>
            </a:r>
            <a:r>
              <a:rPr lang="ru-RU" dirty="0" err="1" smtClean="0">
                <a:latin typeface="Book Antiqua" pitchFamily="18" charset="0"/>
              </a:rPr>
              <a:t>Україна</a:t>
            </a:r>
            <a:r>
              <a:rPr lang="ru-RU" dirty="0" smtClean="0">
                <a:latin typeface="Book Antiqua" pitchFamily="18" charset="0"/>
              </a:rPr>
              <a:t>, </a:t>
            </a:r>
            <a:r>
              <a:rPr lang="ru-RU" dirty="0" err="1" smtClean="0">
                <a:latin typeface="Book Antiqua" pitchFamily="18" charset="0"/>
              </a:rPr>
              <a:t>здоров’я</a:t>
            </a:r>
            <a:r>
              <a:rPr lang="ru-RU" dirty="0" smtClean="0">
                <a:latin typeface="Book Antiqua" pitchFamily="18" charset="0"/>
              </a:rPr>
              <a:t> – у </a:t>
            </a:r>
            <a:r>
              <a:rPr lang="ru-RU" dirty="0" err="1" smtClean="0">
                <a:latin typeface="Book Antiqua" pitchFamily="18" charset="0"/>
              </a:rPr>
              <a:t>нього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вже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було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відібрано</a:t>
            </a:r>
            <a:r>
              <a:rPr lang="ru-RU" dirty="0" smtClean="0">
                <a:latin typeface="Book Antiqua" pitchFamily="18" charset="0"/>
              </a:rPr>
              <a:t>. </a:t>
            </a:r>
            <a:r>
              <a:rPr lang="ru-RU" dirty="0" err="1" smtClean="0">
                <a:latin typeface="Book Antiqua" pitchFamily="18" charset="0"/>
              </a:rPr>
              <a:t>Залишалася</a:t>
            </a:r>
            <a:r>
              <a:rPr lang="ru-RU" dirty="0" smtClean="0">
                <a:latin typeface="Book Antiqua" pitchFamily="18" charset="0"/>
              </a:rPr>
              <a:t> робота. Як </a:t>
            </a:r>
            <a:r>
              <a:rPr lang="ru-RU" dirty="0" err="1" smtClean="0">
                <a:latin typeface="Book Antiqua" pitchFamily="18" charset="0"/>
              </a:rPr>
              <a:t>порятунок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від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самотності</a:t>
            </a:r>
            <a:r>
              <a:rPr lang="ru-RU" dirty="0" smtClean="0">
                <a:latin typeface="Book Antiqua" pitchFamily="18" charset="0"/>
              </a:rPr>
              <a:t> й туги, як </a:t>
            </a:r>
            <a:r>
              <a:rPr lang="ru-RU" dirty="0" err="1" smtClean="0">
                <a:latin typeface="Book Antiqua" pitchFamily="18" charset="0"/>
              </a:rPr>
              <a:t>спосіб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буття</a:t>
            </a:r>
            <a:r>
              <a:rPr lang="ru-RU" dirty="0" smtClean="0">
                <a:latin typeface="Book Antiqua" pitchFamily="18" charset="0"/>
              </a:rPr>
              <a:t>, як </a:t>
            </a:r>
            <a:r>
              <a:rPr lang="ru-RU" dirty="0" err="1" smtClean="0">
                <a:latin typeface="Book Antiqua" pitchFamily="18" charset="0"/>
              </a:rPr>
              <a:t>надія</a:t>
            </a:r>
            <a:r>
              <a:rPr lang="ru-RU" dirty="0" smtClean="0">
                <a:latin typeface="Book Antiqua" pitchFamily="18" charset="0"/>
              </a:rPr>
              <a:t>, </a:t>
            </a:r>
            <a:r>
              <a:rPr lang="ru-RU" dirty="0" err="1" smtClean="0">
                <a:latin typeface="Book Antiqua" pitchFamily="18" charset="0"/>
              </a:rPr>
              <a:t>що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твій</a:t>
            </a:r>
            <a:r>
              <a:rPr lang="ru-RU" dirty="0" smtClean="0">
                <a:latin typeface="Book Antiqua" pitchFamily="18" charset="0"/>
              </a:rPr>
              <a:t> голос </a:t>
            </a:r>
            <a:r>
              <a:rPr lang="ru-RU" dirty="0" err="1" smtClean="0">
                <a:latin typeface="Book Antiqua" pitchFamily="18" charset="0"/>
              </a:rPr>
              <a:t>почують</a:t>
            </a:r>
            <a:r>
              <a:rPr lang="ru-RU" dirty="0" smtClean="0">
                <a:latin typeface="Book Antiqua" pitchFamily="18" charset="0"/>
              </a:rPr>
              <a:t> там, на </a:t>
            </a:r>
            <a:r>
              <a:rPr lang="ru-RU" dirty="0" err="1" smtClean="0">
                <a:latin typeface="Book Antiqua" pitchFamily="18" charset="0"/>
              </a:rPr>
              <a:t>рідній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землі</a:t>
            </a:r>
            <a:r>
              <a:rPr lang="ru-RU" dirty="0" smtClean="0">
                <a:latin typeface="Book Antiqua" pitchFamily="18" charset="0"/>
              </a:rPr>
              <a:t>.</a:t>
            </a:r>
          </a:p>
          <a:p>
            <a:endParaRPr lang="ru-RU" dirty="0" smtClean="0">
              <a:latin typeface="Book Antiqua" pitchFamily="18" charset="0"/>
            </a:endParaRPr>
          </a:p>
          <a:p>
            <a:pPr algn="r"/>
            <a:r>
              <a:rPr lang="ru-RU" dirty="0" smtClean="0"/>
              <a:t>         </a:t>
            </a:r>
            <a:r>
              <a:rPr lang="ru-RU" dirty="0" err="1" smtClean="0">
                <a:latin typeface="Book Antiqua" pitchFamily="18" charset="0"/>
              </a:rPr>
              <a:t>Павло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Арсенович</a:t>
            </a:r>
            <a:r>
              <a:rPr lang="ru-RU" dirty="0" smtClean="0">
                <a:latin typeface="Book Antiqua" pitchFamily="18" charset="0"/>
              </a:rPr>
              <a:t> створив </a:t>
            </a:r>
            <a:r>
              <a:rPr lang="ru-RU" dirty="0" err="1" smtClean="0">
                <a:latin typeface="Book Antiqua" pitchFamily="18" charset="0"/>
              </a:rPr>
              <a:t>прекрасні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зразки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оригінальної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поезії</a:t>
            </a:r>
            <a:r>
              <a:rPr lang="ru-RU" dirty="0" smtClean="0">
                <a:latin typeface="Book Antiqua" pitchFamily="18" charset="0"/>
              </a:rPr>
              <a:t>. І про </a:t>
            </a:r>
            <a:r>
              <a:rPr lang="ru-RU" dirty="0" err="1" smtClean="0">
                <a:latin typeface="Book Antiqua" pitchFamily="18" charset="0"/>
              </a:rPr>
              <a:t>що</a:t>
            </a:r>
            <a:r>
              <a:rPr lang="ru-RU" dirty="0" smtClean="0">
                <a:latin typeface="Book Antiqua" pitchFamily="18" charset="0"/>
              </a:rPr>
              <a:t> б не писав поет, </a:t>
            </a:r>
            <a:r>
              <a:rPr lang="ru-RU" dirty="0" err="1" smtClean="0">
                <a:latin typeface="Book Antiqua" pitchFamily="18" charset="0"/>
              </a:rPr>
              <a:t>він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завжди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звертався</a:t>
            </a:r>
            <a:r>
              <a:rPr lang="ru-RU" dirty="0" smtClean="0">
                <a:latin typeface="Book Antiqua" pitchFamily="18" charset="0"/>
              </a:rPr>
              <a:t> до </a:t>
            </a:r>
            <a:r>
              <a:rPr lang="ru-RU" dirty="0" err="1" smtClean="0">
                <a:latin typeface="Book Antiqua" pitchFamily="18" charset="0"/>
              </a:rPr>
              <a:t>рідного</a:t>
            </a:r>
            <a:r>
              <a:rPr lang="ru-RU" dirty="0" smtClean="0">
                <a:latin typeface="Book Antiqua" pitchFamily="18" charset="0"/>
              </a:rPr>
              <a:t> краю, </a:t>
            </a:r>
            <a:r>
              <a:rPr lang="ru-RU" dirty="0" err="1" smtClean="0">
                <a:latin typeface="Book Antiqua" pitchFamily="18" charset="0"/>
              </a:rPr>
              <a:t>рідної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пісні</a:t>
            </a:r>
            <a:r>
              <a:rPr lang="ru-RU" dirty="0" smtClean="0">
                <a:latin typeface="Book Antiqua" pitchFamily="18" charset="0"/>
              </a:rPr>
              <a:t>. </a:t>
            </a:r>
            <a:r>
              <a:rPr lang="ru-RU" dirty="0" err="1" smtClean="0">
                <a:latin typeface="Book Antiqua" pitchFamily="18" charset="0"/>
              </a:rPr>
              <a:t>Пісня</a:t>
            </a:r>
            <a:r>
              <a:rPr lang="ru-RU" dirty="0" smtClean="0">
                <a:latin typeface="Book Antiqua" pitchFamily="18" charset="0"/>
              </a:rPr>
              <a:t>, </a:t>
            </a:r>
            <a:r>
              <a:rPr lang="ru-RU" dirty="0" err="1" smtClean="0">
                <a:latin typeface="Book Antiqua" pitchFamily="18" charset="0"/>
              </a:rPr>
              <a:t>пройнята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гуманізмом</a:t>
            </a:r>
            <a:r>
              <a:rPr lang="ru-RU" dirty="0" smtClean="0">
                <a:latin typeface="Book Antiqua" pitchFamily="18" charset="0"/>
              </a:rPr>
              <a:t> та </a:t>
            </a:r>
            <a:r>
              <a:rPr lang="ru-RU" dirty="0" err="1" smtClean="0">
                <a:latin typeface="Book Antiqua" pitchFamily="18" charset="0"/>
              </a:rPr>
              <a:t>оптимізмом</a:t>
            </a:r>
            <a:r>
              <a:rPr lang="ru-RU" dirty="0" smtClean="0">
                <a:latin typeface="Book Antiqua" pitchFamily="18" charset="0"/>
              </a:rPr>
              <a:t>, </a:t>
            </a:r>
            <a:r>
              <a:rPr lang="ru-RU" dirty="0" err="1" smtClean="0">
                <a:latin typeface="Book Antiqua" pitchFamily="18" charset="0"/>
              </a:rPr>
              <a:t>глибиною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народної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мудрості</a:t>
            </a:r>
            <a:r>
              <a:rPr lang="ru-RU" dirty="0" smtClean="0">
                <a:latin typeface="Book Antiqua" pitchFamily="18" charset="0"/>
              </a:rPr>
              <a:t>, стала </a:t>
            </a:r>
            <a:r>
              <a:rPr lang="ru-RU" dirty="0" err="1" smtClean="0">
                <a:latin typeface="Book Antiqua" pitchFamily="18" charset="0"/>
              </a:rPr>
              <a:t>органічною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частиною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творів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поета</a:t>
            </a:r>
            <a:r>
              <a:rPr lang="ru-RU" dirty="0" smtClean="0">
                <a:latin typeface="Book Antiqua" pitchFamily="18" charset="0"/>
              </a:rPr>
              <a:t>.</a:t>
            </a:r>
          </a:p>
          <a:p>
            <a:pPr algn="r"/>
            <a:r>
              <a:rPr lang="ru-RU" dirty="0" smtClean="0">
                <a:latin typeface="Book Antiqua" pitchFamily="18" charset="0"/>
              </a:rPr>
              <a:t> </a:t>
            </a:r>
          </a:p>
          <a:p>
            <a:r>
              <a:rPr lang="ru-RU" dirty="0" err="1" smtClean="0">
                <a:latin typeface="Book Antiqua" pitchFamily="18" charset="0"/>
              </a:rPr>
              <a:t>Творчість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Грабовського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була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неперевершеним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зразком</a:t>
            </a:r>
            <a:r>
              <a:rPr lang="ru-RU" dirty="0" smtClean="0">
                <a:latin typeface="Book Antiqua" pitchFamily="18" charset="0"/>
              </a:rPr>
              <a:t>. </a:t>
            </a:r>
            <a:r>
              <a:rPr lang="ru-RU" dirty="0" err="1" smtClean="0">
                <a:latin typeface="Book Antiqua" pitchFamily="18" charset="0"/>
              </a:rPr>
              <a:t>Революційні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мотиви</a:t>
            </a:r>
            <a:r>
              <a:rPr lang="ru-RU" dirty="0" smtClean="0">
                <a:latin typeface="Book Antiqua" pitchFamily="18" charset="0"/>
              </a:rPr>
              <a:t> в </a:t>
            </a:r>
            <a:r>
              <a:rPr lang="ru-RU" dirty="0" err="1" smtClean="0">
                <a:latin typeface="Book Antiqua" pitchFamily="18" charset="0"/>
              </a:rPr>
              <a:t>ліриці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поета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знаходимо</a:t>
            </a:r>
            <a:r>
              <a:rPr lang="ru-RU" dirty="0" smtClean="0">
                <a:latin typeface="Book Antiqua" pitchFamily="18" charset="0"/>
              </a:rPr>
              <a:t> в </a:t>
            </a:r>
            <a:r>
              <a:rPr lang="ru-RU" dirty="0" err="1" smtClean="0">
                <a:latin typeface="Book Antiqua" pitchFamily="18" charset="0"/>
              </a:rPr>
              <a:t>поезіях</a:t>
            </a:r>
            <a:r>
              <a:rPr lang="ru-RU" dirty="0" smtClean="0">
                <a:latin typeface="Book Antiqua" pitchFamily="18" charset="0"/>
              </a:rPr>
              <a:t> “</a:t>
            </a:r>
            <a:r>
              <a:rPr lang="ru-RU" dirty="0" err="1" smtClean="0">
                <a:latin typeface="Book Antiqua" pitchFamily="18" charset="0"/>
              </a:rPr>
              <a:t>Справжні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герої</a:t>
            </a:r>
            <a:r>
              <a:rPr lang="ru-RU" dirty="0" smtClean="0">
                <a:latin typeface="Book Antiqua" pitchFamily="18" charset="0"/>
              </a:rPr>
              <a:t>”, “</a:t>
            </a:r>
            <a:r>
              <a:rPr lang="ru-RU" dirty="0" err="1" smtClean="0">
                <a:latin typeface="Book Antiqua" pitchFamily="18" charset="0"/>
              </a:rPr>
              <a:t>Уперед</a:t>
            </a:r>
            <a:r>
              <a:rPr lang="ru-RU" dirty="0" smtClean="0">
                <a:latin typeface="Book Antiqua" pitchFamily="18" charset="0"/>
              </a:rPr>
              <a:t>”, “</a:t>
            </a:r>
            <a:r>
              <a:rPr lang="ru-RU" dirty="0" err="1" smtClean="0">
                <a:latin typeface="Book Antiqua" pitchFamily="18" charset="0"/>
              </a:rPr>
              <a:t>Надія</a:t>
            </a:r>
            <a:r>
              <a:rPr lang="ru-RU" dirty="0" smtClean="0">
                <a:latin typeface="Book Antiqua" pitchFamily="18" charset="0"/>
              </a:rPr>
              <a:t>”, “До Н.К.С.”. Про </a:t>
            </a:r>
            <a:r>
              <a:rPr lang="ru-RU" dirty="0" err="1" smtClean="0">
                <a:latin typeface="Book Antiqua" pitchFamily="18" charset="0"/>
              </a:rPr>
              <a:t>громадські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обов’язки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митця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Грабовський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пише</a:t>
            </a:r>
            <a:r>
              <a:rPr lang="ru-RU" dirty="0" smtClean="0">
                <a:latin typeface="Book Antiqua" pitchFamily="18" charset="0"/>
              </a:rPr>
              <a:t> у </a:t>
            </a:r>
            <a:r>
              <a:rPr lang="ru-RU" dirty="0" err="1" smtClean="0">
                <a:latin typeface="Book Antiqua" pitchFamily="18" charset="0"/>
              </a:rPr>
              <a:t>своїх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віршах</a:t>
            </a:r>
            <a:r>
              <a:rPr lang="ru-RU" dirty="0" smtClean="0">
                <a:latin typeface="Book Antiqua" pitchFamily="18" charset="0"/>
              </a:rPr>
              <a:t> “Я не </a:t>
            </a:r>
            <a:r>
              <a:rPr lang="ru-RU" dirty="0" err="1" smtClean="0">
                <a:latin typeface="Book Antiqua" pitchFamily="18" charset="0"/>
              </a:rPr>
              <a:t>співець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чудової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природи</a:t>
            </a:r>
            <a:r>
              <a:rPr lang="ru-RU" dirty="0" smtClean="0">
                <a:latin typeface="Book Antiqua" pitchFamily="18" charset="0"/>
              </a:rPr>
              <a:t>”, “До </a:t>
            </a:r>
            <a:r>
              <a:rPr lang="ru-RU" dirty="0" err="1" smtClean="0">
                <a:latin typeface="Book Antiqua" pitchFamily="18" charset="0"/>
              </a:rPr>
              <a:t>парнасців</a:t>
            </a:r>
            <a:r>
              <a:rPr lang="ru-RU" dirty="0" smtClean="0">
                <a:latin typeface="Book Antiqua" pitchFamily="18" charset="0"/>
              </a:rPr>
              <a:t>”, “</a:t>
            </a:r>
            <a:r>
              <a:rPr lang="ru-RU" dirty="0" err="1" smtClean="0">
                <a:latin typeface="Book Antiqua" pitchFamily="18" charset="0"/>
              </a:rPr>
              <a:t>Поетам</a:t>
            </a:r>
            <a:r>
              <a:rPr lang="ru-RU" dirty="0" smtClean="0">
                <a:latin typeface="Book Antiqua" pitchFamily="18" charset="0"/>
              </a:rPr>
              <a:t> – </a:t>
            </a:r>
            <a:r>
              <a:rPr lang="ru-RU" dirty="0" err="1" smtClean="0">
                <a:latin typeface="Book Antiqua" pitchFamily="18" charset="0"/>
              </a:rPr>
              <a:t>українцям</a:t>
            </a:r>
            <a:r>
              <a:rPr lang="ru-RU" dirty="0" smtClean="0">
                <a:latin typeface="Book Antiqua" pitchFamily="18" charset="0"/>
              </a:rPr>
              <a:t>”</a:t>
            </a:r>
            <a:endParaRPr lang="ru-RU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476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4716016" y="484147"/>
            <a:ext cx="4038600" cy="1584325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Поезії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Грабовського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“До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українців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”, “Далеко”, “До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України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”, “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Україна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приснилась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мені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”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мають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патріотичний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національно-визвольний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характер. </a:t>
            </a:r>
            <a:endParaRPr lang="ru-RU" sz="21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0" indent="0">
              <a:buNone/>
            </a:pPr>
            <a:endParaRPr lang="ru-RU" sz="2100" dirty="0">
              <a:latin typeface="Book Antiqua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4294967295"/>
          </p:nvPr>
        </p:nvSpPr>
        <p:spPr>
          <a:xfrm>
            <a:off x="4788024" y="2420888"/>
            <a:ext cx="4038600" cy="3168650"/>
          </a:xfr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Дитяча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тематика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приваблювала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Грабовського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протягом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усього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. Поет-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революціонер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готував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маленьких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читачів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діяльного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Окрему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групу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становлять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вірші-звертання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“До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школи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”, “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Дітям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”.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Широке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пізнавальне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виховне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естетичне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значення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дітей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мають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вірші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поета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“Сонечко та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дощик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”, “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Щоглик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”, “Соловейко”, “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Дніпр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”, “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Метеличок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”.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8" t="5802" r="8116" b="6010"/>
          <a:stretch/>
        </p:blipFill>
        <p:spPr>
          <a:xfrm rot="21274528">
            <a:off x="410950" y="2499974"/>
            <a:ext cx="4447203" cy="361967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1520" y="260648"/>
            <a:ext cx="38884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Book Antiqua" pitchFamily="18" charset="0"/>
              </a:rPr>
              <a:t>В </a:t>
            </a:r>
            <a:r>
              <a:rPr lang="ru-RU" dirty="0" err="1">
                <a:latin typeface="Book Antiqua" pitchFamily="18" charset="0"/>
              </a:rPr>
              <a:t>поезіях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Грабовського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знаходимо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чимало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майстерно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змальованих</a:t>
            </a:r>
            <a:r>
              <a:rPr lang="ru-RU" dirty="0">
                <a:latin typeface="Book Antiqua" pitchFamily="18" charset="0"/>
              </a:rPr>
              <a:t> картин </a:t>
            </a:r>
            <a:r>
              <a:rPr lang="ru-RU" dirty="0" err="1">
                <a:latin typeface="Book Antiqua" pitchFamily="18" charset="0"/>
              </a:rPr>
              <a:t>природи</a:t>
            </a:r>
            <a:r>
              <a:rPr lang="ru-RU" dirty="0">
                <a:latin typeface="Book Antiqua" pitchFamily="18" charset="0"/>
              </a:rPr>
              <a:t>, </a:t>
            </a:r>
            <a:r>
              <a:rPr lang="ru-RU" dirty="0" err="1">
                <a:latin typeface="Book Antiqua" pitchFamily="18" charset="0"/>
              </a:rPr>
              <a:t>які</a:t>
            </a:r>
            <a:r>
              <a:rPr lang="ru-RU" dirty="0">
                <a:latin typeface="Book Antiqua" pitchFamily="18" charset="0"/>
              </a:rPr>
              <a:t> є контрастом до </a:t>
            </a:r>
            <a:r>
              <a:rPr lang="ru-RU" dirty="0" err="1">
                <a:latin typeface="Book Antiqua" pitchFamily="18" charset="0"/>
              </a:rPr>
              <a:t>нужденного</a:t>
            </a:r>
            <a:r>
              <a:rPr lang="ru-RU" dirty="0">
                <a:latin typeface="Book Antiqua" pitchFamily="18" charset="0"/>
              </a:rPr>
              <a:t>, </a:t>
            </a:r>
            <a:r>
              <a:rPr lang="ru-RU" dirty="0" err="1">
                <a:latin typeface="Book Antiqua" pitchFamily="18" charset="0"/>
              </a:rPr>
              <a:t>підневільного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життя</a:t>
            </a:r>
            <a:r>
              <a:rPr lang="ru-RU" dirty="0">
                <a:latin typeface="Book Antiqua" pitchFamily="18" charset="0"/>
              </a:rPr>
              <a:t> трудящих. </a:t>
            </a:r>
            <a:r>
              <a:rPr lang="ru-RU" dirty="0" err="1">
                <a:latin typeface="Book Antiqua" pitchFamily="18" charset="0"/>
              </a:rPr>
              <a:t>Це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пейзажна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лірика</a:t>
            </a:r>
            <a:r>
              <a:rPr lang="ru-RU" dirty="0">
                <a:latin typeface="Book Antiqua" pitchFamily="18" charset="0"/>
              </a:rPr>
              <a:t> “Сон”, “</a:t>
            </a:r>
            <a:r>
              <a:rPr lang="ru-RU" dirty="0" err="1">
                <a:latin typeface="Book Antiqua" pitchFamily="18" charset="0"/>
              </a:rPr>
              <a:t>Квітень</a:t>
            </a:r>
            <a:r>
              <a:rPr lang="ru-RU" dirty="0">
                <a:latin typeface="Book Antiqua" pitchFamily="18" charset="0"/>
              </a:rPr>
              <a:t>”, “</a:t>
            </a:r>
            <a:r>
              <a:rPr lang="ru-RU" dirty="0" err="1">
                <a:latin typeface="Book Antiqua" pitchFamily="18" charset="0"/>
              </a:rPr>
              <a:t>Вечір</a:t>
            </a:r>
            <a:r>
              <a:rPr lang="ru-RU" dirty="0">
                <a:latin typeface="Book Antiqua" pitchFamily="18" charset="0"/>
              </a:rPr>
              <a:t>”, цикл “Веснянки”.</a:t>
            </a:r>
          </a:p>
        </p:txBody>
      </p:sp>
    </p:spTree>
    <p:extLst>
      <p:ext uri="{BB962C8B-B14F-4D97-AF65-F5344CB8AC3E}">
        <p14:creationId xmlns:p14="http://schemas.microsoft.com/office/powerpoint/2010/main" val="151151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91880" y="1609156"/>
            <a:ext cx="4038600" cy="26839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900" dirty="0" err="1" smtClean="0">
                <a:solidFill>
                  <a:schemeClr val="tx1"/>
                </a:solidFill>
                <a:latin typeface="Book Antiqua" pitchFamily="18" charset="0"/>
              </a:rPr>
              <a:t>Ім’я</a:t>
            </a:r>
            <a:r>
              <a:rPr lang="ru-RU" sz="19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П.Грабовського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перекладача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стоїть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поруч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з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іменами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інших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українських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передових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письменників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кінця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19 ст.,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які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вписали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яскраву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сторінку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в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літературно-мистецьке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єднання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українського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народу з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іншими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народами.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      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16016" y="4293096"/>
            <a:ext cx="41113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err="1">
                <a:latin typeface="Book Antiqua" pitchFamily="18" charset="0"/>
              </a:rPr>
              <a:t>Постать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П.Грабовського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важко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уявити</a:t>
            </a:r>
            <a:r>
              <a:rPr lang="ru-RU" dirty="0">
                <a:latin typeface="Book Antiqua" pitchFamily="18" charset="0"/>
              </a:rPr>
              <a:t> без </a:t>
            </a:r>
            <a:r>
              <a:rPr lang="ru-RU" dirty="0" err="1">
                <a:latin typeface="Book Antiqua" pitchFamily="18" charset="0"/>
              </a:rPr>
              <a:t>його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літературно-критичних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праць</a:t>
            </a:r>
            <a:r>
              <a:rPr lang="ru-RU" dirty="0">
                <a:latin typeface="Book Antiqua" pitchFamily="18" charset="0"/>
              </a:rPr>
              <a:t>. </a:t>
            </a:r>
            <a:r>
              <a:rPr lang="ru-RU" dirty="0" err="1">
                <a:latin typeface="Book Antiqua" pitchFamily="18" charset="0"/>
              </a:rPr>
              <a:t>Адже</a:t>
            </a:r>
            <a:r>
              <a:rPr lang="ru-RU" dirty="0">
                <a:latin typeface="Book Antiqua" pitchFamily="18" charset="0"/>
              </a:rPr>
              <a:t> поет </a:t>
            </a:r>
            <a:r>
              <a:rPr lang="ru-RU" dirty="0" err="1">
                <a:latin typeface="Book Antiqua" pitchFamily="18" charset="0"/>
              </a:rPr>
              <a:t>вперше</a:t>
            </a:r>
            <a:r>
              <a:rPr lang="ru-RU" dirty="0">
                <a:latin typeface="Book Antiqua" pitchFamily="18" charset="0"/>
              </a:rPr>
              <a:t> в </a:t>
            </a:r>
            <a:r>
              <a:rPr lang="ru-RU" dirty="0" err="1">
                <a:latin typeface="Book Antiqua" pitchFamily="18" charset="0"/>
              </a:rPr>
              <a:t>українській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літературі</a:t>
            </a:r>
            <a:r>
              <a:rPr lang="ru-RU" dirty="0">
                <a:latin typeface="Book Antiqua" pitchFamily="18" charset="0"/>
              </a:rPr>
              <a:t> порушив </a:t>
            </a:r>
            <a:r>
              <a:rPr lang="ru-RU" dirty="0" err="1">
                <a:latin typeface="Book Antiqua" pitchFamily="18" charset="0"/>
              </a:rPr>
              <a:t>саме</a:t>
            </a:r>
            <a:r>
              <a:rPr lang="ru-RU" dirty="0">
                <a:latin typeface="Book Antiqua" pitchFamily="18" charset="0"/>
              </a:rPr>
              <a:t> у </a:t>
            </a:r>
            <a:r>
              <a:rPr lang="ru-RU" dirty="0" err="1">
                <a:latin typeface="Book Antiqua" pitchFamily="18" charset="0"/>
              </a:rPr>
              <a:t>своїх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критичних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працях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цілу</a:t>
            </a:r>
            <a:r>
              <a:rPr lang="ru-RU" dirty="0">
                <a:latin typeface="Book Antiqua" pitchFamily="18" charset="0"/>
              </a:rPr>
              <a:t> низку </a:t>
            </a:r>
            <a:r>
              <a:rPr lang="ru-RU" dirty="0" err="1">
                <a:latin typeface="Book Antiqua" pitchFamily="18" charset="0"/>
              </a:rPr>
              <a:t>важливих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суспільно-політичних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питань</a:t>
            </a:r>
            <a:r>
              <a:rPr lang="ru-RU" dirty="0">
                <a:latin typeface="Book Antiqua" pitchFamily="18" charset="0"/>
              </a:rPr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12308"/>
            <a:ext cx="2808312" cy="446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209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323528" y="548680"/>
            <a:ext cx="5472608" cy="3240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err="1" smtClean="0">
                <a:solidFill>
                  <a:schemeClr val="tx1"/>
                </a:solidFill>
                <a:latin typeface="Book Antiqua" pitchFamily="18" charset="0"/>
              </a:rPr>
              <a:t>Поезії</a:t>
            </a:r>
            <a:r>
              <a:rPr lang="ru-RU" sz="1800" b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Book Antiqua" pitchFamily="18" charset="0"/>
              </a:rPr>
              <a:t>Грабовського</a:t>
            </a:r>
            <a:r>
              <a:rPr lang="ru-RU" sz="1800" b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Segoe Script" pitchFamily="34" charset="0"/>
              </a:rPr>
              <a:t>“До </a:t>
            </a:r>
            <a:r>
              <a:rPr lang="ru-RU" sz="1800" b="1" dirty="0" err="1">
                <a:solidFill>
                  <a:schemeClr val="tx1"/>
                </a:solidFill>
                <a:latin typeface="Segoe Script" pitchFamily="34" charset="0"/>
              </a:rPr>
              <a:t>українців</a:t>
            </a:r>
            <a:r>
              <a:rPr lang="ru-RU" sz="1800" b="1" dirty="0">
                <a:solidFill>
                  <a:schemeClr val="tx1"/>
                </a:solidFill>
                <a:latin typeface="Segoe Script" pitchFamily="34" charset="0"/>
              </a:rPr>
              <a:t>”, “Далеко”, “До </a:t>
            </a:r>
            <a:r>
              <a:rPr lang="ru-RU" sz="1800" b="1" dirty="0" err="1">
                <a:solidFill>
                  <a:schemeClr val="tx1"/>
                </a:solidFill>
                <a:latin typeface="Segoe Script" pitchFamily="34" charset="0"/>
              </a:rPr>
              <a:t>України</a:t>
            </a:r>
            <a:r>
              <a:rPr lang="ru-RU" sz="1800" b="1" dirty="0">
                <a:solidFill>
                  <a:schemeClr val="tx1"/>
                </a:solidFill>
                <a:latin typeface="Segoe Script" pitchFamily="34" charset="0"/>
              </a:rPr>
              <a:t>”, “</a:t>
            </a:r>
            <a:r>
              <a:rPr lang="ru-RU" sz="1800" b="1" dirty="0" err="1">
                <a:solidFill>
                  <a:schemeClr val="tx1"/>
                </a:solidFill>
                <a:latin typeface="Segoe Script" pitchFamily="34" charset="0"/>
              </a:rPr>
              <a:t>Україна</a:t>
            </a:r>
            <a:r>
              <a:rPr lang="ru-RU" sz="1800" b="1" dirty="0">
                <a:solidFill>
                  <a:schemeClr val="tx1"/>
                </a:solidFill>
                <a:latin typeface="Segoe Script" pitchFamily="34" charset="0"/>
              </a:rPr>
              <a:t> приснилась </a:t>
            </a:r>
            <a:r>
              <a:rPr lang="ru-RU" sz="1800" b="1" dirty="0" err="1">
                <a:solidFill>
                  <a:schemeClr val="tx1"/>
                </a:solidFill>
                <a:latin typeface="Segoe Script" pitchFamily="34" charset="0"/>
              </a:rPr>
              <a:t>мені</a:t>
            </a:r>
            <a:r>
              <a:rPr lang="ru-RU" sz="1800" b="1" dirty="0">
                <a:solidFill>
                  <a:schemeClr val="tx1"/>
                </a:solidFill>
                <a:latin typeface="Segoe Script" pitchFamily="34" charset="0"/>
              </a:rPr>
              <a:t>”</a:t>
            </a:r>
            <a:r>
              <a:rPr lang="ru-RU" sz="1800" b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Book Antiqua" pitchFamily="18" charset="0"/>
              </a:rPr>
              <a:t>мають</a:t>
            </a:r>
            <a:r>
              <a:rPr lang="ru-RU" sz="1800" b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Book Antiqua" pitchFamily="18" charset="0"/>
              </a:rPr>
              <a:t>патріотичний</a:t>
            </a:r>
            <a:r>
              <a:rPr lang="ru-RU" sz="1800" b="1" dirty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latin typeface="Book Antiqua" pitchFamily="18" charset="0"/>
              </a:rPr>
              <a:t>національно-визвольний</a:t>
            </a:r>
            <a:r>
              <a:rPr lang="ru-RU" sz="1800" b="1" dirty="0">
                <a:solidFill>
                  <a:schemeClr val="tx1"/>
                </a:solidFill>
                <a:latin typeface="Book Antiqua" pitchFamily="18" charset="0"/>
              </a:rPr>
              <a:t> характер. В </a:t>
            </a:r>
            <a:r>
              <a:rPr lang="ru-RU" sz="1800" b="1" dirty="0" err="1">
                <a:solidFill>
                  <a:schemeClr val="tx1"/>
                </a:solidFill>
                <a:latin typeface="Book Antiqua" pitchFamily="18" charset="0"/>
              </a:rPr>
              <a:t>поезіях</a:t>
            </a:r>
            <a:r>
              <a:rPr lang="ru-RU" sz="1800" b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b="1" dirty="0" err="1">
                <a:solidFill>
                  <a:schemeClr val="bg1"/>
                </a:solidFill>
                <a:latin typeface="Book Antiqua" pitchFamily="18" charset="0"/>
              </a:rPr>
              <a:t>Грабовського</a:t>
            </a:r>
            <a:r>
              <a:rPr lang="ru-RU" sz="18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1800" b="1" dirty="0" err="1">
                <a:solidFill>
                  <a:schemeClr val="bg1"/>
                </a:solidFill>
                <a:latin typeface="Book Antiqua" pitchFamily="18" charset="0"/>
              </a:rPr>
              <a:t>знаходимо</a:t>
            </a:r>
            <a:r>
              <a:rPr lang="ru-RU" sz="18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1800" b="1" dirty="0" err="1">
                <a:solidFill>
                  <a:schemeClr val="bg1"/>
                </a:solidFill>
                <a:latin typeface="Book Antiqua" pitchFamily="18" charset="0"/>
              </a:rPr>
              <a:t>чимало</a:t>
            </a:r>
            <a:r>
              <a:rPr lang="ru-RU" sz="18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1800" b="1" dirty="0" err="1">
                <a:solidFill>
                  <a:schemeClr val="bg1"/>
                </a:solidFill>
                <a:latin typeface="Book Antiqua" pitchFamily="18" charset="0"/>
              </a:rPr>
              <a:t>майстерно</a:t>
            </a:r>
            <a:r>
              <a:rPr lang="ru-RU" sz="18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1800" b="1" dirty="0" err="1">
                <a:solidFill>
                  <a:schemeClr val="bg1"/>
                </a:solidFill>
                <a:latin typeface="Book Antiqua" pitchFamily="18" charset="0"/>
              </a:rPr>
              <a:t>змальованих</a:t>
            </a:r>
            <a:r>
              <a:rPr lang="ru-RU" sz="1800" b="1" dirty="0">
                <a:solidFill>
                  <a:schemeClr val="bg1"/>
                </a:solidFill>
                <a:latin typeface="Book Antiqua" pitchFamily="18" charset="0"/>
              </a:rPr>
              <a:t> картин </a:t>
            </a:r>
            <a:r>
              <a:rPr lang="ru-RU" sz="1800" b="1" dirty="0" err="1">
                <a:solidFill>
                  <a:schemeClr val="bg1"/>
                </a:solidFill>
                <a:latin typeface="Book Antiqua" pitchFamily="18" charset="0"/>
              </a:rPr>
              <a:t>природи</a:t>
            </a:r>
            <a:r>
              <a:rPr lang="ru-RU" sz="1800" b="1" dirty="0">
                <a:solidFill>
                  <a:schemeClr val="bg1"/>
                </a:solidFill>
                <a:latin typeface="Book Antiqua" pitchFamily="18" charset="0"/>
              </a:rPr>
              <a:t>, </a:t>
            </a:r>
            <a:r>
              <a:rPr lang="ru-RU" sz="1800" b="1" dirty="0" err="1">
                <a:solidFill>
                  <a:schemeClr val="bg1"/>
                </a:solidFill>
                <a:latin typeface="Book Antiqua" pitchFamily="18" charset="0"/>
              </a:rPr>
              <a:t>які</a:t>
            </a:r>
            <a:r>
              <a:rPr lang="ru-RU" sz="1800" b="1" dirty="0">
                <a:solidFill>
                  <a:schemeClr val="bg1"/>
                </a:solidFill>
                <a:latin typeface="Book Antiqua" pitchFamily="18" charset="0"/>
              </a:rPr>
              <a:t> є контрастом до </a:t>
            </a:r>
            <a:r>
              <a:rPr lang="ru-RU" sz="1800" b="1" dirty="0" err="1">
                <a:solidFill>
                  <a:schemeClr val="bg1"/>
                </a:solidFill>
                <a:latin typeface="Book Antiqua" pitchFamily="18" charset="0"/>
              </a:rPr>
              <a:t>нужденного</a:t>
            </a:r>
            <a:r>
              <a:rPr lang="ru-RU" sz="1800" b="1" dirty="0">
                <a:solidFill>
                  <a:schemeClr val="bg1"/>
                </a:solidFill>
                <a:latin typeface="Book Antiqua" pitchFamily="18" charset="0"/>
              </a:rPr>
              <a:t>, </a:t>
            </a:r>
            <a:r>
              <a:rPr lang="ru-RU" sz="1800" b="1" dirty="0" err="1">
                <a:solidFill>
                  <a:schemeClr val="bg1"/>
                </a:solidFill>
                <a:latin typeface="Book Antiqua" pitchFamily="18" charset="0"/>
              </a:rPr>
              <a:t>підневільного</a:t>
            </a:r>
            <a:r>
              <a:rPr lang="ru-RU" sz="1800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Book Antiqua" pitchFamily="18" charset="0"/>
              </a:rPr>
              <a:t>життя</a:t>
            </a:r>
            <a:r>
              <a:rPr lang="ru-RU" sz="1800" b="1" dirty="0">
                <a:solidFill>
                  <a:schemeClr val="tx1"/>
                </a:solidFill>
                <a:latin typeface="Book Antiqua" pitchFamily="18" charset="0"/>
              </a:rPr>
              <a:t> трудящих. </a:t>
            </a:r>
            <a:r>
              <a:rPr lang="ru-RU" sz="1800" b="1" dirty="0" err="1">
                <a:solidFill>
                  <a:schemeClr val="tx1"/>
                </a:solidFill>
                <a:latin typeface="Book Antiqua" pitchFamily="18" charset="0"/>
              </a:rPr>
              <a:t>Це</a:t>
            </a:r>
            <a:r>
              <a:rPr lang="ru-RU" sz="1800" b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Book Antiqua" pitchFamily="18" charset="0"/>
              </a:rPr>
              <a:t>пейзажна</a:t>
            </a:r>
            <a:r>
              <a:rPr lang="ru-RU" sz="1800" b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latin typeface="Book Antiqua" pitchFamily="18" charset="0"/>
              </a:rPr>
              <a:t>лірика</a:t>
            </a:r>
            <a:r>
              <a:rPr lang="ru-RU" sz="1800" b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Segoe Script" pitchFamily="34" charset="0"/>
              </a:rPr>
              <a:t>“Сон”, “</a:t>
            </a:r>
            <a:r>
              <a:rPr lang="ru-RU" sz="1800" b="1" dirty="0" err="1">
                <a:solidFill>
                  <a:schemeClr val="tx1"/>
                </a:solidFill>
                <a:latin typeface="Segoe Script" pitchFamily="34" charset="0"/>
              </a:rPr>
              <a:t>Квітень</a:t>
            </a:r>
            <a:r>
              <a:rPr lang="ru-RU" sz="1800" b="1" dirty="0">
                <a:solidFill>
                  <a:schemeClr val="tx1"/>
                </a:solidFill>
                <a:latin typeface="Segoe Script" pitchFamily="34" charset="0"/>
              </a:rPr>
              <a:t>”, “</a:t>
            </a:r>
            <a:r>
              <a:rPr lang="ru-RU" sz="1800" b="1" dirty="0" err="1">
                <a:solidFill>
                  <a:schemeClr val="tx1"/>
                </a:solidFill>
                <a:latin typeface="Segoe Script" pitchFamily="34" charset="0"/>
              </a:rPr>
              <a:t>Вечір</a:t>
            </a:r>
            <a:r>
              <a:rPr lang="ru-RU" sz="1800" b="1" dirty="0">
                <a:solidFill>
                  <a:schemeClr val="tx1"/>
                </a:solidFill>
                <a:latin typeface="Segoe Script" pitchFamily="34" charset="0"/>
              </a:rPr>
              <a:t>”, </a:t>
            </a:r>
            <a:r>
              <a:rPr lang="ru-RU" sz="1800" b="1" dirty="0">
                <a:solidFill>
                  <a:schemeClr val="tx1"/>
                </a:solidFill>
                <a:latin typeface="Book Antiqua" pitchFamily="18" charset="0"/>
              </a:rPr>
              <a:t>цикл </a:t>
            </a:r>
            <a:r>
              <a:rPr lang="ru-RU" sz="1800" b="1" dirty="0">
                <a:solidFill>
                  <a:schemeClr val="tx1"/>
                </a:solidFill>
                <a:latin typeface="Segoe Script" pitchFamily="34" charset="0"/>
              </a:rPr>
              <a:t>“Веснянки</a:t>
            </a:r>
            <a:r>
              <a:rPr lang="ru-RU" sz="1800" b="1" dirty="0" smtClean="0">
                <a:solidFill>
                  <a:schemeClr val="tx1"/>
                </a:solidFill>
                <a:latin typeface="Segoe Script" pitchFamily="34" charset="0"/>
              </a:rPr>
              <a:t>”.</a:t>
            </a:r>
          </a:p>
          <a:p>
            <a:pPr marL="0" indent="0" algn="r">
              <a:buNone/>
            </a:pPr>
            <a:endParaRPr lang="ru-RU" sz="1800" dirty="0">
              <a:solidFill>
                <a:schemeClr val="tx1"/>
              </a:solidFill>
              <a:latin typeface="Book Antiqua" pitchFamily="18" charset="0"/>
            </a:endParaRPr>
          </a:p>
          <a:p>
            <a:pPr marL="0" indent="0" algn="r">
              <a:buNone/>
            </a:pPr>
            <a:endParaRPr lang="ru-RU" dirty="0">
              <a:solidFill>
                <a:schemeClr val="tx1"/>
              </a:solidFill>
              <a:latin typeface="Book Antiqua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16632"/>
            <a:ext cx="3027400" cy="3744416"/>
          </a:xfrm>
          <a:prstGeom prst="rect">
            <a:avLst/>
          </a:prstGeom>
          <a:ln>
            <a:noFill/>
          </a:ln>
          <a:effectLst>
            <a:softEdge rad="63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251520" y="4149080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ts val="700"/>
              </a:spcBef>
              <a:buClr>
                <a:srgbClr val="B0CCB0"/>
              </a:buClr>
              <a:buSzPct val="60000"/>
            </a:pP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Дитяча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 тематика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приваблювала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Грабовського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протягом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усього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життя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. Поет-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революціонер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готував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 маленьких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читачів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 до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діяльного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життя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.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Окрему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групу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становлять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вірші-звертання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Segoe Script" pitchFamily="34" charset="0"/>
              </a:rPr>
              <a:t>“До </a:t>
            </a:r>
            <a:r>
              <a:rPr lang="ru-RU" b="1" dirty="0" err="1">
                <a:solidFill>
                  <a:prstClr val="black"/>
                </a:solidFill>
                <a:latin typeface="Segoe Script" pitchFamily="34" charset="0"/>
              </a:rPr>
              <a:t>школи</a:t>
            </a:r>
            <a:r>
              <a:rPr lang="ru-RU" b="1" dirty="0">
                <a:solidFill>
                  <a:prstClr val="black"/>
                </a:solidFill>
                <a:latin typeface="Segoe Script" pitchFamily="34" charset="0"/>
              </a:rPr>
              <a:t>”, “</a:t>
            </a:r>
            <a:r>
              <a:rPr lang="ru-RU" b="1" dirty="0" err="1">
                <a:solidFill>
                  <a:prstClr val="black"/>
                </a:solidFill>
                <a:latin typeface="Segoe Script" pitchFamily="34" charset="0"/>
              </a:rPr>
              <a:t>Дітям</a:t>
            </a:r>
            <a:r>
              <a:rPr lang="ru-RU" b="1" dirty="0">
                <a:solidFill>
                  <a:prstClr val="black"/>
                </a:solidFill>
                <a:latin typeface="Segoe Script" pitchFamily="34" charset="0"/>
              </a:rPr>
              <a:t>”.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Широке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пізнавальне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,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виховне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 і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естетичне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значення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 для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дітей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мають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вірші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Book Antiqua" pitchFamily="18" charset="0"/>
              </a:rPr>
              <a:t>поета</a:t>
            </a:r>
            <a:r>
              <a:rPr lang="ru-RU" b="1" dirty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Segoe Script" pitchFamily="34" charset="0"/>
              </a:rPr>
              <a:t>“Сонечко та </a:t>
            </a:r>
            <a:r>
              <a:rPr lang="ru-RU" b="1" dirty="0" err="1">
                <a:solidFill>
                  <a:prstClr val="black"/>
                </a:solidFill>
                <a:latin typeface="Segoe Script" pitchFamily="34" charset="0"/>
              </a:rPr>
              <a:t>дощик</a:t>
            </a:r>
            <a:r>
              <a:rPr lang="ru-RU" b="1" dirty="0">
                <a:solidFill>
                  <a:prstClr val="black"/>
                </a:solidFill>
                <a:latin typeface="Segoe Script" pitchFamily="34" charset="0"/>
              </a:rPr>
              <a:t>”, “</a:t>
            </a:r>
            <a:r>
              <a:rPr lang="ru-RU" b="1" dirty="0" err="1">
                <a:solidFill>
                  <a:prstClr val="black"/>
                </a:solidFill>
                <a:latin typeface="Segoe Script" pitchFamily="34" charset="0"/>
              </a:rPr>
              <a:t>Щоглик</a:t>
            </a:r>
            <a:r>
              <a:rPr lang="ru-RU" b="1" dirty="0">
                <a:solidFill>
                  <a:prstClr val="black"/>
                </a:solidFill>
                <a:latin typeface="Segoe Script" pitchFamily="34" charset="0"/>
              </a:rPr>
              <a:t>”, “Соловейко”, “</a:t>
            </a:r>
            <a:r>
              <a:rPr lang="ru-RU" b="1" dirty="0" err="1">
                <a:solidFill>
                  <a:prstClr val="black"/>
                </a:solidFill>
                <a:latin typeface="Segoe Script" pitchFamily="34" charset="0"/>
              </a:rPr>
              <a:t>Дніпр</a:t>
            </a:r>
            <a:r>
              <a:rPr lang="ru-RU" b="1" dirty="0">
                <a:solidFill>
                  <a:prstClr val="black"/>
                </a:solidFill>
                <a:latin typeface="Segoe Script" pitchFamily="34" charset="0"/>
              </a:rPr>
              <a:t>”, “</a:t>
            </a:r>
            <a:r>
              <a:rPr lang="ru-RU" b="1" dirty="0" err="1">
                <a:solidFill>
                  <a:prstClr val="black"/>
                </a:solidFill>
                <a:latin typeface="Segoe Script" pitchFamily="34" charset="0"/>
              </a:rPr>
              <a:t>Метеличок</a:t>
            </a:r>
            <a:r>
              <a:rPr lang="ru-RU" b="1" dirty="0">
                <a:solidFill>
                  <a:prstClr val="black"/>
                </a:solidFill>
                <a:latin typeface="Segoe Script" pitchFamily="34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3607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79912" y="733926"/>
            <a:ext cx="5202870" cy="458587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dirty="0" smtClean="0">
                <a:latin typeface="Book Antiqua" pitchFamily="18" charset="0"/>
              </a:rPr>
              <a:t>Будучи </a:t>
            </a:r>
            <a:r>
              <a:rPr lang="ru-RU" dirty="0" err="1" smtClean="0">
                <a:latin typeface="Book Antiqua" pitchFamily="18" charset="0"/>
              </a:rPr>
              <a:t>вже</a:t>
            </a:r>
            <a:r>
              <a:rPr lang="ru-RU" dirty="0" smtClean="0">
                <a:latin typeface="Book Antiqua" pitchFamily="18" charset="0"/>
              </a:rPr>
              <a:t> тяжко </a:t>
            </a:r>
            <a:r>
              <a:rPr lang="ru-RU" dirty="0" err="1" smtClean="0">
                <a:latin typeface="Book Antiqua" pitchFamily="18" charset="0"/>
              </a:rPr>
              <a:t>хворий</a:t>
            </a:r>
            <a:r>
              <a:rPr lang="ru-RU" dirty="0" smtClean="0">
                <a:latin typeface="Book Antiqua" pitchFamily="18" charset="0"/>
              </a:rPr>
              <a:t>, за </a:t>
            </a:r>
            <a:r>
              <a:rPr lang="ru-RU" dirty="0" err="1" smtClean="0">
                <a:latin typeface="Book Antiqua" pitchFamily="18" charset="0"/>
              </a:rPr>
              <a:t>п’ять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днів</a:t>
            </a:r>
            <a:r>
              <a:rPr lang="ru-RU" dirty="0" smtClean="0">
                <a:latin typeface="Book Antiqua" pitchFamily="18" charset="0"/>
              </a:rPr>
              <a:t> до </a:t>
            </a:r>
            <a:r>
              <a:rPr lang="ru-RU" dirty="0" err="1" smtClean="0">
                <a:latin typeface="Book Antiqua" pitchFamily="18" charset="0"/>
              </a:rPr>
              <a:t>смерті</a:t>
            </a:r>
            <a:r>
              <a:rPr lang="ru-RU" dirty="0" smtClean="0">
                <a:latin typeface="Book Antiqua" pitchFamily="18" charset="0"/>
              </a:rPr>
              <a:t> поет </a:t>
            </a:r>
            <a:r>
              <a:rPr lang="ru-RU" dirty="0" err="1" smtClean="0">
                <a:latin typeface="Book Antiqua" pitchFamily="18" charset="0"/>
              </a:rPr>
              <a:t>пише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Б.Грінченкові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хвилюючого</a:t>
            </a:r>
            <a:r>
              <a:rPr lang="ru-RU" dirty="0" smtClean="0">
                <a:latin typeface="Book Antiqua" pitchFamily="18" charset="0"/>
              </a:rPr>
              <a:t> листа, в </a:t>
            </a:r>
            <a:r>
              <a:rPr lang="ru-RU" dirty="0" err="1" smtClean="0">
                <a:latin typeface="Book Antiqua" pitchFamily="18" charset="0"/>
              </a:rPr>
              <a:t>якому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виливає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свій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біль</a:t>
            </a:r>
            <a:r>
              <a:rPr lang="ru-RU" dirty="0" smtClean="0">
                <a:latin typeface="Book Antiqua" pitchFamily="18" charset="0"/>
              </a:rPr>
              <a:t>, </a:t>
            </a:r>
            <a:r>
              <a:rPr lang="ru-RU" dirty="0" err="1" smtClean="0">
                <a:latin typeface="Book Antiqua" pitchFamily="18" charset="0"/>
              </a:rPr>
              <a:t>що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вже</a:t>
            </a:r>
            <a:r>
              <a:rPr lang="ru-RU" dirty="0" smtClean="0">
                <a:latin typeface="Book Antiqua" pitchFamily="18" charset="0"/>
              </a:rPr>
              <a:t> не </a:t>
            </a:r>
            <a:r>
              <a:rPr lang="ru-RU" dirty="0" err="1" smtClean="0">
                <a:latin typeface="Book Antiqua" pitchFamily="18" charset="0"/>
              </a:rPr>
              <a:t>доведеться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йому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більше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побачити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улюбленої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батьківщини</a:t>
            </a:r>
            <a:r>
              <a:rPr lang="ru-RU" dirty="0" smtClean="0">
                <a:latin typeface="Book Antiqua" pitchFamily="18" charset="0"/>
              </a:rPr>
              <a:t>. </a:t>
            </a:r>
          </a:p>
          <a:p>
            <a:pPr algn="r"/>
            <a:endParaRPr lang="ru-RU" dirty="0" smtClean="0">
              <a:latin typeface="Book Antiqua" pitchFamily="18" charset="0"/>
            </a:endParaRPr>
          </a:p>
          <a:p>
            <a:pPr algn="r"/>
            <a:r>
              <a:rPr lang="ru-RU" sz="2000" i="1" dirty="0" smtClean="0">
                <a:latin typeface="Book Antiqua" pitchFamily="18" charset="0"/>
              </a:rPr>
              <a:t>12 </a:t>
            </a:r>
            <a:r>
              <a:rPr lang="ru-RU" sz="2000" i="1" dirty="0" err="1" smtClean="0">
                <a:latin typeface="Book Antiqua" pitchFamily="18" charset="0"/>
              </a:rPr>
              <a:t>грудня</a:t>
            </a:r>
            <a:r>
              <a:rPr lang="ru-RU" sz="2000" i="1" dirty="0" smtClean="0">
                <a:latin typeface="Book Antiqua" pitchFamily="18" charset="0"/>
              </a:rPr>
              <a:t> 1902 року </a:t>
            </a:r>
            <a:r>
              <a:rPr lang="ru-RU" sz="2000" i="1" dirty="0" err="1" smtClean="0">
                <a:latin typeface="Book Antiqua" pitchFamily="18" charset="0"/>
              </a:rPr>
              <a:t>П.Грабовського</a:t>
            </a:r>
            <a:r>
              <a:rPr lang="ru-RU" sz="2000" i="1" dirty="0" smtClean="0">
                <a:latin typeface="Book Antiqua" pitchFamily="18" charset="0"/>
              </a:rPr>
              <a:t> не стало.</a:t>
            </a:r>
          </a:p>
          <a:p>
            <a:pPr algn="r"/>
            <a:r>
              <a:rPr lang="ru-RU" sz="2000" i="1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Друзі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виконали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його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заповіт</a:t>
            </a:r>
            <a:r>
              <a:rPr lang="ru-RU" dirty="0" smtClean="0">
                <a:latin typeface="Book Antiqua" pitchFamily="18" charset="0"/>
              </a:rPr>
              <a:t> – </a:t>
            </a:r>
            <a:r>
              <a:rPr lang="ru-RU" dirty="0" err="1" smtClean="0">
                <a:latin typeface="Book Antiqua" pitchFamily="18" charset="0"/>
              </a:rPr>
              <a:t>поховали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поруч</a:t>
            </a:r>
            <a:r>
              <a:rPr lang="ru-RU" dirty="0" smtClean="0">
                <a:latin typeface="Book Antiqua" pitchFamily="18" charset="0"/>
              </a:rPr>
              <a:t> з могилами </a:t>
            </a:r>
            <a:r>
              <a:rPr lang="ru-RU" dirty="0" err="1" smtClean="0">
                <a:latin typeface="Book Antiqua" pitchFamily="18" charset="0"/>
              </a:rPr>
              <a:t>декабристів</a:t>
            </a:r>
            <a:r>
              <a:rPr lang="ru-RU" dirty="0" smtClean="0">
                <a:latin typeface="Book Antiqua" pitchFamily="18" charset="0"/>
              </a:rPr>
              <a:t>.</a:t>
            </a:r>
          </a:p>
          <a:p>
            <a:pPr algn="r"/>
            <a:endParaRPr lang="ru-RU" dirty="0" smtClean="0">
              <a:latin typeface="Book Antiqua" pitchFamily="18" charset="0"/>
            </a:endParaRPr>
          </a:p>
          <a:p>
            <a:endParaRPr lang="ru-RU" dirty="0" smtClean="0"/>
          </a:p>
          <a:p>
            <a:r>
              <a:rPr lang="ru-RU" dirty="0" smtClean="0">
                <a:latin typeface="Book Antiqua" pitchFamily="18" charset="0"/>
              </a:rPr>
              <a:t>Благородство і сила духу </a:t>
            </a:r>
            <a:r>
              <a:rPr lang="ru-RU" dirty="0" err="1" smtClean="0">
                <a:latin typeface="Book Antiqua" pitchFamily="18" charset="0"/>
              </a:rPr>
              <a:t>цієї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людини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варті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захоплення</a:t>
            </a:r>
            <a:r>
              <a:rPr lang="ru-RU" dirty="0" smtClean="0">
                <a:latin typeface="Book Antiqua" pitchFamily="18" charset="0"/>
              </a:rPr>
              <a:t> і </a:t>
            </a:r>
            <a:r>
              <a:rPr lang="ru-RU" dirty="0" err="1" smtClean="0">
                <a:latin typeface="Book Antiqua" pitchFamily="18" charset="0"/>
              </a:rPr>
              <a:t>глибокої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поваги</a:t>
            </a:r>
            <a:r>
              <a:rPr lang="ru-RU" dirty="0" smtClean="0">
                <a:latin typeface="Book Antiqua" pitchFamily="18" charset="0"/>
              </a:rPr>
              <a:t>. </a:t>
            </a:r>
            <a:r>
              <a:rPr lang="ru-RU" dirty="0" err="1" smtClean="0">
                <a:latin typeface="Book Antiqua" pitchFamily="18" charset="0"/>
              </a:rPr>
              <a:t>Гідність</a:t>
            </a:r>
            <a:r>
              <a:rPr lang="ru-RU" dirty="0" smtClean="0">
                <a:latin typeface="Book Antiqua" pitchFamily="18" charset="0"/>
              </a:rPr>
              <a:t>, </a:t>
            </a:r>
            <a:r>
              <a:rPr lang="ru-RU" dirty="0" err="1" smtClean="0">
                <a:latin typeface="Book Antiqua" pitchFamily="18" charset="0"/>
              </a:rPr>
              <a:t>готовність</a:t>
            </a:r>
            <a:r>
              <a:rPr lang="ru-RU" dirty="0" smtClean="0">
                <a:latin typeface="Book Antiqua" pitchFamily="18" charset="0"/>
              </a:rPr>
              <a:t> до </a:t>
            </a:r>
            <a:r>
              <a:rPr lang="ru-RU" dirty="0" err="1" smtClean="0">
                <a:latin typeface="Book Antiqua" pitchFamily="18" charset="0"/>
              </a:rPr>
              <a:t>самопожертви</a:t>
            </a:r>
            <a:r>
              <a:rPr lang="ru-RU" dirty="0" smtClean="0">
                <a:latin typeface="Book Antiqua" pitchFamily="18" charset="0"/>
              </a:rPr>
              <a:t>, моральна чистота, - </a:t>
            </a:r>
            <a:r>
              <a:rPr lang="ru-RU" dirty="0" err="1" smtClean="0">
                <a:latin typeface="Book Antiqua" pitchFamily="18" charset="0"/>
              </a:rPr>
              <a:t>ці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риси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визначали</a:t>
            </a:r>
            <a:r>
              <a:rPr lang="ru-RU" dirty="0" smtClean="0">
                <a:latin typeface="Book Antiqua" pitchFamily="18" charset="0"/>
              </a:rPr>
              <a:t> характер і </a:t>
            </a:r>
            <a:r>
              <a:rPr lang="ru-RU" dirty="0" err="1" smtClean="0">
                <a:latin typeface="Book Antiqua" pitchFamily="18" charset="0"/>
              </a:rPr>
              <a:t>поведінку</a:t>
            </a:r>
            <a:r>
              <a:rPr lang="ru-RU" dirty="0" smtClean="0">
                <a:latin typeface="Book Antiqua" pitchFamily="18" charset="0"/>
              </a:rPr>
              <a:t> Павла </a:t>
            </a:r>
            <a:r>
              <a:rPr lang="ru-RU" dirty="0" err="1" smtClean="0">
                <a:latin typeface="Book Antiqua" pitchFamily="18" charset="0"/>
              </a:rPr>
              <a:t>Грабовського</a:t>
            </a:r>
            <a:r>
              <a:rPr lang="ru-RU" dirty="0" smtClean="0">
                <a:latin typeface="Book Antiqua" pitchFamily="18" charset="0"/>
              </a:rPr>
              <a:t>.</a:t>
            </a:r>
            <a:endParaRPr lang="ru-RU" dirty="0">
              <a:latin typeface="Book Antiqua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04663"/>
            <a:ext cx="3384376" cy="56083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49124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“До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матері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34" charset="0"/>
              </a:rPr>
              <a:t>”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b="1" dirty="0" err="1">
                <a:latin typeface="Segoe Script" pitchFamily="34" charset="0"/>
              </a:rPr>
              <a:t>Мамо-голубко</a:t>
            </a:r>
            <a:r>
              <a:rPr lang="ru-RU" b="1" dirty="0">
                <a:latin typeface="Segoe Script" pitchFamily="34" charset="0"/>
              </a:rPr>
              <a:t>! </a:t>
            </a:r>
            <a:r>
              <a:rPr lang="ru-RU" b="1" dirty="0" err="1">
                <a:latin typeface="Segoe Script" pitchFamily="34" charset="0"/>
              </a:rPr>
              <a:t>Прийди</a:t>
            </a:r>
            <a:r>
              <a:rPr lang="ru-RU" b="1" dirty="0">
                <a:latin typeface="Segoe Script" pitchFamily="34" charset="0"/>
              </a:rPr>
              <a:t>, </a:t>
            </a:r>
            <a:r>
              <a:rPr lang="ru-RU" b="1" dirty="0" err="1">
                <a:latin typeface="Segoe Script" pitchFamily="34" charset="0"/>
              </a:rPr>
              <a:t>подивися</a:t>
            </a:r>
            <a:r>
              <a:rPr lang="ru-RU" b="1" dirty="0">
                <a:latin typeface="Segoe Script" pitchFamily="34" charset="0"/>
              </a:rPr>
              <a:t>.</a:t>
            </a:r>
          </a:p>
          <a:p>
            <a:pPr marL="0" indent="0" algn="ctr">
              <a:buNone/>
            </a:pPr>
            <a:r>
              <a:rPr lang="ru-RU" b="1" dirty="0">
                <a:latin typeface="Segoe Script" pitchFamily="34" charset="0"/>
              </a:rPr>
              <a:t>Сина </a:t>
            </a:r>
            <a:r>
              <a:rPr lang="ru-RU" b="1" dirty="0" err="1">
                <a:latin typeface="Segoe Script" pitchFamily="34" charset="0"/>
              </a:rPr>
              <a:t>від</a:t>
            </a:r>
            <a:r>
              <a:rPr lang="ru-RU" b="1" dirty="0">
                <a:latin typeface="Segoe Script" pitchFamily="34" charset="0"/>
              </a:rPr>
              <a:t> мук </a:t>
            </a:r>
            <a:r>
              <a:rPr lang="ru-RU" b="1" dirty="0" err="1">
                <a:latin typeface="Segoe Script" pitchFamily="34" charset="0"/>
              </a:rPr>
              <a:t>захисти</a:t>
            </a:r>
            <a:r>
              <a:rPr lang="ru-RU" b="1" dirty="0">
                <a:latin typeface="Segoe Script" pitchFamily="34" charset="0"/>
              </a:rPr>
              <a:t>! </a:t>
            </a:r>
          </a:p>
          <a:p>
            <a:pPr marL="0" indent="0" algn="ctr">
              <a:buNone/>
            </a:pPr>
            <a:r>
              <a:rPr lang="ru-RU" b="1" dirty="0" err="1">
                <a:latin typeface="Segoe Script" pitchFamily="34" charset="0"/>
              </a:rPr>
              <a:t>Болі</a:t>
            </a:r>
            <a:r>
              <a:rPr lang="ru-RU" b="1" dirty="0">
                <a:latin typeface="Segoe Script" pitchFamily="34" charset="0"/>
              </a:rPr>
              <a:t> </a:t>
            </a:r>
            <a:r>
              <a:rPr lang="ru-RU" b="1" dirty="0" err="1">
                <a:latin typeface="Segoe Script" pitchFamily="34" charset="0"/>
              </a:rPr>
              <a:t>зі</a:t>
            </a:r>
            <a:r>
              <a:rPr lang="ru-RU" b="1" dirty="0">
                <a:latin typeface="Segoe Script" pitchFamily="34" charset="0"/>
              </a:rPr>
              <a:t> </a:t>
            </a:r>
            <a:r>
              <a:rPr lang="ru-RU" b="1" dirty="0" err="1">
                <a:latin typeface="Segoe Script" pitchFamily="34" charset="0"/>
              </a:rPr>
              <a:t>споду</a:t>
            </a:r>
            <a:r>
              <a:rPr lang="ru-RU" b="1" dirty="0">
                <a:latin typeface="Segoe Script" pitchFamily="34" charset="0"/>
              </a:rPr>
              <a:t> </a:t>
            </a:r>
            <a:r>
              <a:rPr lang="ru-RU" b="1" dirty="0" err="1">
                <a:latin typeface="Segoe Script" pitchFamily="34" charset="0"/>
              </a:rPr>
              <a:t>душі</a:t>
            </a:r>
            <a:r>
              <a:rPr lang="ru-RU" b="1" dirty="0">
                <a:latin typeface="Segoe Script" pitchFamily="34" charset="0"/>
              </a:rPr>
              <a:t> </a:t>
            </a:r>
            <a:r>
              <a:rPr lang="ru-RU" b="1" dirty="0" err="1">
                <a:latin typeface="Segoe Script" pitchFamily="34" charset="0"/>
              </a:rPr>
              <a:t>піднялися</a:t>
            </a:r>
            <a:r>
              <a:rPr lang="ru-RU" b="1" dirty="0">
                <a:latin typeface="Segoe Script" pitchFamily="34" charset="0"/>
              </a:rPr>
              <a:t>,</a:t>
            </a:r>
          </a:p>
          <a:p>
            <a:pPr marL="0" indent="0" algn="ctr">
              <a:buNone/>
            </a:pPr>
            <a:r>
              <a:rPr lang="ru-RU" b="1" dirty="0" err="1">
                <a:latin typeface="Segoe Script" pitchFamily="34" charset="0"/>
              </a:rPr>
              <a:t>Що</a:t>
            </a:r>
            <a:r>
              <a:rPr lang="ru-RU" b="1" dirty="0">
                <a:latin typeface="Segoe Script" pitchFamily="34" charset="0"/>
              </a:rPr>
              <a:t> </a:t>
            </a:r>
            <a:r>
              <a:rPr lang="ru-RU" b="1" dirty="0" err="1">
                <a:latin typeface="Segoe Script" pitchFamily="34" charset="0"/>
              </a:rPr>
              <a:t>вже</a:t>
            </a:r>
            <a:r>
              <a:rPr lang="ru-RU" b="1" dirty="0">
                <a:latin typeface="Segoe Script" pitchFamily="34" charset="0"/>
              </a:rPr>
              <a:t> </a:t>
            </a:r>
            <a:r>
              <a:rPr lang="ru-RU" b="1" dirty="0" err="1">
                <a:latin typeface="Segoe Script" pitchFamily="34" charset="0"/>
              </a:rPr>
              <a:t>несила</a:t>
            </a:r>
            <a:r>
              <a:rPr lang="ru-RU" b="1" dirty="0">
                <a:latin typeface="Segoe Script" pitchFamily="34" charset="0"/>
              </a:rPr>
              <a:t> нести.</a:t>
            </a:r>
          </a:p>
          <a:p>
            <a:pPr marL="0" indent="0" algn="ctr">
              <a:buNone/>
            </a:pPr>
            <a:endParaRPr lang="ru-RU" b="1" dirty="0">
              <a:latin typeface="Segoe Script" pitchFamily="34" charset="0"/>
            </a:endParaRPr>
          </a:p>
          <a:p>
            <a:pPr marL="0" indent="0" algn="ctr">
              <a:buNone/>
            </a:pPr>
            <a:r>
              <a:rPr lang="ru-RU" b="1" dirty="0" err="1">
                <a:latin typeface="Segoe Script" pitchFamily="34" charset="0"/>
              </a:rPr>
              <a:t>Мамо-голубко</a:t>
            </a:r>
            <a:r>
              <a:rPr lang="ru-RU" b="1" dirty="0">
                <a:latin typeface="Segoe Script" pitchFamily="34" charset="0"/>
              </a:rPr>
              <a:t>! </a:t>
            </a:r>
            <a:r>
              <a:rPr lang="ru-RU" b="1" dirty="0" err="1">
                <a:latin typeface="Segoe Script" pitchFamily="34" charset="0"/>
              </a:rPr>
              <a:t>Горюєш</a:t>
            </a:r>
            <a:r>
              <a:rPr lang="ru-RU" b="1" dirty="0">
                <a:latin typeface="Segoe Script" pitchFamily="34" charset="0"/>
              </a:rPr>
              <a:t> </a:t>
            </a:r>
            <a:r>
              <a:rPr lang="ru-RU" b="1" dirty="0" err="1">
                <a:latin typeface="Segoe Script" pitchFamily="34" charset="0"/>
              </a:rPr>
              <a:t>ти</a:t>
            </a:r>
            <a:r>
              <a:rPr lang="ru-RU" b="1" dirty="0">
                <a:latin typeface="Segoe Script" pitchFamily="34" charset="0"/>
              </a:rPr>
              <a:t>, </a:t>
            </a:r>
            <a:r>
              <a:rPr lang="ru-RU" b="1" dirty="0" err="1">
                <a:latin typeface="Segoe Script" pitchFamily="34" charset="0"/>
              </a:rPr>
              <a:t>бачу</a:t>
            </a:r>
            <a:r>
              <a:rPr lang="ru-RU" b="1" dirty="0">
                <a:latin typeface="Segoe Script" pitchFamily="34" charset="0"/>
              </a:rPr>
              <a:t>,</a:t>
            </a:r>
          </a:p>
          <a:p>
            <a:pPr marL="0" indent="0" algn="ctr">
              <a:buNone/>
            </a:pPr>
            <a:r>
              <a:rPr lang="ru-RU" b="1" dirty="0" err="1">
                <a:latin typeface="Segoe Script" pitchFamily="34" charset="0"/>
              </a:rPr>
              <a:t>Стогнеш</a:t>
            </a:r>
            <a:r>
              <a:rPr lang="ru-RU" b="1" dirty="0">
                <a:latin typeface="Segoe Script" pitchFamily="34" charset="0"/>
              </a:rPr>
              <a:t> сама у </a:t>
            </a:r>
            <a:r>
              <a:rPr lang="ru-RU" b="1" dirty="0" err="1">
                <a:latin typeface="Segoe Script" pitchFamily="34" charset="0"/>
              </a:rPr>
              <a:t>журбі</a:t>
            </a:r>
            <a:r>
              <a:rPr lang="ru-RU" b="1" dirty="0">
                <a:latin typeface="Segoe Script" pitchFamily="34" charset="0"/>
              </a:rPr>
              <a:t>;</a:t>
            </a:r>
          </a:p>
          <a:p>
            <a:pPr marL="0" indent="0" algn="ctr">
              <a:buNone/>
            </a:pPr>
            <a:r>
              <a:rPr lang="ru-RU" b="1" dirty="0">
                <a:latin typeface="Segoe Script" pitchFamily="34" charset="0"/>
              </a:rPr>
              <a:t>Хай я в </a:t>
            </a:r>
            <a:r>
              <a:rPr lang="ru-RU" b="1" dirty="0" err="1">
                <a:latin typeface="Segoe Script" pitchFamily="34" charset="0"/>
              </a:rPr>
              <a:t>неволі</a:t>
            </a:r>
            <a:r>
              <a:rPr lang="ru-RU" b="1" dirty="0">
                <a:latin typeface="Segoe Script" pitchFamily="34" charset="0"/>
              </a:rPr>
              <a:t> </a:t>
            </a:r>
            <a:r>
              <a:rPr lang="ru-RU" b="1" dirty="0" err="1">
                <a:latin typeface="Segoe Script" pitchFamily="34" charset="0"/>
              </a:rPr>
              <a:t>конаю</a:t>
            </a:r>
            <a:r>
              <a:rPr lang="ru-RU" b="1" dirty="0">
                <a:latin typeface="Segoe Script" pitchFamily="34" charset="0"/>
              </a:rPr>
              <a:t> та плачу, —</a:t>
            </a:r>
          </a:p>
          <a:p>
            <a:pPr marL="0" indent="0" algn="ctr">
              <a:buNone/>
            </a:pPr>
            <a:r>
              <a:rPr lang="ru-RU" b="1" dirty="0" err="1">
                <a:latin typeface="Segoe Script" pitchFamily="34" charset="0"/>
              </a:rPr>
              <a:t>Важче</a:t>
            </a:r>
            <a:r>
              <a:rPr lang="ru-RU" b="1" dirty="0">
                <a:latin typeface="Segoe Script" pitchFamily="34" charset="0"/>
              </a:rPr>
              <a:t> </a:t>
            </a:r>
            <a:r>
              <a:rPr lang="ru-RU" b="1" dirty="0" err="1">
                <a:latin typeface="Segoe Script" pitchFamily="34" charset="0"/>
              </a:rPr>
              <a:t>незмірно</a:t>
            </a:r>
            <a:r>
              <a:rPr lang="ru-RU" b="1" dirty="0">
                <a:latin typeface="Segoe Script" pitchFamily="34" charset="0"/>
              </a:rPr>
              <a:t> </a:t>
            </a:r>
            <a:r>
              <a:rPr lang="ru-RU" b="1" dirty="0" err="1">
                <a:latin typeface="Segoe Script" pitchFamily="34" charset="0"/>
              </a:rPr>
              <a:t>тобі</a:t>
            </a:r>
            <a:r>
              <a:rPr lang="ru-RU" b="1" dirty="0">
                <a:latin typeface="Segoe Script" pitchFamily="34" charset="0"/>
              </a:rPr>
              <a:t>.</a:t>
            </a:r>
          </a:p>
          <a:p>
            <a:pPr marL="0" indent="0" algn="ctr">
              <a:buNone/>
            </a:pPr>
            <a:endParaRPr lang="ru-RU" b="1" dirty="0">
              <a:latin typeface="Segoe Script" pitchFamily="34" charset="0"/>
            </a:endParaRPr>
          </a:p>
          <a:p>
            <a:pPr marL="0" indent="0" algn="ctr">
              <a:buNone/>
            </a:pPr>
            <a:r>
              <a:rPr lang="ru-RU" b="1" dirty="0" err="1">
                <a:latin typeface="Segoe Script" pitchFamily="34" charset="0"/>
              </a:rPr>
              <a:t>Бачити</a:t>
            </a:r>
            <a:r>
              <a:rPr lang="ru-RU" b="1" dirty="0">
                <a:latin typeface="Segoe Script" pitchFamily="34" charset="0"/>
              </a:rPr>
              <a:t> </a:t>
            </a:r>
            <a:r>
              <a:rPr lang="ru-RU" b="1" dirty="0" err="1">
                <a:latin typeface="Segoe Script" pitchFamily="34" charset="0"/>
              </a:rPr>
              <a:t>більше</a:t>
            </a:r>
            <a:r>
              <a:rPr lang="ru-RU" b="1" dirty="0">
                <a:latin typeface="Segoe Script" pitchFamily="34" charset="0"/>
              </a:rPr>
              <a:t> тебе я не буду;</a:t>
            </a:r>
          </a:p>
          <a:p>
            <a:pPr marL="0" indent="0" algn="ctr">
              <a:buNone/>
            </a:pPr>
            <a:r>
              <a:rPr lang="ru-RU" b="1" dirty="0">
                <a:latin typeface="Segoe Script" pitchFamily="34" charset="0"/>
              </a:rPr>
              <a:t>Не </a:t>
            </a:r>
            <a:r>
              <a:rPr lang="ru-RU" b="1" dirty="0" err="1">
                <a:latin typeface="Segoe Script" pitchFamily="34" charset="0"/>
              </a:rPr>
              <a:t>дорікай</a:t>
            </a:r>
            <a:r>
              <a:rPr lang="ru-RU" b="1" dirty="0">
                <a:latin typeface="Segoe Script" pitchFamily="34" charset="0"/>
              </a:rPr>
              <a:t>, а прости;</a:t>
            </a:r>
          </a:p>
          <a:p>
            <a:pPr marL="0" indent="0" algn="ctr">
              <a:buNone/>
            </a:pPr>
            <a:r>
              <a:rPr lang="ru-RU" b="1" dirty="0">
                <a:latin typeface="Segoe Script" pitchFamily="34" charset="0"/>
              </a:rPr>
              <a:t>Та </a:t>
            </a:r>
            <a:r>
              <a:rPr lang="ru-RU" b="1" dirty="0" err="1">
                <a:latin typeface="Segoe Script" pitchFamily="34" charset="0"/>
              </a:rPr>
              <a:t>від</a:t>
            </a:r>
            <a:r>
              <a:rPr lang="ru-RU" b="1" dirty="0">
                <a:latin typeface="Segoe Script" pitchFamily="34" charset="0"/>
              </a:rPr>
              <a:t> </a:t>
            </a:r>
            <a:r>
              <a:rPr lang="ru-RU" b="1" dirty="0" err="1">
                <a:latin typeface="Segoe Script" pitchFamily="34" charset="0"/>
              </a:rPr>
              <a:t>людського</a:t>
            </a:r>
            <a:r>
              <a:rPr lang="ru-RU" b="1" dirty="0">
                <a:latin typeface="Segoe Script" pitchFamily="34" charset="0"/>
              </a:rPr>
              <a:t> неправого суду</a:t>
            </a:r>
          </a:p>
          <a:p>
            <a:pPr marL="0" indent="0" algn="ctr">
              <a:buNone/>
            </a:pPr>
            <a:r>
              <a:rPr lang="ru-RU" b="1" dirty="0">
                <a:latin typeface="Segoe Script" pitchFamily="34" charset="0"/>
              </a:rPr>
              <a:t>Сина </a:t>
            </a:r>
            <a:r>
              <a:rPr lang="ru-RU" b="1" dirty="0" err="1">
                <a:latin typeface="Segoe Script" pitchFamily="34" charset="0"/>
              </a:rPr>
              <a:t>свого</a:t>
            </a:r>
            <a:r>
              <a:rPr lang="ru-RU" b="1" dirty="0">
                <a:latin typeface="Segoe Script" pitchFamily="34" charset="0"/>
              </a:rPr>
              <a:t> </a:t>
            </a:r>
            <a:r>
              <a:rPr lang="ru-RU" b="1" dirty="0" err="1">
                <a:latin typeface="Segoe Script" pitchFamily="34" charset="0"/>
              </a:rPr>
              <a:t>захисти</a:t>
            </a:r>
            <a:r>
              <a:rPr lang="ru-RU" b="1" dirty="0">
                <a:latin typeface="Segoe Script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73289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6552728" cy="58531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У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ліричному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зверненні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“До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матері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”, яке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було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написане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місцях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Сибіру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, поет у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дусі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народної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творчості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теплотою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ніжністю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називає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матір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голубкою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Звернення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“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мамо-голубко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!”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посилюється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повторюванням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наступній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строфі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  <a:p>
            <a:pPr marL="0" indent="0">
              <a:buNone/>
            </a:pPr>
            <a:endParaRPr lang="ru-RU" sz="1800" dirty="0">
              <a:solidFill>
                <a:schemeClr val="tx1"/>
              </a:solidFill>
              <a:latin typeface="Book Antiqua" pitchFamily="18" charset="0"/>
            </a:endParaRPr>
          </a:p>
          <a:p>
            <a:pPr marL="0" indent="0" algn="r">
              <a:buNone/>
            </a:pP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        Поет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проникає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глибину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материнської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душі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проймається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її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болями, горем,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стражданням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Зіставленням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душевного стану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сина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й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матері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досягається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ще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глибше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психологічне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взаємопроникнення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  <a:p>
            <a:pPr marL="0" indent="0">
              <a:buNone/>
            </a:pPr>
            <a:endParaRPr lang="ru-RU" sz="1800" dirty="0">
              <a:solidFill>
                <a:schemeClr val="tx1"/>
              </a:solidFill>
              <a:latin typeface="Book Antiqua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Так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дві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протилежні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соціальні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сили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, - з одного боку –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знедолені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поет і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матір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, з другого –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їх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гнобителі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“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судді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” –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входять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кульмінаційне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зіткнення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Конфлікт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набирає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найвищої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напруги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, протест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досягає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найбільшої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сили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. А все разом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випромінює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ясну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ідею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єдиний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захист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неправого суду –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незламна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стійкість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невпинна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, до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повної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перемоги,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боротьба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проти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класових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ворогів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трудящих.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148064" y="2627176"/>
            <a:ext cx="5688632" cy="1387624"/>
          </a:xfrm>
        </p:spPr>
        <p:txBody>
          <a:bodyPr/>
          <a:lstStyle/>
          <a:p>
            <a:r>
              <a:rPr lang="ru-RU" sz="7200" dirty="0"/>
              <a:t>“До </a:t>
            </a:r>
            <a:r>
              <a:rPr lang="ru-RU" sz="7200" dirty="0" err="1"/>
              <a:t>матері</a:t>
            </a:r>
            <a:r>
              <a:rPr lang="ru-RU" sz="7200" dirty="0" smtClean="0"/>
              <a:t>”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194947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82149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latin typeface="Book Antiqua" pitchFamily="18" charset="0"/>
              </a:rPr>
              <a:t>Де народився </a:t>
            </a:r>
            <a:r>
              <a:rPr lang="uk-UA" b="1" i="1" dirty="0" smtClean="0"/>
              <a:t>Павло Арсенович?</a:t>
            </a:r>
            <a:endParaRPr lang="uk-UA" b="1" i="1" dirty="0" smtClean="0">
              <a:latin typeface="Book Antiqua" pitchFamily="18" charset="0"/>
            </a:endParaRPr>
          </a:p>
          <a:p>
            <a:r>
              <a:rPr lang="uk-UA" dirty="0" smtClean="0">
                <a:latin typeface="Book Antiqua" pitchFamily="18" charset="0"/>
              </a:rPr>
              <a:t>а) </a:t>
            </a:r>
            <a:r>
              <a:rPr lang="ru-RU" dirty="0">
                <a:latin typeface="Book Antiqua" pitchFamily="18" charset="0"/>
              </a:rPr>
              <a:t>в </a:t>
            </a:r>
            <a:r>
              <a:rPr lang="ru-RU" dirty="0" err="1">
                <a:latin typeface="Book Antiqua" pitchFamily="18" charset="0"/>
              </a:rPr>
              <a:t>селі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Пушкарному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Охтирського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повіту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Харківської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губернії</a:t>
            </a:r>
            <a:r>
              <a:rPr lang="ru-RU" dirty="0">
                <a:latin typeface="Book Antiqua" pitchFamily="18" charset="0"/>
              </a:rPr>
              <a:t> </a:t>
            </a:r>
            <a:endParaRPr lang="ru-RU" dirty="0" smtClean="0">
              <a:latin typeface="Book Antiqua" pitchFamily="18" charset="0"/>
            </a:endParaRPr>
          </a:p>
          <a:p>
            <a:r>
              <a:rPr lang="ru-RU" dirty="0" smtClean="0">
                <a:latin typeface="Book Antiqua" pitchFamily="18" charset="0"/>
              </a:rPr>
              <a:t>б</a:t>
            </a:r>
            <a:r>
              <a:rPr lang="ru-RU" dirty="0">
                <a:latin typeface="Book Antiqua" pitchFamily="18" charset="0"/>
              </a:rPr>
              <a:t>) у </a:t>
            </a:r>
            <a:r>
              <a:rPr lang="ru-RU" dirty="0" err="1" smtClean="0">
                <a:latin typeface="Book Antiqua" pitchFamily="18" charset="0"/>
              </a:rPr>
              <a:t>Тобольську</a:t>
            </a:r>
            <a:r>
              <a:rPr lang="ru-RU" dirty="0">
                <a:latin typeface="Book Antiqua" pitchFamily="18" charset="0"/>
              </a:rPr>
              <a:t/>
            </a:r>
            <a:br>
              <a:rPr lang="ru-RU" dirty="0">
                <a:latin typeface="Book Antiqua" pitchFamily="18" charset="0"/>
              </a:rPr>
            </a:br>
            <a:r>
              <a:rPr lang="ru-RU" dirty="0">
                <a:latin typeface="Book Antiqua" pitchFamily="18" charset="0"/>
              </a:rPr>
              <a:t>в) в </a:t>
            </a:r>
            <a:r>
              <a:rPr lang="ru-RU" dirty="0" err="1" smtClean="0">
                <a:latin typeface="Book Antiqua" pitchFamily="18" charset="0"/>
              </a:rPr>
              <a:t>Оренбурзі</a:t>
            </a:r>
            <a:endParaRPr lang="ru-RU" dirty="0" smtClean="0">
              <a:latin typeface="Book Antiqua" pitchFamily="18" charset="0"/>
            </a:endParaRPr>
          </a:p>
          <a:p>
            <a:endParaRPr lang="uk-UA" b="1" i="1" dirty="0">
              <a:latin typeface="Book Antiqua" pitchFamily="18" charset="0"/>
            </a:endParaRPr>
          </a:p>
          <a:p>
            <a:r>
              <a:rPr lang="ru-RU" b="1" i="1" dirty="0" smtClean="0">
                <a:latin typeface="Book Antiqua" pitchFamily="18" charset="0"/>
              </a:rPr>
              <a:t>За </a:t>
            </a:r>
            <a:r>
              <a:rPr lang="ru-RU" b="1" i="1" dirty="0" err="1" smtClean="0">
                <a:latin typeface="Book Antiqua" pitchFamily="18" charset="0"/>
              </a:rPr>
              <a:t>що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 smtClean="0">
                <a:latin typeface="Book Antiqua" pitchFamily="18" charset="0"/>
              </a:rPr>
              <a:t>був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>
                <a:latin typeface="Book Antiqua" pitchFamily="18" charset="0"/>
              </a:rPr>
              <a:t>заарештований</a:t>
            </a:r>
            <a:r>
              <a:rPr lang="ru-RU" b="1" i="1" dirty="0">
                <a:latin typeface="Book Antiqua" pitchFamily="18" charset="0"/>
              </a:rPr>
              <a:t>, </a:t>
            </a:r>
            <a:r>
              <a:rPr lang="ru-RU" b="1" i="1" dirty="0" err="1">
                <a:latin typeface="Book Antiqua" pitchFamily="18" charset="0"/>
              </a:rPr>
              <a:t>виключений</a:t>
            </a:r>
            <a:r>
              <a:rPr lang="ru-RU" b="1" i="1" dirty="0">
                <a:latin typeface="Book Antiqua" pitchFamily="18" charset="0"/>
              </a:rPr>
              <a:t> з </a:t>
            </a:r>
            <a:r>
              <a:rPr lang="ru-RU" b="1" i="1" dirty="0" err="1">
                <a:latin typeface="Book Antiqua" pitchFamily="18" charset="0"/>
              </a:rPr>
              <a:t>семінарії</a:t>
            </a:r>
            <a:r>
              <a:rPr lang="ru-RU" b="1" i="1" dirty="0">
                <a:latin typeface="Book Antiqua" pitchFamily="18" charset="0"/>
              </a:rPr>
              <a:t> і </a:t>
            </a:r>
            <a:r>
              <a:rPr lang="ru-RU" b="1" i="1" dirty="0" err="1">
                <a:latin typeface="Book Antiqua" pitchFamily="18" charset="0"/>
              </a:rPr>
              <a:t>висланий</a:t>
            </a:r>
            <a:r>
              <a:rPr lang="ru-RU" b="1" i="1" dirty="0">
                <a:latin typeface="Book Antiqua" pitchFamily="18" charset="0"/>
              </a:rPr>
              <a:t> в </a:t>
            </a:r>
            <a:r>
              <a:rPr lang="ru-RU" b="1" i="1" dirty="0" err="1">
                <a:latin typeface="Book Antiqua" pitchFamily="18" charset="0"/>
              </a:rPr>
              <a:t>рідне</a:t>
            </a:r>
            <a:r>
              <a:rPr lang="ru-RU" b="1" i="1" dirty="0">
                <a:latin typeface="Book Antiqua" pitchFamily="18" charset="0"/>
              </a:rPr>
              <a:t> село </a:t>
            </a:r>
            <a:r>
              <a:rPr lang="ru-RU" b="1" i="1" dirty="0" err="1" smtClean="0">
                <a:latin typeface="Book Antiqua" pitchFamily="18" charset="0"/>
              </a:rPr>
              <a:t>Пушкарне</a:t>
            </a:r>
            <a:r>
              <a:rPr lang="ru-RU" b="1" i="1" dirty="0" smtClean="0">
                <a:latin typeface="Book Antiqua" pitchFamily="18" charset="0"/>
              </a:rPr>
              <a:t>?</a:t>
            </a:r>
            <a:r>
              <a:rPr lang="ru-RU" dirty="0" smtClean="0">
                <a:latin typeface="Book Antiqua" pitchFamily="18" charset="0"/>
              </a:rPr>
              <a:t/>
            </a:r>
            <a:br>
              <a:rPr lang="ru-RU" dirty="0" smtClean="0">
                <a:latin typeface="Book Antiqua" pitchFamily="18" charset="0"/>
              </a:rPr>
            </a:br>
            <a:r>
              <a:rPr lang="ru-RU" dirty="0" smtClean="0">
                <a:latin typeface="Book Antiqua" pitchFamily="18" charset="0"/>
              </a:rPr>
              <a:t>а) за </a:t>
            </a:r>
            <a:r>
              <a:rPr lang="ru-RU" dirty="0" err="1" smtClean="0">
                <a:latin typeface="Book Antiqua" pitchFamily="18" charset="0"/>
              </a:rPr>
              <a:t>переклади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світової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поезії</a:t>
            </a:r>
            <a:endParaRPr lang="ru-RU" dirty="0" smtClean="0">
              <a:latin typeface="Book Antiqua" pitchFamily="18" charset="0"/>
            </a:endParaRPr>
          </a:p>
          <a:p>
            <a:r>
              <a:rPr lang="ru-RU" dirty="0" smtClean="0">
                <a:latin typeface="Book Antiqua" pitchFamily="18" charset="0"/>
              </a:rPr>
              <a:t>б</a:t>
            </a:r>
            <a:r>
              <a:rPr lang="ru-RU" dirty="0">
                <a:latin typeface="Book Antiqua" pitchFamily="18" charset="0"/>
              </a:rPr>
              <a:t>) за </a:t>
            </a:r>
            <a:r>
              <a:rPr lang="ru-RU" dirty="0" err="1">
                <a:latin typeface="Book Antiqua" pitchFamily="18" charset="0"/>
              </a:rPr>
              <a:t>переховування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забороненої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літератури</a:t>
            </a:r>
            <a:r>
              <a:rPr lang="ru-RU" dirty="0">
                <a:latin typeface="Book Antiqua" pitchFamily="18" charset="0"/>
              </a:rPr>
              <a:t> </a:t>
            </a:r>
            <a:endParaRPr lang="ru-RU" dirty="0" smtClean="0">
              <a:latin typeface="Book Antiqua" pitchFamily="18" charset="0"/>
            </a:endParaRPr>
          </a:p>
          <a:p>
            <a:r>
              <a:rPr lang="ru-RU" dirty="0" smtClean="0">
                <a:latin typeface="Book Antiqua" pitchFamily="18" charset="0"/>
              </a:rPr>
              <a:t>в</a:t>
            </a:r>
            <a:r>
              <a:rPr lang="ru-RU" dirty="0">
                <a:latin typeface="Book Antiqua" pitchFamily="18" charset="0"/>
              </a:rPr>
              <a:t>) </a:t>
            </a:r>
            <a:r>
              <a:rPr lang="ru-RU" dirty="0" smtClean="0">
                <a:latin typeface="Book Antiqua" pitchFamily="18" charset="0"/>
              </a:rPr>
              <a:t>за членство у  </a:t>
            </a:r>
            <a:r>
              <a:rPr lang="ru-RU" dirty="0" err="1">
                <a:latin typeface="Book Antiqua" pitchFamily="18" charset="0"/>
              </a:rPr>
              <a:t>революційних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>
                <a:latin typeface="Book Antiqua" pitchFamily="18" charset="0"/>
              </a:rPr>
              <a:t>народницьких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гуртках</a:t>
            </a:r>
            <a:r>
              <a:rPr lang="ru-RU" dirty="0">
                <a:latin typeface="Book Antiqua" pitchFamily="18" charset="0"/>
              </a:rPr>
              <a:t/>
            </a:r>
            <a:br>
              <a:rPr lang="ru-RU" dirty="0">
                <a:latin typeface="Book Antiqua" pitchFamily="18" charset="0"/>
              </a:rPr>
            </a:br>
            <a:r>
              <a:rPr lang="ru-RU" dirty="0">
                <a:latin typeface="Book Antiqua" pitchFamily="18" charset="0"/>
              </a:rPr>
              <a:t/>
            </a:r>
            <a:br>
              <a:rPr lang="ru-RU" dirty="0">
                <a:latin typeface="Book Antiqua" pitchFamily="18" charset="0"/>
              </a:rPr>
            </a:br>
            <a:r>
              <a:rPr lang="ru-RU" b="1" i="1" dirty="0" err="1" smtClean="0">
                <a:latin typeface="Book Antiqua" pitchFamily="18" charset="0"/>
              </a:rPr>
              <a:t>Зустріч</a:t>
            </a:r>
            <a:r>
              <a:rPr lang="ru-RU" b="1" i="1" dirty="0" smtClean="0">
                <a:latin typeface="Book Antiqua" pitchFamily="18" charset="0"/>
              </a:rPr>
              <a:t> з </a:t>
            </a:r>
            <a:r>
              <a:rPr lang="ru-RU" b="1" i="1" dirty="0" err="1" smtClean="0">
                <a:latin typeface="Book Antiqua" pitchFamily="18" charset="0"/>
              </a:rPr>
              <a:t>якою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 smtClean="0">
                <a:latin typeface="Book Antiqua" pitchFamily="18" charset="0"/>
              </a:rPr>
              <a:t>людиною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 smtClean="0">
                <a:latin typeface="Book Antiqua" pitchFamily="18" charset="0"/>
              </a:rPr>
              <a:t>полегшили</a:t>
            </a:r>
            <a:r>
              <a:rPr lang="ru-RU" b="1" i="1" dirty="0">
                <a:latin typeface="Book Antiqua" pitchFamily="18" charset="0"/>
              </a:rPr>
              <a:t> </a:t>
            </a:r>
            <a:r>
              <a:rPr lang="ru-RU" b="1" i="1" dirty="0" smtClean="0">
                <a:latin typeface="Book Antiqua" pitchFamily="18" charset="0"/>
              </a:rPr>
              <a:t>шлях </a:t>
            </a:r>
            <a:r>
              <a:rPr lang="ru-RU" b="1" i="1" dirty="0">
                <a:latin typeface="Book Antiqua" pitchFamily="18" charset="0"/>
              </a:rPr>
              <a:t>на </a:t>
            </a:r>
            <a:r>
              <a:rPr lang="ru-RU" b="1" i="1" dirty="0" err="1" smtClean="0">
                <a:latin typeface="Book Antiqua" pitchFamily="18" charset="0"/>
              </a:rPr>
              <a:t>заслання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 smtClean="0">
                <a:latin typeface="Book Antiqua" pitchFamily="18" charset="0"/>
              </a:rPr>
              <a:t>Грабовському</a:t>
            </a:r>
            <a:r>
              <a:rPr lang="ru-RU" b="1" i="1" dirty="0" smtClean="0">
                <a:latin typeface="Book Antiqua" pitchFamily="18" charset="0"/>
              </a:rPr>
              <a:t>?</a:t>
            </a:r>
            <a:r>
              <a:rPr lang="ru-RU" dirty="0" smtClean="0">
                <a:latin typeface="Book Antiqua" pitchFamily="18" charset="0"/>
              </a:rPr>
              <a:t/>
            </a:r>
            <a:br>
              <a:rPr lang="ru-RU" dirty="0" smtClean="0">
                <a:latin typeface="Book Antiqua" pitchFamily="18" charset="0"/>
              </a:rPr>
            </a:br>
            <a:r>
              <a:rPr lang="ru-RU" dirty="0">
                <a:latin typeface="Book Antiqua" pitchFamily="18" charset="0"/>
              </a:rPr>
              <a:t>а</a:t>
            </a:r>
            <a:r>
              <a:rPr lang="ru-RU" dirty="0" smtClean="0">
                <a:latin typeface="Book Antiqua" pitchFamily="18" charset="0"/>
              </a:rPr>
              <a:t>) Тарасом Шевченко</a:t>
            </a:r>
            <a:br>
              <a:rPr lang="ru-RU" dirty="0" smtClean="0">
                <a:latin typeface="Book Antiqua" pitchFamily="18" charset="0"/>
              </a:rPr>
            </a:br>
            <a:r>
              <a:rPr lang="ru-RU" dirty="0" smtClean="0">
                <a:latin typeface="Book Antiqua" pitchFamily="18" charset="0"/>
              </a:rPr>
              <a:t>б) Борисом </a:t>
            </a:r>
            <a:r>
              <a:rPr lang="ru-RU" dirty="0" err="1" smtClean="0">
                <a:latin typeface="Book Antiqua" pitchFamily="18" charset="0"/>
              </a:rPr>
              <a:t>Грінченком</a:t>
            </a:r>
            <a:endParaRPr lang="ru-RU" dirty="0" smtClean="0">
              <a:latin typeface="Book Antiqua" pitchFamily="18" charset="0"/>
            </a:endParaRPr>
          </a:p>
          <a:p>
            <a:r>
              <a:rPr lang="ru-RU" dirty="0" smtClean="0">
                <a:latin typeface="Book Antiqua" pitchFamily="18" charset="0"/>
              </a:rPr>
              <a:t>в</a:t>
            </a:r>
            <a:r>
              <a:rPr lang="ru-RU" dirty="0">
                <a:latin typeface="Book Antiqua" pitchFamily="18" charset="0"/>
              </a:rPr>
              <a:t>) </a:t>
            </a:r>
            <a:r>
              <a:rPr lang="ru-RU" dirty="0" err="1">
                <a:latin typeface="Book Antiqua" pitchFamily="18" charset="0"/>
              </a:rPr>
              <a:t>Надією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Сигидою</a:t>
            </a:r>
            <a:endParaRPr lang="ru-RU" dirty="0" smtClean="0">
              <a:latin typeface="Book Antiqua" pitchFamily="18" charset="0"/>
            </a:endParaRPr>
          </a:p>
          <a:p>
            <a:r>
              <a:rPr lang="ru-RU" dirty="0" smtClean="0">
                <a:latin typeface="Book Antiqua" pitchFamily="18" charset="0"/>
              </a:rPr>
              <a:t/>
            </a:r>
            <a:br>
              <a:rPr lang="ru-RU" dirty="0" smtClean="0">
                <a:latin typeface="Book Antiqua" pitchFamily="18" charset="0"/>
              </a:rPr>
            </a:br>
            <a:r>
              <a:rPr lang="ru-RU" b="1" i="1" dirty="0" err="1" smtClean="0">
                <a:latin typeface="Book Antiqua" pitchFamily="18" charset="0"/>
              </a:rPr>
              <a:t>Хто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 smtClean="0">
                <a:latin typeface="Book Antiqua" pitchFamily="18" charset="0"/>
              </a:rPr>
              <a:t>друкував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 smtClean="0">
                <a:latin typeface="Book Antiqua" pitchFamily="18" charset="0"/>
              </a:rPr>
              <a:t>вірші</a:t>
            </a:r>
            <a:r>
              <a:rPr lang="ru-RU" b="1" i="1" dirty="0" smtClean="0">
                <a:latin typeface="Book Antiqua" pitchFamily="18" charset="0"/>
              </a:rPr>
              <a:t> Павла </a:t>
            </a:r>
            <a:r>
              <a:rPr lang="ru-RU" b="1" i="1" dirty="0" err="1" smtClean="0">
                <a:latin typeface="Book Antiqua" pitchFamily="18" charset="0"/>
              </a:rPr>
              <a:t>Грабовського</a:t>
            </a:r>
            <a:r>
              <a:rPr lang="ru-RU" b="1" i="1" dirty="0" smtClean="0">
                <a:latin typeface="Book Antiqua" pitchFamily="18" charset="0"/>
              </a:rPr>
              <a:t>?</a:t>
            </a:r>
          </a:p>
          <a:p>
            <a:r>
              <a:rPr lang="uk-UA" dirty="0" smtClean="0">
                <a:latin typeface="Book Antiqua" pitchFamily="18" charset="0"/>
              </a:rPr>
              <a:t>а) Борис Грінченко</a:t>
            </a:r>
          </a:p>
          <a:p>
            <a:r>
              <a:rPr lang="uk-UA" dirty="0" smtClean="0">
                <a:latin typeface="Book Antiqua" pitchFamily="18" charset="0"/>
              </a:rPr>
              <a:t>б) Іван Франко</a:t>
            </a:r>
          </a:p>
          <a:p>
            <a:r>
              <a:rPr lang="uk-UA" dirty="0" smtClean="0">
                <a:latin typeface="Book Antiqua" pitchFamily="18" charset="0"/>
              </a:rPr>
              <a:t>в) Микола Чернишевський</a:t>
            </a:r>
            <a:endParaRPr lang="ru-RU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419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76672"/>
            <a:ext cx="849694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latin typeface="Book Antiqua" pitchFamily="18" charset="0"/>
              </a:rPr>
              <a:t>З ким одружився перед смертю?</a:t>
            </a:r>
          </a:p>
          <a:p>
            <a:r>
              <a:rPr lang="uk-UA" dirty="0" smtClean="0">
                <a:latin typeface="Book Antiqua" pitchFamily="18" charset="0"/>
              </a:rPr>
              <a:t>а) </a:t>
            </a:r>
            <a:r>
              <a:rPr lang="uk-UA" dirty="0">
                <a:latin typeface="Book Antiqua" pitchFamily="18" charset="0"/>
              </a:rPr>
              <a:t>з Анастасією </a:t>
            </a:r>
            <a:r>
              <a:rPr lang="uk-UA" dirty="0" smtClean="0">
                <a:latin typeface="Book Antiqua" pitchFamily="18" charset="0"/>
              </a:rPr>
              <a:t>Лук’яновою</a:t>
            </a:r>
          </a:p>
          <a:p>
            <a:r>
              <a:rPr lang="uk-UA" dirty="0" smtClean="0">
                <a:latin typeface="Book Antiqua" pitchFamily="18" charset="0"/>
              </a:rPr>
              <a:t>б) </a:t>
            </a:r>
            <a:r>
              <a:rPr lang="uk-UA" dirty="0">
                <a:latin typeface="Book Antiqua" pitchFamily="18" charset="0"/>
              </a:rPr>
              <a:t>з Сусанною </a:t>
            </a:r>
            <a:r>
              <a:rPr lang="uk-UA" dirty="0" err="1" smtClean="0">
                <a:latin typeface="Book Antiqua" pitchFamily="18" charset="0"/>
              </a:rPr>
              <a:t>Семененко</a:t>
            </a:r>
            <a:r>
              <a:rPr lang="uk-UA" dirty="0">
                <a:latin typeface="Book Antiqua" pitchFamily="18" charset="0"/>
              </a:rPr>
              <a:t/>
            </a:r>
            <a:br>
              <a:rPr lang="uk-UA" dirty="0">
                <a:latin typeface="Book Antiqua" pitchFamily="18" charset="0"/>
              </a:rPr>
            </a:br>
            <a:r>
              <a:rPr lang="uk-UA" dirty="0">
                <a:latin typeface="Book Antiqua" pitchFamily="18" charset="0"/>
              </a:rPr>
              <a:t>в) </a:t>
            </a:r>
            <a:r>
              <a:rPr lang="uk-UA" dirty="0" smtClean="0">
                <a:latin typeface="Book Antiqua" pitchFamily="18" charset="0"/>
              </a:rPr>
              <a:t>з Надією </a:t>
            </a:r>
            <a:r>
              <a:rPr lang="uk-UA" dirty="0" err="1" smtClean="0">
                <a:latin typeface="Book Antiqua" pitchFamily="18" charset="0"/>
              </a:rPr>
              <a:t>Сигидою</a:t>
            </a:r>
            <a:endParaRPr lang="uk-UA" dirty="0" smtClean="0">
              <a:latin typeface="Book Antiqua" pitchFamily="18" charset="0"/>
            </a:endParaRPr>
          </a:p>
          <a:p>
            <a:endParaRPr lang="uk-UA" dirty="0">
              <a:latin typeface="Book Antiqua" pitchFamily="18" charset="0"/>
            </a:endParaRPr>
          </a:p>
          <a:p>
            <a:r>
              <a:rPr lang="uk-UA" b="1" i="1" dirty="0" smtClean="0">
                <a:latin typeface="Book Antiqua" pitchFamily="18" charset="0"/>
              </a:rPr>
              <a:t>Про що писав Грабовський у листі Борису Грінченку: «</a:t>
            </a:r>
            <a:r>
              <a:rPr lang="ru-RU" b="1" i="1" dirty="0" err="1" smtClean="0">
                <a:latin typeface="Book Antiqua" pitchFamily="18" charset="0"/>
              </a:rPr>
              <a:t>Бувайте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>
                <a:latin typeface="Book Antiqua" pitchFamily="18" charset="0"/>
              </a:rPr>
              <a:t>здорові</a:t>
            </a:r>
            <a:r>
              <a:rPr lang="ru-RU" b="1" i="1" dirty="0">
                <a:latin typeface="Book Antiqua" pitchFamily="18" charset="0"/>
              </a:rPr>
              <a:t>, та й </a:t>
            </a:r>
            <a:r>
              <a:rPr lang="ru-RU" b="1" i="1" dirty="0" err="1">
                <a:latin typeface="Book Antiqua" pitchFamily="18" charset="0"/>
              </a:rPr>
              <a:t>сили</a:t>
            </a:r>
            <a:r>
              <a:rPr lang="ru-RU" b="1" i="1" dirty="0">
                <a:latin typeface="Book Antiqua" pitchFamily="18" charset="0"/>
              </a:rPr>
              <a:t> </a:t>
            </a:r>
            <a:r>
              <a:rPr lang="ru-RU" b="1" i="1" dirty="0" err="1">
                <a:latin typeface="Book Antiqua" pitchFamily="18" charset="0"/>
              </a:rPr>
              <a:t>писати</a:t>
            </a:r>
            <a:r>
              <a:rPr lang="ru-RU" b="1" i="1" dirty="0">
                <a:latin typeface="Book Antiqua" pitchFamily="18" charset="0"/>
              </a:rPr>
              <a:t> </a:t>
            </a:r>
            <a:r>
              <a:rPr lang="ru-RU" b="1" i="1" dirty="0" err="1">
                <a:latin typeface="Book Antiqua" pitchFamily="18" charset="0"/>
              </a:rPr>
              <a:t>немає</a:t>
            </a:r>
            <a:r>
              <a:rPr lang="ru-RU" b="1" i="1" dirty="0">
                <a:latin typeface="Book Antiqua" pitchFamily="18" charset="0"/>
              </a:rPr>
              <a:t> </a:t>
            </a:r>
            <a:r>
              <a:rPr lang="ru-RU" b="1" i="1" dirty="0" err="1">
                <a:latin typeface="Book Antiqua" pitchFamily="18" charset="0"/>
              </a:rPr>
              <a:t>більш</a:t>
            </a:r>
            <a:r>
              <a:rPr lang="ru-RU" b="1" i="1" dirty="0">
                <a:latin typeface="Book Antiqua" pitchFamily="18" charset="0"/>
              </a:rPr>
              <a:t>… </a:t>
            </a:r>
            <a:r>
              <a:rPr lang="ru-RU" b="1" i="1" dirty="0" smtClean="0">
                <a:latin typeface="Book Antiqua" pitchFamily="18" charset="0"/>
              </a:rPr>
              <a:t>*** </a:t>
            </a:r>
            <a:r>
              <a:rPr lang="ru-RU" b="1" i="1" dirty="0">
                <a:latin typeface="Book Antiqua" pitchFamily="18" charset="0"/>
              </a:rPr>
              <a:t>так і не </a:t>
            </a:r>
            <a:r>
              <a:rPr lang="ru-RU" b="1" i="1" dirty="0" err="1">
                <a:latin typeface="Book Antiqua" pitchFamily="18" charset="0"/>
              </a:rPr>
              <a:t>побачу</a:t>
            </a:r>
            <a:r>
              <a:rPr lang="ru-RU" b="1" i="1" dirty="0" smtClean="0">
                <a:latin typeface="Book Antiqua" pitchFamily="18" charset="0"/>
              </a:rPr>
              <a:t>»? </a:t>
            </a:r>
            <a:r>
              <a:rPr lang="ru-RU" dirty="0" smtClean="0">
                <a:latin typeface="Book Antiqua" pitchFamily="18" charset="0"/>
              </a:rPr>
              <a:t/>
            </a:r>
            <a:br>
              <a:rPr lang="ru-RU" dirty="0" smtClean="0">
                <a:latin typeface="Book Antiqua" pitchFamily="18" charset="0"/>
              </a:rPr>
            </a:br>
            <a:r>
              <a:rPr lang="ru-RU" dirty="0" smtClean="0">
                <a:latin typeface="Book Antiqua" pitchFamily="18" charset="0"/>
              </a:rPr>
              <a:t>а) «</a:t>
            </a:r>
            <a:r>
              <a:rPr lang="ru-RU" dirty="0" err="1" smtClean="0">
                <a:latin typeface="Book Antiqua" pitchFamily="18" charset="0"/>
              </a:rPr>
              <a:t>Свого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сина</a:t>
            </a:r>
            <a:r>
              <a:rPr lang="ru-RU" dirty="0" smtClean="0">
                <a:latin typeface="Book Antiqua" pitchFamily="18" charset="0"/>
              </a:rPr>
              <a:t> ...»</a:t>
            </a:r>
            <a:r>
              <a:rPr lang="uk-UA" dirty="0" smtClean="0">
                <a:latin typeface="Book Antiqua" pitchFamily="18" charset="0"/>
              </a:rPr>
              <a:t>  </a:t>
            </a:r>
            <a:br>
              <a:rPr lang="uk-UA" dirty="0" smtClean="0">
                <a:latin typeface="Book Antiqua" pitchFamily="18" charset="0"/>
              </a:rPr>
            </a:br>
            <a:r>
              <a:rPr lang="uk-UA" dirty="0" smtClean="0">
                <a:latin typeface="Book Antiqua" pitchFamily="18" charset="0"/>
              </a:rPr>
              <a:t>б) «Нової збірки …»</a:t>
            </a:r>
          </a:p>
          <a:p>
            <a:r>
              <a:rPr lang="uk-UA" dirty="0" smtClean="0">
                <a:latin typeface="Book Antiqua" pitchFamily="18" charset="0"/>
              </a:rPr>
              <a:t>в) «України …»</a:t>
            </a:r>
          </a:p>
          <a:p>
            <a:endParaRPr lang="uk-UA" dirty="0">
              <a:latin typeface="Book Antiqua" pitchFamily="18" charset="0"/>
            </a:endParaRPr>
          </a:p>
          <a:p>
            <a:r>
              <a:rPr lang="uk-UA" b="1" i="1" dirty="0" smtClean="0">
                <a:latin typeface="Book Antiqua" pitchFamily="18" charset="0"/>
              </a:rPr>
              <a:t>В честь кого був названий син Павла Арсеновича? </a:t>
            </a:r>
            <a:r>
              <a:rPr lang="uk-UA" dirty="0" smtClean="0">
                <a:latin typeface="Book Antiqua" pitchFamily="18" charset="0"/>
              </a:rPr>
              <a:t/>
            </a:r>
            <a:br>
              <a:rPr lang="uk-UA" dirty="0" smtClean="0">
                <a:latin typeface="Book Antiqua" pitchFamily="18" charset="0"/>
              </a:rPr>
            </a:br>
            <a:r>
              <a:rPr lang="uk-UA" dirty="0" smtClean="0">
                <a:latin typeface="Book Antiqua" pitchFamily="18" charset="0"/>
              </a:rPr>
              <a:t>а) в честь Бориса Олійника</a:t>
            </a:r>
          </a:p>
          <a:p>
            <a:r>
              <a:rPr lang="uk-UA" dirty="0" smtClean="0">
                <a:latin typeface="Book Antiqua" pitchFamily="18" charset="0"/>
              </a:rPr>
              <a:t>б) в честь Бориса Грінченка</a:t>
            </a:r>
          </a:p>
          <a:p>
            <a:r>
              <a:rPr lang="uk-UA" dirty="0" smtClean="0">
                <a:latin typeface="Book Antiqua" pitchFamily="18" charset="0"/>
              </a:rPr>
              <a:t>в) </a:t>
            </a:r>
            <a:r>
              <a:rPr lang="uk-UA" dirty="0" err="1" smtClean="0">
                <a:latin typeface="Book Antiqua" pitchFamily="18" charset="0"/>
              </a:rPr>
              <a:t>в</a:t>
            </a:r>
            <a:r>
              <a:rPr lang="uk-UA" dirty="0" smtClean="0">
                <a:latin typeface="Book Antiqua" pitchFamily="18" charset="0"/>
              </a:rPr>
              <a:t> честь Бориса </a:t>
            </a:r>
            <a:r>
              <a:rPr lang="uk-UA" dirty="0" err="1" smtClean="0">
                <a:latin typeface="Book Antiqua" pitchFamily="18" charset="0"/>
              </a:rPr>
              <a:t>Пастернака</a:t>
            </a:r>
            <a:endParaRPr lang="uk-UA" dirty="0" smtClean="0">
              <a:latin typeface="Book Antiqua" pitchFamily="18" charset="0"/>
            </a:endParaRPr>
          </a:p>
          <a:p>
            <a:endParaRPr lang="uk-UA" dirty="0">
              <a:latin typeface="Book Antiqua" pitchFamily="18" charset="0"/>
            </a:endParaRPr>
          </a:p>
          <a:p>
            <a:r>
              <a:rPr lang="ru-RU" b="1" i="1" dirty="0" err="1">
                <a:latin typeface="Book Antiqua" pitchFamily="18" charset="0"/>
              </a:rPr>
              <a:t>Поезії</a:t>
            </a:r>
            <a:r>
              <a:rPr lang="ru-RU" b="1" i="1" dirty="0">
                <a:latin typeface="Book Antiqua" pitchFamily="18" charset="0"/>
              </a:rPr>
              <a:t> </a:t>
            </a:r>
            <a:r>
              <a:rPr lang="ru-RU" b="1" i="1" dirty="0" err="1">
                <a:latin typeface="Book Antiqua" pitchFamily="18" charset="0"/>
              </a:rPr>
              <a:t>Грабовського</a:t>
            </a:r>
            <a:r>
              <a:rPr lang="ru-RU" b="1" i="1" dirty="0">
                <a:latin typeface="Book Antiqua" pitchFamily="18" charset="0"/>
              </a:rPr>
              <a:t> “До </a:t>
            </a:r>
            <a:r>
              <a:rPr lang="ru-RU" b="1" i="1" dirty="0" err="1">
                <a:latin typeface="Book Antiqua" pitchFamily="18" charset="0"/>
              </a:rPr>
              <a:t>українців</a:t>
            </a:r>
            <a:r>
              <a:rPr lang="ru-RU" b="1" i="1" dirty="0">
                <a:latin typeface="Book Antiqua" pitchFamily="18" charset="0"/>
              </a:rPr>
              <a:t>”, “Далеко”, “До </a:t>
            </a:r>
            <a:r>
              <a:rPr lang="ru-RU" b="1" i="1" dirty="0" err="1">
                <a:latin typeface="Book Antiqua" pitchFamily="18" charset="0"/>
              </a:rPr>
              <a:t>України</a:t>
            </a:r>
            <a:r>
              <a:rPr lang="ru-RU" b="1" i="1" dirty="0">
                <a:latin typeface="Book Antiqua" pitchFamily="18" charset="0"/>
              </a:rPr>
              <a:t>”, “</a:t>
            </a:r>
            <a:r>
              <a:rPr lang="ru-RU" b="1" i="1" dirty="0" err="1">
                <a:latin typeface="Book Antiqua" pitchFamily="18" charset="0"/>
              </a:rPr>
              <a:t>Україна</a:t>
            </a:r>
            <a:r>
              <a:rPr lang="ru-RU" b="1" i="1" dirty="0">
                <a:latin typeface="Book Antiqua" pitchFamily="18" charset="0"/>
              </a:rPr>
              <a:t> приснилась </a:t>
            </a:r>
            <a:r>
              <a:rPr lang="ru-RU" b="1" i="1" dirty="0" err="1">
                <a:latin typeface="Book Antiqua" pitchFamily="18" charset="0"/>
              </a:rPr>
              <a:t>мені</a:t>
            </a:r>
            <a:r>
              <a:rPr lang="ru-RU" b="1" i="1" dirty="0">
                <a:latin typeface="Book Antiqua" pitchFamily="18" charset="0"/>
              </a:rPr>
              <a:t>” </a:t>
            </a:r>
            <a:r>
              <a:rPr lang="ru-RU" b="1" i="1" dirty="0" err="1" smtClean="0">
                <a:latin typeface="Book Antiqua" pitchFamily="18" charset="0"/>
              </a:rPr>
              <a:t>мають</a:t>
            </a:r>
            <a:endParaRPr lang="ru-RU" b="1" i="1" dirty="0" smtClean="0">
              <a:latin typeface="Book Antiqua" pitchFamily="18" charset="0"/>
            </a:endParaRPr>
          </a:p>
          <a:p>
            <a:r>
              <a:rPr lang="ru-RU" dirty="0" smtClean="0">
                <a:latin typeface="Book Antiqua" pitchFamily="18" charset="0"/>
              </a:rPr>
              <a:t>а</a:t>
            </a:r>
            <a:r>
              <a:rPr lang="ru-RU" dirty="0">
                <a:latin typeface="Book Antiqua" pitchFamily="18" charset="0"/>
              </a:rPr>
              <a:t>) </a:t>
            </a:r>
            <a:r>
              <a:rPr lang="ru-RU" dirty="0" err="1">
                <a:latin typeface="Book Antiqua" pitchFamily="18" charset="0"/>
              </a:rPr>
              <a:t>патріотичний</a:t>
            </a:r>
            <a:r>
              <a:rPr lang="ru-RU" dirty="0">
                <a:latin typeface="Book Antiqua" pitchFamily="18" charset="0"/>
              </a:rPr>
              <a:t>, </a:t>
            </a:r>
            <a:r>
              <a:rPr lang="ru-RU" dirty="0" err="1">
                <a:latin typeface="Book Antiqua" pitchFamily="18" charset="0"/>
              </a:rPr>
              <a:t>національно-визвольний</a:t>
            </a:r>
            <a:r>
              <a:rPr lang="ru-RU" dirty="0">
                <a:latin typeface="Book Antiqua" pitchFamily="18" charset="0"/>
              </a:rPr>
              <a:t> </a:t>
            </a:r>
            <a:r>
              <a:rPr lang="ru-RU" dirty="0" smtClean="0">
                <a:latin typeface="Book Antiqua" pitchFamily="18" charset="0"/>
              </a:rPr>
              <a:t>характер</a:t>
            </a:r>
          </a:p>
          <a:p>
            <a:r>
              <a:rPr lang="ru-RU" dirty="0" smtClean="0">
                <a:latin typeface="Book Antiqua" pitchFamily="18" charset="0"/>
              </a:rPr>
              <a:t>б) </a:t>
            </a:r>
            <a:r>
              <a:rPr lang="ru-RU" dirty="0" err="1" smtClean="0">
                <a:latin typeface="Book Antiqua" pitchFamily="18" charset="0"/>
              </a:rPr>
              <a:t>романтичний</a:t>
            </a:r>
            <a:r>
              <a:rPr lang="ru-RU" dirty="0" smtClean="0">
                <a:latin typeface="Book Antiqua" pitchFamily="18" charset="0"/>
              </a:rPr>
              <a:t>, </a:t>
            </a:r>
            <a:r>
              <a:rPr lang="ru-RU" dirty="0" err="1" smtClean="0">
                <a:latin typeface="Book Antiqua" pitchFamily="18" charset="0"/>
              </a:rPr>
              <a:t>ліричний</a:t>
            </a:r>
            <a:r>
              <a:rPr lang="ru-RU" dirty="0" smtClean="0">
                <a:latin typeface="Book Antiqua" pitchFamily="18" charset="0"/>
              </a:rPr>
              <a:t> характер</a:t>
            </a:r>
            <a:br>
              <a:rPr lang="ru-RU" dirty="0" smtClean="0">
                <a:latin typeface="Book Antiqua" pitchFamily="18" charset="0"/>
              </a:rPr>
            </a:br>
            <a:r>
              <a:rPr lang="ru-RU" dirty="0" smtClean="0">
                <a:latin typeface="Book Antiqua" pitchFamily="18" charset="0"/>
              </a:rPr>
              <a:t>в) </a:t>
            </a:r>
            <a:r>
              <a:rPr lang="ru-RU" dirty="0" err="1" smtClean="0">
                <a:latin typeface="Book Antiqua" pitchFamily="18" charset="0"/>
              </a:rPr>
              <a:t>естетичний</a:t>
            </a:r>
            <a:r>
              <a:rPr lang="ru-RU" dirty="0" smtClean="0">
                <a:latin typeface="Book Antiqua" pitchFamily="18" charset="0"/>
              </a:rPr>
              <a:t> і </a:t>
            </a:r>
            <a:r>
              <a:rPr lang="ru-RU" dirty="0" err="1" smtClean="0">
                <a:latin typeface="Book Antiqua" pitchFamily="18" charset="0"/>
              </a:rPr>
              <a:t>пізнавальний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хаарктер</a:t>
            </a:r>
            <a:endParaRPr lang="ru-RU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60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395536" y="1556792"/>
            <a:ext cx="4038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100" dirty="0" err="1" smtClean="0">
                <a:latin typeface="Book Antiqua" pitchFamily="18" charset="0"/>
              </a:rPr>
              <a:t>Наші</a:t>
            </a:r>
            <a:r>
              <a:rPr lang="ru-RU" sz="2100" dirty="0" smtClean="0">
                <a:latin typeface="Book Antiqua" pitchFamily="18" charset="0"/>
              </a:rPr>
              <a:t> батьки, </a:t>
            </a:r>
            <a:r>
              <a:rPr lang="ru-RU" sz="2100" dirty="0" err="1">
                <a:latin typeface="Book Antiqua" pitchFamily="18" charset="0"/>
              </a:rPr>
              <a:t>мабуть</a:t>
            </a:r>
            <a:r>
              <a:rPr lang="ru-RU" sz="2100" dirty="0">
                <a:latin typeface="Book Antiqua" pitchFamily="18" charset="0"/>
              </a:rPr>
              <a:t>, не </a:t>
            </a:r>
            <a:r>
              <a:rPr lang="ru-RU" sz="2100" dirty="0" err="1">
                <a:latin typeface="Book Antiqua" pitchFamily="18" charset="0"/>
              </a:rPr>
              <a:t>забули</a:t>
            </a:r>
            <a:r>
              <a:rPr lang="ru-RU" sz="2100" dirty="0">
                <a:latin typeface="Book Antiqua" pitchFamily="18" charset="0"/>
              </a:rPr>
              <a:t> </a:t>
            </a:r>
            <a:r>
              <a:rPr lang="ru-RU" sz="2100" dirty="0" err="1">
                <a:latin typeface="Book Antiqua" pitchFamily="18" charset="0"/>
              </a:rPr>
              <a:t>отой</a:t>
            </a:r>
            <a:r>
              <a:rPr lang="ru-RU" sz="2100" dirty="0">
                <a:latin typeface="Book Antiqua" pitchFamily="18" charset="0"/>
              </a:rPr>
              <a:t> </a:t>
            </a:r>
            <a:r>
              <a:rPr lang="ru-RU" sz="2100" dirty="0" err="1">
                <a:latin typeface="Book Antiqua" pitchFamily="18" charset="0"/>
              </a:rPr>
              <a:t>вірш</a:t>
            </a:r>
            <a:r>
              <a:rPr lang="ru-RU" sz="2100" dirty="0">
                <a:latin typeface="Book Antiqua" pitchFamily="18" charset="0"/>
              </a:rPr>
              <a:t> </a:t>
            </a:r>
            <a:r>
              <a:rPr lang="ru-RU" sz="2100" dirty="0" smtClean="0">
                <a:latin typeface="Book Antiqua" pitchFamily="18" charset="0"/>
              </a:rPr>
              <a:t> «</a:t>
            </a:r>
            <a:r>
              <a:rPr lang="ru-RU" sz="2100" dirty="0">
                <a:latin typeface="Book Antiqua" pitchFamily="18" charset="0"/>
              </a:rPr>
              <a:t>Швачка</a:t>
            </a:r>
            <a:r>
              <a:rPr lang="ru-RU" sz="2100" dirty="0" smtClean="0">
                <a:latin typeface="Book Antiqua" pitchFamily="18" charset="0"/>
              </a:rPr>
              <a:t>»  </a:t>
            </a:r>
            <a:r>
              <a:rPr lang="ru-RU" sz="2100" dirty="0">
                <a:latin typeface="Book Antiqua" pitchFamily="18" charset="0"/>
              </a:rPr>
              <a:t>з </a:t>
            </a:r>
            <a:r>
              <a:rPr lang="ru-RU" sz="2100" dirty="0" err="1">
                <a:latin typeface="Book Antiqua" pitchFamily="18" charset="0"/>
              </a:rPr>
              <a:t>шкільних</a:t>
            </a:r>
            <a:r>
              <a:rPr lang="ru-RU" sz="2100" dirty="0">
                <a:latin typeface="Book Antiqua" pitchFamily="18" charset="0"/>
              </a:rPr>
              <a:t> </a:t>
            </a:r>
            <a:r>
              <a:rPr lang="ru-RU" sz="2100" dirty="0" err="1">
                <a:latin typeface="Book Antiqua" pitchFamily="18" charset="0"/>
              </a:rPr>
              <a:t>часів</a:t>
            </a:r>
            <a:r>
              <a:rPr lang="ru-RU" sz="2100" dirty="0">
                <a:latin typeface="Book Antiqua" pitchFamily="18" charset="0"/>
              </a:rPr>
              <a:t>, </a:t>
            </a:r>
            <a:r>
              <a:rPr lang="ru-RU" sz="2100" dirty="0" err="1">
                <a:latin typeface="Book Antiqua" pitchFamily="18" charset="0"/>
              </a:rPr>
              <a:t>який</a:t>
            </a:r>
            <a:r>
              <a:rPr lang="ru-RU" sz="2100" dirty="0">
                <a:latin typeface="Book Antiqua" pitchFamily="18" charset="0"/>
              </a:rPr>
              <a:t>, </a:t>
            </a:r>
            <a:r>
              <a:rPr lang="ru-RU" sz="2100" dirty="0" err="1">
                <a:latin typeface="Book Antiqua" pitchFamily="18" charset="0"/>
              </a:rPr>
              <a:t>чомусь</a:t>
            </a:r>
            <a:r>
              <a:rPr lang="ru-RU" sz="2100" dirty="0">
                <a:latin typeface="Book Antiqua" pitchFamily="18" charset="0"/>
              </a:rPr>
              <a:t>, тяжко </a:t>
            </a:r>
            <a:r>
              <a:rPr lang="ru-RU" sz="2100" dirty="0" err="1">
                <a:latin typeface="Book Antiqua" pitchFamily="18" charset="0"/>
              </a:rPr>
              <a:t>запам’ятовувався</a:t>
            </a:r>
            <a:r>
              <a:rPr lang="ru-RU" sz="2100" dirty="0" smtClean="0">
                <a:latin typeface="Book Antiqua" pitchFamily="18" charset="0"/>
              </a:rPr>
              <a:t>:</a:t>
            </a:r>
          </a:p>
          <a:p>
            <a:pPr marL="0" indent="0">
              <a:buNone/>
            </a:pPr>
            <a:endParaRPr lang="ru-RU" sz="2000" dirty="0">
              <a:latin typeface="Century Gothic" pitchFamily="34" charset="0"/>
            </a:endParaRPr>
          </a:p>
          <a:p>
            <a:pPr marL="0" indent="0" algn="r">
              <a:buNone/>
            </a:pPr>
            <a:r>
              <a:rPr lang="ru-RU" dirty="0" smtClean="0">
                <a:latin typeface="Segoe Script" pitchFamily="34" charset="0"/>
              </a:rPr>
              <a:t>  </a:t>
            </a:r>
            <a:r>
              <a:rPr lang="ru-RU" sz="2000" dirty="0">
                <a:latin typeface="Segoe Script" pitchFamily="34" charset="0"/>
              </a:rPr>
              <a:t>Рученьки терпнуть, </a:t>
            </a:r>
            <a:r>
              <a:rPr lang="ru-RU" sz="2000" dirty="0" err="1">
                <a:latin typeface="Segoe Script" pitchFamily="34" charset="0"/>
              </a:rPr>
              <a:t>злипаються</a:t>
            </a:r>
            <a:r>
              <a:rPr lang="ru-RU" sz="2000" dirty="0">
                <a:latin typeface="Segoe Script" pitchFamily="34" charset="0"/>
              </a:rPr>
              <a:t> </a:t>
            </a:r>
            <a:r>
              <a:rPr lang="ru-RU" sz="2000" dirty="0" err="1">
                <a:latin typeface="Segoe Script" pitchFamily="34" charset="0"/>
              </a:rPr>
              <a:t>віченьки</a:t>
            </a:r>
            <a:r>
              <a:rPr lang="ru-RU" sz="2000" dirty="0">
                <a:latin typeface="Segoe Script" pitchFamily="34" charset="0"/>
              </a:rPr>
              <a:t>…</a:t>
            </a:r>
          </a:p>
          <a:p>
            <a:pPr marL="0" indent="0" algn="r">
              <a:buNone/>
            </a:pPr>
            <a:r>
              <a:rPr lang="ru-RU" sz="2000" dirty="0">
                <a:latin typeface="Segoe Script" pitchFamily="34" charset="0"/>
              </a:rPr>
              <a:t>Боже, </a:t>
            </a:r>
            <a:r>
              <a:rPr lang="ru-RU" sz="2000" dirty="0" err="1">
                <a:latin typeface="Segoe Script" pitchFamily="34" charset="0"/>
              </a:rPr>
              <a:t>чи</a:t>
            </a:r>
            <a:r>
              <a:rPr lang="ru-RU" sz="2000" dirty="0">
                <a:latin typeface="Segoe Script" pitchFamily="34" charset="0"/>
              </a:rPr>
              <a:t> </a:t>
            </a:r>
            <a:r>
              <a:rPr lang="ru-RU" sz="2000" dirty="0" err="1">
                <a:latin typeface="Segoe Script" pitchFamily="34" charset="0"/>
              </a:rPr>
              <a:t>довго</a:t>
            </a:r>
            <a:r>
              <a:rPr lang="ru-RU" sz="2000" dirty="0">
                <a:latin typeface="Segoe Script" pitchFamily="34" charset="0"/>
              </a:rPr>
              <a:t> </a:t>
            </a:r>
            <a:r>
              <a:rPr lang="ru-RU" sz="2000" dirty="0" err="1">
                <a:latin typeface="Segoe Script" pitchFamily="34" charset="0"/>
              </a:rPr>
              <a:t>тягти</a:t>
            </a:r>
            <a:r>
              <a:rPr lang="ru-RU" sz="2000" dirty="0">
                <a:latin typeface="Segoe Script" pitchFamily="34" charset="0"/>
              </a:rPr>
              <a:t>?</a:t>
            </a:r>
          </a:p>
          <a:p>
            <a:pPr marL="0" indent="0" algn="r">
              <a:buNone/>
            </a:pPr>
            <a:r>
              <a:rPr lang="ru-RU" sz="2000" dirty="0">
                <a:latin typeface="Segoe Script" pitchFamily="34" charset="0"/>
              </a:rPr>
              <a:t>З </a:t>
            </a:r>
            <a:r>
              <a:rPr lang="ru-RU" sz="2000" dirty="0" err="1">
                <a:latin typeface="Segoe Script" pitchFamily="34" charset="0"/>
              </a:rPr>
              <a:t>раннього</a:t>
            </a:r>
            <a:r>
              <a:rPr lang="ru-RU" sz="2000" dirty="0">
                <a:latin typeface="Segoe Script" pitchFamily="34" charset="0"/>
              </a:rPr>
              <a:t> ранку до </a:t>
            </a:r>
            <a:r>
              <a:rPr lang="ru-RU" sz="2000" dirty="0" err="1">
                <a:latin typeface="Segoe Script" pitchFamily="34" charset="0"/>
              </a:rPr>
              <a:t>пізньої</a:t>
            </a:r>
            <a:r>
              <a:rPr lang="ru-RU" sz="2000" dirty="0">
                <a:latin typeface="Segoe Script" pitchFamily="34" charset="0"/>
              </a:rPr>
              <a:t> </a:t>
            </a:r>
            <a:r>
              <a:rPr lang="ru-RU" sz="2000" dirty="0" err="1">
                <a:latin typeface="Segoe Script" pitchFamily="34" charset="0"/>
              </a:rPr>
              <a:t>ніченьки</a:t>
            </a:r>
            <a:endParaRPr lang="ru-RU" sz="2000" dirty="0">
              <a:latin typeface="Segoe Script" pitchFamily="34" charset="0"/>
            </a:endParaRPr>
          </a:p>
          <a:p>
            <a:pPr marL="0" indent="0" algn="r">
              <a:buNone/>
            </a:pPr>
            <a:r>
              <a:rPr lang="ru-RU" sz="2000" dirty="0" err="1">
                <a:latin typeface="Segoe Script" pitchFamily="34" charset="0"/>
              </a:rPr>
              <a:t>Голкою</a:t>
            </a:r>
            <a:r>
              <a:rPr lang="ru-RU" sz="2000" dirty="0">
                <a:latin typeface="Segoe Script" pitchFamily="34" charset="0"/>
              </a:rPr>
              <a:t> денно верти</a:t>
            </a:r>
            <a:r>
              <a:rPr lang="ru-RU" sz="2000" dirty="0" smtClean="0">
                <a:latin typeface="Segoe Script" pitchFamily="34" charset="0"/>
              </a:rPr>
              <a:t>.</a:t>
            </a:r>
          </a:p>
          <a:p>
            <a:pPr marL="0" indent="0" algn="r">
              <a:buNone/>
            </a:pPr>
            <a:endParaRPr lang="ru-RU" sz="2000" dirty="0" smtClean="0">
              <a:latin typeface="Segoe Script" pitchFamily="34" charset="0"/>
            </a:endParaRPr>
          </a:p>
          <a:p>
            <a:pPr marL="0" indent="0">
              <a:buNone/>
            </a:pPr>
            <a:r>
              <a:rPr lang="ru-RU" sz="2100" dirty="0" err="1">
                <a:latin typeface="Book Antiqua" pitchFamily="18" charset="0"/>
              </a:rPr>
              <a:t>Ще</a:t>
            </a:r>
            <a:r>
              <a:rPr lang="ru-RU" sz="2100" dirty="0">
                <a:latin typeface="Book Antiqua" pitchFamily="18" charset="0"/>
              </a:rPr>
              <a:t> знали, </a:t>
            </a:r>
            <a:r>
              <a:rPr lang="ru-RU" sz="2100" dirty="0" err="1">
                <a:latin typeface="Book Antiqua" pitchFamily="18" charset="0"/>
              </a:rPr>
              <a:t>що</a:t>
            </a:r>
            <a:r>
              <a:rPr lang="ru-RU" sz="2100" dirty="0">
                <a:latin typeface="Book Antiqua" pitchFamily="18" charset="0"/>
              </a:rPr>
              <a:t> звали </a:t>
            </a:r>
            <a:r>
              <a:rPr lang="ru-RU" sz="2100" dirty="0" err="1">
                <a:latin typeface="Book Antiqua" pitchFamily="18" charset="0"/>
              </a:rPr>
              <a:t>цього</a:t>
            </a:r>
            <a:r>
              <a:rPr lang="ru-RU" sz="2100" dirty="0">
                <a:latin typeface="Book Antiqua" pitchFamily="18" charset="0"/>
              </a:rPr>
              <a:t> </a:t>
            </a:r>
            <a:r>
              <a:rPr lang="ru-RU" sz="2100" dirty="0" err="1">
                <a:latin typeface="Book Antiqua" pitchFamily="18" charset="0"/>
              </a:rPr>
              <a:t>поета</a:t>
            </a:r>
            <a:r>
              <a:rPr lang="ru-RU" sz="2100" dirty="0">
                <a:latin typeface="Book Antiqua" pitchFamily="18" charset="0"/>
              </a:rPr>
              <a:t> </a:t>
            </a:r>
            <a:r>
              <a:rPr lang="ru-RU" sz="2100" dirty="0" err="1">
                <a:latin typeface="Book Antiqua" pitchFamily="18" charset="0"/>
              </a:rPr>
              <a:t>Павло</a:t>
            </a:r>
            <a:r>
              <a:rPr lang="ru-RU" sz="2100" dirty="0">
                <a:latin typeface="Book Antiqua" pitchFamily="18" charset="0"/>
              </a:rPr>
              <a:t> </a:t>
            </a:r>
            <a:r>
              <a:rPr lang="ru-RU" sz="2100" dirty="0" err="1">
                <a:latin typeface="Book Antiqua" pitchFamily="18" charset="0"/>
              </a:rPr>
              <a:t>Грабовський</a:t>
            </a:r>
            <a:r>
              <a:rPr lang="ru-RU" sz="2100" dirty="0">
                <a:latin typeface="Book Antiqua" pitchFamily="18" charset="0"/>
              </a:rPr>
              <a:t>. </a:t>
            </a:r>
            <a:r>
              <a:rPr lang="ru-RU" sz="2100" dirty="0" err="1">
                <a:latin typeface="Book Antiqua" pitchFamily="18" charset="0"/>
              </a:rPr>
              <a:t>Він</a:t>
            </a:r>
            <a:r>
              <a:rPr lang="ru-RU" sz="2100" dirty="0">
                <a:latin typeface="Book Antiqua" pitchFamily="18" charset="0"/>
              </a:rPr>
              <a:t> </a:t>
            </a:r>
            <a:r>
              <a:rPr lang="ru-RU" sz="2100" dirty="0" err="1">
                <a:latin typeface="Book Antiqua" pitchFamily="18" charset="0"/>
              </a:rPr>
              <a:t>був</a:t>
            </a:r>
            <a:r>
              <a:rPr lang="ru-RU" sz="2100" dirty="0">
                <a:latin typeface="Book Antiqua" pitchFamily="18" charset="0"/>
              </a:rPr>
              <a:t> </a:t>
            </a:r>
            <a:r>
              <a:rPr lang="ru-RU" sz="2100" dirty="0" err="1">
                <a:latin typeface="Book Antiqua" pitchFamily="18" charset="0"/>
              </a:rPr>
              <a:t>заарештований</a:t>
            </a:r>
            <a:r>
              <a:rPr lang="ru-RU" sz="2100" dirty="0">
                <a:latin typeface="Book Antiqua" pitchFamily="18" charset="0"/>
              </a:rPr>
              <a:t> </a:t>
            </a:r>
            <a:r>
              <a:rPr lang="ru-RU" sz="2100" dirty="0" err="1">
                <a:latin typeface="Book Antiqua" pitchFamily="18" charset="0"/>
              </a:rPr>
              <a:t>реакційним</a:t>
            </a:r>
            <a:r>
              <a:rPr lang="ru-RU" sz="2100" dirty="0">
                <a:latin typeface="Book Antiqua" pitchFamily="18" charset="0"/>
              </a:rPr>
              <a:t> </a:t>
            </a:r>
            <a:r>
              <a:rPr lang="ru-RU" sz="2100" dirty="0" err="1">
                <a:latin typeface="Book Antiqua" pitchFamily="18" charset="0"/>
              </a:rPr>
              <a:t>царським</a:t>
            </a:r>
            <a:r>
              <a:rPr lang="ru-RU" sz="2100" dirty="0">
                <a:latin typeface="Book Antiqua" pitchFamily="18" charset="0"/>
              </a:rPr>
              <a:t> урядом і </a:t>
            </a:r>
            <a:r>
              <a:rPr lang="ru-RU" sz="2100" dirty="0" err="1">
                <a:latin typeface="Book Antiqua" pitchFamily="18" charset="0"/>
              </a:rPr>
              <a:t>засланий</a:t>
            </a:r>
            <a:r>
              <a:rPr lang="ru-RU" sz="2100" dirty="0">
                <a:latin typeface="Book Antiqua" pitchFamily="18" charset="0"/>
              </a:rPr>
              <a:t> у </a:t>
            </a:r>
            <a:r>
              <a:rPr lang="ru-RU" sz="2100" dirty="0" err="1">
                <a:latin typeface="Book Antiqua" pitchFamily="18" charset="0"/>
              </a:rPr>
              <a:t>Сибір</a:t>
            </a:r>
            <a:r>
              <a:rPr lang="ru-RU" sz="2100" dirty="0">
                <a:latin typeface="Book Antiqua" pitchFamily="18" charset="0"/>
              </a:rPr>
              <a:t>, де і помер.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493" y="1600200"/>
            <a:ext cx="3814013" cy="4525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63896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20688"/>
            <a:ext cx="777686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latin typeface="Book Antiqua" pitchFamily="18" charset="0"/>
              </a:rPr>
              <a:t>Де написаний вірш «До матері»?</a:t>
            </a:r>
          </a:p>
          <a:p>
            <a:r>
              <a:rPr lang="uk-UA" dirty="0">
                <a:latin typeface="Book Antiqua" pitchFamily="18" charset="0"/>
              </a:rPr>
              <a:t>а</a:t>
            </a:r>
            <a:r>
              <a:rPr lang="uk-UA" dirty="0" smtClean="0">
                <a:latin typeface="Book Antiqua" pitchFamily="18" charset="0"/>
              </a:rPr>
              <a:t>) в Харківській губернії</a:t>
            </a:r>
            <a:br>
              <a:rPr lang="uk-UA" dirty="0" smtClean="0">
                <a:latin typeface="Book Antiqua" pitchFamily="18" charset="0"/>
              </a:rPr>
            </a:br>
            <a:r>
              <a:rPr lang="uk-UA" dirty="0" smtClean="0">
                <a:latin typeface="Book Antiqua" pitchFamily="18" charset="0"/>
              </a:rPr>
              <a:t>б) </a:t>
            </a:r>
            <a:r>
              <a:rPr lang="uk-UA" dirty="0">
                <a:latin typeface="Book Antiqua" pitchFamily="18" charset="0"/>
              </a:rPr>
              <a:t>в </a:t>
            </a:r>
            <a:r>
              <a:rPr lang="uk-UA" dirty="0" smtClean="0">
                <a:latin typeface="Book Antiqua" pitchFamily="18" charset="0"/>
              </a:rPr>
              <a:t>Тобольську</a:t>
            </a:r>
          </a:p>
          <a:p>
            <a:r>
              <a:rPr lang="uk-UA" dirty="0" smtClean="0">
                <a:latin typeface="Book Antiqua" pitchFamily="18" charset="0"/>
              </a:rPr>
              <a:t>в</a:t>
            </a:r>
            <a:r>
              <a:rPr lang="uk-UA" dirty="0">
                <a:latin typeface="Book Antiqua" pitchFamily="18" charset="0"/>
              </a:rPr>
              <a:t>) у місцях </a:t>
            </a:r>
            <a:r>
              <a:rPr lang="uk-UA" dirty="0" smtClean="0">
                <a:latin typeface="Book Antiqua" pitchFamily="18" charset="0"/>
              </a:rPr>
              <a:t>Сибіру</a:t>
            </a:r>
          </a:p>
          <a:p>
            <a:endParaRPr lang="uk-UA" b="1" i="1" dirty="0">
              <a:latin typeface="Book Antiqua" pitchFamily="18" charset="0"/>
            </a:endParaRPr>
          </a:p>
          <a:p>
            <a:r>
              <a:rPr lang="uk-UA" b="1" i="1" dirty="0" smtClean="0">
                <a:latin typeface="Book Antiqua" pitchFamily="18" charset="0"/>
              </a:rPr>
              <a:t>Чи є в поезіях Грабовського пейзажна лірика?</a:t>
            </a:r>
          </a:p>
          <a:p>
            <a:r>
              <a:rPr lang="uk-UA" dirty="0" smtClean="0">
                <a:latin typeface="Book Antiqua" pitchFamily="18" charset="0"/>
              </a:rPr>
              <a:t>а) так</a:t>
            </a:r>
          </a:p>
          <a:p>
            <a:r>
              <a:rPr lang="uk-UA" dirty="0" smtClean="0">
                <a:latin typeface="Book Antiqua" pitchFamily="18" charset="0"/>
              </a:rPr>
              <a:t>б) ні</a:t>
            </a:r>
          </a:p>
          <a:p>
            <a:endParaRPr lang="uk-UA" b="1" i="1" dirty="0">
              <a:latin typeface="Book Antiqua" pitchFamily="18" charset="0"/>
            </a:endParaRPr>
          </a:p>
          <a:p>
            <a:r>
              <a:rPr lang="uk-UA" b="1" i="1" dirty="0" smtClean="0">
                <a:latin typeface="Book Antiqua" pitchFamily="18" charset="0"/>
              </a:rPr>
              <a:t>Яка тематика приваблювала поета протягом життя?</a:t>
            </a:r>
            <a:r>
              <a:rPr lang="uk-UA" dirty="0" smtClean="0">
                <a:latin typeface="Book Antiqua" pitchFamily="18" charset="0"/>
              </a:rPr>
              <a:t/>
            </a:r>
            <a:br>
              <a:rPr lang="uk-UA" dirty="0" smtClean="0">
                <a:latin typeface="Book Antiqua" pitchFamily="18" charset="0"/>
              </a:rPr>
            </a:br>
            <a:r>
              <a:rPr lang="uk-UA" dirty="0" smtClean="0">
                <a:latin typeface="Book Antiqua" pitchFamily="18" charset="0"/>
              </a:rPr>
              <a:t>а) влади та її філософії</a:t>
            </a:r>
            <a:br>
              <a:rPr lang="uk-UA" dirty="0" smtClean="0">
                <a:latin typeface="Book Antiqua" pitchFamily="18" charset="0"/>
              </a:rPr>
            </a:br>
            <a:r>
              <a:rPr lang="uk-UA" dirty="0" smtClean="0">
                <a:latin typeface="Book Antiqua" pitchFamily="18" charset="0"/>
              </a:rPr>
              <a:t>б) кохання та зради</a:t>
            </a:r>
          </a:p>
          <a:p>
            <a:r>
              <a:rPr lang="uk-UA" dirty="0" smtClean="0">
                <a:latin typeface="Book Antiqua" pitchFamily="18" charset="0"/>
              </a:rPr>
              <a:t>в) дитяча тематика</a:t>
            </a:r>
          </a:p>
          <a:p>
            <a:endParaRPr lang="uk-UA" dirty="0">
              <a:latin typeface="Book Antiqua" pitchFamily="18" charset="0"/>
            </a:endParaRPr>
          </a:p>
          <a:p>
            <a:r>
              <a:rPr lang="uk-UA" b="1" i="1" dirty="0" smtClean="0">
                <a:latin typeface="Book Antiqua" pitchFamily="18" charset="0"/>
              </a:rPr>
              <a:t>Які риси визначили характер і поведінку Павла Арсеновича? </a:t>
            </a:r>
            <a:r>
              <a:rPr lang="uk-UA" dirty="0" smtClean="0">
                <a:latin typeface="Book Antiqua" pitchFamily="18" charset="0"/>
              </a:rPr>
              <a:t/>
            </a:r>
            <a:br>
              <a:rPr lang="uk-UA" dirty="0" smtClean="0">
                <a:latin typeface="Book Antiqua" pitchFamily="18" charset="0"/>
              </a:rPr>
            </a:br>
            <a:r>
              <a:rPr lang="uk-UA" dirty="0">
                <a:latin typeface="Book Antiqua" pitchFamily="18" charset="0"/>
              </a:rPr>
              <a:t>а) винахідливість, сміливість і </a:t>
            </a:r>
            <a:r>
              <a:rPr lang="uk-UA" dirty="0" smtClean="0">
                <a:latin typeface="Book Antiqua" pitchFamily="18" charset="0"/>
              </a:rPr>
              <a:t>відвертість</a:t>
            </a:r>
          </a:p>
          <a:p>
            <a:r>
              <a:rPr lang="uk-UA" dirty="0" smtClean="0">
                <a:latin typeface="Book Antiqua" pitchFamily="18" charset="0"/>
              </a:rPr>
              <a:t>б) </a:t>
            </a:r>
            <a:r>
              <a:rPr lang="ru-RU" dirty="0" smtClean="0">
                <a:latin typeface="Book Antiqua" pitchFamily="18" charset="0"/>
              </a:rPr>
              <a:t>благородство, сила, </a:t>
            </a:r>
            <a:r>
              <a:rPr lang="ru-RU" dirty="0" err="1" smtClean="0">
                <a:latin typeface="Book Antiqua" pitchFamily="18" charset="0"/>
              </a:rPr>
              <a:t>гідність</a:t>
            </a:r>
            <a:r>
              <a:rPr lang="ru-RU" dirty="0">
                <a:latin typeface="Book Antiqua" pitchFamily="18" charset="0"/>
              </a:rPr>
              <a:t>, </a:t>
            </a:r>
            <a:r>
              <a:rPr lang="ru-RU" dirty="0" err="1">
                <a:latin typeface="Book Antiqua" pitchFamily="18" charset="0"/>
              </a:rPr>
              <a:t>готовність</a:t>
            </a:r>
            <a:r>
              <a:rPr lang="ru-RU" dirty="0">
                <a:latin typeface="Book Antiqua" pitchFamily="18" charset="0"/>
              </a:rPr>
              <a:t> до </a:t>
            </a:r>
            <a:r>
              <a:rPr lang="ru-RU" dirty="0" err="1">
                <a:latin typeface="Book Antiqua" pitchFamily="18" charset="0"/>
              </a:rPr>
              <a:t>самопожертви</a:t>
            </a:r>
            <a:r>
              <a:rPr lang="ru-RU" dirty="0">
                <a:latin typeface="Book Antiqua" pitchFamily="18" charset="0"/>
              </a:rPr>
              <a:t>, моральна </a:t>
            </a:r>
            <a:r>
              <a:rPr lang="ru-RU" dirty="0" smtClean="0">
                <a:latin typeface="Book Antiqua" pitchFamily="18" charset="0"/>
              </a:rPr>
              <a:t>чистота</a:t>
            </a:r>
          </a:p>
          <a:p>
            <a:r>
              <a:rPr lang="ru-RU" dirty="0" smtClean="0">
                <a:latin typeface="Book Antiqua" pitchFamily="18" charset="0"/>
              </a:rPr>
              <a:t>в) </a:t>
            </a:r>
            <a:r>
              <a:rPr lang="ru-RU" dirty="0" err="1" smtClean="0">
                <a:latin typeface="Book Antiqua" pitchFamily="18" charset="0"/>
              </a:rPr>
              <a:t>легковажність</a:t>
            </a:r>
            <a:r>
              <a:rPr lang="ru-RU" dirty="0" smtClean="0">
                <a:latin typeface="Book Antiqua" pitchFamily="18" charset="0"/>
              </a:rPr>
              <a:t>, </a:t>
            </a:r>
            <a:r>
              <a:rPr lang="ru-RU" dirty="0" err="1" smtClean="0">
                <a:latin typeface="Book Antiqua" pitchFamily="18" charset="0"/>
              </a:rPr>
              <a:t>несерйозність</a:t>
            </a:r>
            <a:endParaRPr lang="ru-RU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91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47664" y="889602"/>
            <a:ext cx="705678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Rage Italic" pitchFamily="66" charset="0"/>
                <a:hlinkClick r:id="rId3"/>
              </a:rPr>
              <a:t>https://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Rage Italic" pitchFamily="66" charset="0"/>
                <a:hlinkClick r:id="rId3"/>
              </a:rPr>
              <a:t>sites.google.com/site/openbookclassic/ukraienska-literatura/grabovskij</a:t>
            </a:r>
            <a:endParaRPr lang="uk-UA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uk-UA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Rage Italic" pitchFamily="66" charset="0"/>
                <a:hlinkClick r:id="rId4"/>
              </a:rPr>
              <a:t>http://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Rage Italic" pitchFamily="66" charset="0"/>
                <a:hlinkClick r:id="rId4"/>
              </a:rPr>
              <a:t>greatukrainians.com.ua/print/country/ukraine/728.html</a:t>
            </a:r>
            <a:endParaRPr lang="uk-UA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uk-UA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Rage Italic" pitchFamily="66" charset="0"/>
                <a:hlinkClick r:id="rId5"/>
              </a:rPr>
              <a:t>http://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Rage Italic" pitchFamily="66" charset="0"/>
                <a:hlinkClick r:id="rId5"/>
              </a:rPr>
              <a:t>ukrlitera.ru/index.php/literatura/179-2012-08-09-09-42-09</a:t>
            </a:r>
            <a:endParaRPr lang="uk-UA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uk-UA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979712" y="427937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chemeClr val="accent6">
                    <a:lumMod val="50000"/>
                  </a:schemeClr>
                </a:solidFill>
                <a:latin typeface="Book Antiqua" pitchFamily="18" charset="0"/>
              </a:rPr>
              <a:t>Використані джерела</a:t>
            </a:r>
            <a:endParaRPr lang="ru-RU" sz="2400" b="1" i="1" dirty="0">
              <a:solidFill>
                <a:schemeClr val="accent6">
                  <a:lumMod val="50000"/>
                </a:schemeClr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03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267744" y="1340768"/>
            <a:ext cx="6480720" cy="4817145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Народився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Павло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Грабовький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в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селі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Пушкарному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Охтирського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повіту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Харківської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губернії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тепер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село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Грабовське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Краснопільського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району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Сумської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області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) 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ru-RU" sz="1800" i="1" dirty="0" smtClean="0">
                <a:solidFill>
                  <a:schemeClr val="tx1"/>
                </a:solidFill>
                <a:latin typeface="Book Antiqua" pitchFamily="18" charset="0"/>
              </a:rPr>
              <a:t>11 </a:t>
            </a:r>
            <a:r>
              <a:rPr lang="ru-RU" sz="1800" i="1" dirty="0" err="1">
                <a:solidFill>
                  <a:schemeClr val="tx1"/>
                </a:solidFill>
                <a:latin typeface="Book Antiqua" pitchFamily="18" charset="0"/>
              </a:rPr>
              <a:t>вересня</a:t>
            </a:r>
            <a:r>
              <a:rPr lang="ru-RU" sz="1800" i="1" dirty="0">
                <a:solidFill>
                  <a:schemeClr val="tx1"/>
                </a:solidFill>
                <a:latin typeface="Book Antiqua" pitchFamily="18" charset="0"/>
              </a:rPr>
              <a:t> 1864 </a:t>
            </a:r>
            <a:r>
              <a:rPr lang="ru-RU" sz="1800" i="1" dirty="0" smtClean="0">
                <a:solidFill>
                  <a:schemeClr val="tx1"/>
                </a:solidFill>
                <a:latin typeface="Book Antiqua" pitchFamily="18" charset="0"/>
              </a:rPr>
              <a:t>року</a:t>
            </a:r>
            <a:br>
              <a:rPr lang="ru-RU" sz="1800" i="1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в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родині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Арсена і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Ксенії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Грабовських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. </a:t>
            </a:r>
            <a:endParaRPr lang="ru-RU" sz="18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0" indent="0" algn="ctr">
              <a:buNone/>
            </a:pP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Він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був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другою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дитиною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сім’ї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Батько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був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паламарем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слободі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занедужав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сухоти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і 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помер 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у молодому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віці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, лишивши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п’ятеро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дітей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7169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Спочатку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Павло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навчався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місцевій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церковно-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парафіальній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школі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, а на десятому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віці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стає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учнем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Охтирської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бурси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котра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нічого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йому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не дала. З 1879 року П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.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Грабовський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навчається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Харківській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духовній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семінарії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. У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цей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Грабовський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знайомиться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з передовою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російською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світовою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літературою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сприяє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формуванню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його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революційного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світогляду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Вступає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організацію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народників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“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Чорний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переділ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” і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мріє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всі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сили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навіть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віддати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за народ.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728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611560" y="1628800"/>
            <a:ext cx="8136904" cy="441960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ru-RU" sz="1800" dirty="0" smtClean="0">
                <a:latin typeface="Book Antiqua" pitchFamily="18" charset="0"/>
              </a:rPr>
              <a:t>У </a:t>
            </a:r>
            <a:r>
              <a:rPr lang="ru-RU" sz="1800" dirty="0">
                <a:latin typeface="Book Antiqua" pitchFamily="18" charset="0"/>
              </a:rPr>
              <a:t>18 </a:t>
            </a:r>
            <a:r>
              <a:rPr lang="ru-RU" sz="1800" dirty="0" err="1">
                <a:latin typeface="Book Antiqua" pitchFamily="18" charset="0"/>
              </a:rPr>
              <a:t>років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Грабовський</a:t>
            </a:r>
            <a:r>
              <a:rPr lang="ru-RU" sz="1800" dirty="0">
                <a:latin typeface="Book Antiqua" pitchFamily="18" charset="0"/>
              </a:rPr>
              <a:t> за </a:t>
            </a:r>
            <a:r>
              <a:rPr lang="ru-RU" sz="1800" dirty="0" err="1">
                <a:latin typeface="Book Antiqua" pitchFamily="18" charset="0"/>
              </a:rPr>
              <a:t>переховування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забороненої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літератури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був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заарештований</a:t>
            </a:r>
            <a:r>
              <a:rPr lang="ru-RU" sz="1800" dirty="0">
                <a:latin typeface="Book Antiqua" pitchFamily="18" charset="0"/>
              </a:rPr>
              <a:t>, </a:t>
            </a:r>
            <a:r>
              <a:rPr lang="ru-RU" sz="1800" dirty="0" err="1">
                <a:latin typeface="Book Antiqua" pitchFamily="18" charset="0"/>
              </a:rPr>
              <a:t>виключений</a:t>
            </a:r>
            <a:r>
              <a:rPr lang="ru-RU" sz="1800" dirty="0">
                <a:latin typeface="Book Antiqua" pitchFamily="18" charset="0"/>
              </a:rPr>
              <a:t> з </a:t>
            </a:r>
            <a:r>
              <a:rPr lang="ru-RU" sz="1800" dirty="0" err="1">
                <a:latin typeface="Book Antiqua" pitchFamily="18" charset="0"/>
              </a:rPr>
              <a:t>семінарії</a:t>
            </a:r>
            <a:r>
              <a:rPr lang="ru-RU" sz="1800" dirty="0">
                <a:latin typeface="Book Antiqua" pitchFamily="18" charset="0"/>
              </a:rPr>
              <a:t> і </a:t>
            </a:r>
            <a:r>
              <a:rPr lang="ru-RU" sz="1800" dirty="0" err="1">
                <a:latin typeface="Book Antiqua" pitchFamily="18" charset="0"/>
              </a:rPr>
              <a:t>висланий</a:t>
            </a:r>
            <a:r>
              <a:rPr lang="ru-RU" sz="1800" dirty="0">
                <a:latin typeface="Book Antiqua" pitchFamily="18" charset="0"/>
              </a:rPr>
              <a:t> в </a:t>
            </a:r>
            <a:r>
              <a:rPr lang="ru-RU" sz="1800" dirty="0" err="1">
                <a:latin typeface="Book Antiqua" pitchFamily="18" charset="0"/>
              </a:rPr>
              <a:t>рідне</a:t>
            </a:r>
            <a:r>
              <a:rPr lang="ru-RU" sz="1800" dirty="0">
                <a:latin typeface="Book Antiqua" pitchFamily="18" charset="0"/>
              </a:rPr>
              <a:t> село </a:t>
            </a:r>
            <a:r>
              <a:rPr lang="ru-RU" sz="1800" dirty="0" err="1">
                <a:latin typeface="Book Antiqua" pitchFamily="18" charset="0"/>
              </a:rPr>
              <a:t>Пушкарне</a:t>
            </a:r>
            <a:r>
              <a:rPr lang="ru-RU" sz="1800" dirty="0">
                <a:latin typeface="Book Antiqua" pitchFamily="18" charset="0"/>
              </a:rPr>
              <a:t>. </a:t>
            </a:r>
            <a:r>
              <a:rPr lang="ru-RU" sz="1800" dirty="0" err="1">
                <a:latin typeface="Book Antiqua" pitchFamily="18" charset="0"/>
              </a:rPr>
              <a:t>Саме</a:t>
            </a:r>
            <a:r>
              <a:rPr lang="ru-RU" sz="1800" dirty="0">
                <a:latin typeface="Book Antiqua" pitchFamily="18" charset="0"/>
              </a:rPr>
              <a:t> на </a:t>
            </a:r>
            <a:r>
              <a:rPr lang="ru-RU" sz="1800" dirty="0" err="1">
                <a:latin typeface="Book Antiqua" pitchFamily="18" charset="0"/>
              </a:rPr>
              <a:t>цей</a:t>
            </a:r>
            <a:r>
              <a:rPr lang="ru-RU" sz="1800" dirty="0">
                <a:latin typeface="Book Antiqua" pitchFamily="18" charset="0"/>
              </a:rPr>
              <a:t> час </a:t>
            </a:r>
            <a:r>
              <a:rPr lang="ru-RU" sz="1800" dirty="0" err="1">
                <a:latin typeface="Book Antiqua" pitchFamily="18" charset="0"/>
              </a:rPr>
              <a:t>припадає</a:t>
            </a:r>
            <a:r>
              <a:rPr lang="ru-RU" sz="1800" dirty="0">
                <a:latin typeface="Book Antiqua" pitchFamily="18" charset="0"/>
              </a:rPr>
              <a:t> початок </a:t>
            </a:r>
            <a:r>
              <a:rPr lang="ru-RU" sz="1800" dirty="0" err="1">
                <a:latin typeface="Book Antiqua" pitchFamily="18" charset="0"/>
              </a:rPr>
              <a:t>творчості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поета</a:t>
            </a:r>
            <a:r>
              <a:rPr lang="ru-RU" sz="1800" dirty="0" smtClean="0">
                <a:latin typeface="Book Antiqua" pitchFamily="18" charset="0"/>
              </a:rPr>
              <a:t>.</a:t>
            </a:r>
          </a:p>
          <a:p>
            <a:pPr marL="0" indent="0" algn="ctr">
              <a:buNone/>
            </a:pPr>
            <a:endParaRPr lang="ru-RU" sz="1800" dirty="0">
              <a:latin typeface="Book Antiqua" pitchFamily="18" charset="0"/>
            </a:endParaRPr>
          </a:p>
          <a:p>
            <a:pPr marL="0" indent="0" algn="r">
              <a:buNone/>
            </a:pPr>
            <a:r>
              <a:rPr lang="ru-RU" sz="1800" dirty="0">
                <a:latin typeface="Book Antiqua" pitchFamily="18" charset="0"/>
              </a:rPr>
              <a:t>         </a:t>
            </a:r>
            <a:r>
              <a:rPr lang="ru-RU" sz="1800" dirty="0" err="1">
                <a:latin typeface="Book Antiqua" pitchFamily="18" charset="0"/>
              </a:rPr>
              <a:t>Перебуваючи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під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гласним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наглядом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поліції</a:t>
            </a:r>
            <a:r>
              <a:rPr lang="ru-RU" sz="1800" dirty="0">
                <a:latin typeface="Book Antiqua" pitchFamily="18" charset="0"/>
              </a:rPr>
              <a:t> в </a:t>
            </a:r>
            <a:r>
              <a:rPr lang="ru-RU" sz="1800" dirty="0" err="1">
                <a:latin typeface="Book Antiqua" pitchFamily="18" charset="0"/>
              </a:rPr>
              <a:t>Пушкарному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Грабовький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пише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численні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кореспонденції</a:t>
            </a:r>
            <a:r>
              <a:rPr lang="ru-RU" sz="1800" dirty="0">
                <a:latin typeface="Book Antiqua" pitchFamily="18" charset="0"/>
              </a:rPr>
              <a:t> в </a:t>
            </a:r>
            <a:r>
              <a:rPr lang="ru-RU" sz="1800" dirty="0" err="1">
                <a:latin typeface="Book Antiqua" pitchFamily="18" charset="0"/>
              </a:rPr>
              <a:t>газеті</a:t>
            </a:r>
            <a:r>
              <a:rPr lang="ru-RU" sz="1800" dirty="0">
                <a:latin typeface="Book Antiqua" pitchFamily="18" charset="0"/>
              </a:rPr>
              <a:t> “Южный край”, </a:t>
            </a:r>
            <a:r>
              <a:rPr lang="ru-RU" sz="1800" dirty="0" err="1">
                <a:latin typeface="Book Antiqua" pitchFamily="18" charset="0"/>
              </a:rPr>
              <a:t>вірші</a:t>
            </a:r>
            <a:r>
              <a:rPr lang="ru-RU" sz="1800" dirty="0">
                <a:latin typeface="Book Antiqua" pitchFamily="18" charset="0"/>
              </a:rPr>
              <a:t> і </a:t>
            </a:r>
            <a:r>
              <a:rPr lang="ru-RU" sz="1800" dirty="0" err="1">
                <a:latin typeface="Book Antiqua" pitchFamily="18" charset="0"/>
              </a:rPr>
              <a:t>прозові</a:t>
            </a:r>
            <a:r>
              <a:rPr lang="ru-RU" sz="1800" dirty="0">
                <a:latin typeface="Book Antiqua" pitchFamily="18" charset="0"/>
              </a:rPr>
              <a:t> твори</a:t>
            </a:r>
            <a:r>
              <a:rPr lang="ru-RU" sz="1800" dirty="0" smtClean="0">
                <a:latin typeface="Book Antiqua" pitchFamily="18" charset="0"/>
              </a:rPr>
              <a:t>.</a:t>
            </a:r>
          </a:p>
          <a:p>
            <a:pPr marL="0" indent="0" algn="ctr">
              <a:buNone/>
            </a:pPr>
            <a:endParaRPr lang="ru-RU" sz="1800" dirty="0">
              <a:latin typeface="Book Antiqua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Book Antiqua" pitchFamily="18" charset="0"/>
              </a:rPr>
              <a:t>В </a:t>
            </a:r>
            <a:r>
              <a:rPr lang="ru-RU" sz="1800" dirty="0">
                <a:latin typeface="Book Antiqua" pitchFamily="18" charset="0"/>
              </a:rPr>
              <a:t>1885 </a:t>
            </a:r>
            <a:r>
              <a:rPr lang="ru-RU" sz="1800" dirty="0" err="1">
                <a:latin typeface="Book Antiqua" pitchFamily="18" charset="0"/>
              </a:rPr>
              <a:t>році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після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закінчення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домашнього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арешту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Грабовський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знову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повертається</a:t>
            </a:r>
            <a:r>
              <a:rPr lang="ru-RU" sz="1800" dirty="0">
                <a:latin typeface="Book Antiqua" pitchFamily="18" charset="0"/>
              </a:rPr>
              <a:t> до </a:t>
            </a:r>
            <a:r>
              <a:rPr lang="ru-RU" sz="1800" dirty="0" err="1">
                <a:latin typeface="Book Antiqua" pitchFamily="18" charset="0"/>
              </a:rPr>
              <a:t>Харкова</a:t>
            </a:r>
            <a:r>
              <a:rPr lang="ru-RU" sz="1800" dirty="0">
                <a:latin typeface="Book Antiqua" pitchFamily="18" charset="0"/>
              </a:rPr>
              <a:t>, </a:t>
            </a:r>
            <a:r>
              <a:rPr lang="ru-RU" sz="1800" dirty="0" err="1">
                <a:latin typeface="Book Antiqua" pitchFamily="18" charset="0"/>
              </a:rPr>
              <a:t>влаштовується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коректором</a:t>
            </a:r>
            <a:r>
              <a:rPr lang="ru-RU" sz="1800" dirty="0">
                <a:latin typeface="Book Antiqua" pitchFamily="18" charset="0"/>
              </a:rPr>
              <a:t>. Але </a:t>
            </a:r>
            <a:r>
              <a:rPr lang="ru-RU" sz="1800" dirty="0" err="1">
                <a:latin typeface="Book Antiqua" pitchFamily="18" charset="0"/>
              </a:rPr>
              <a:t>працював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недовго</a:t>
            </a:r>
            <a:r>
              <a:rPr lang="ru-RU" sz="1800" dirty="0">
                <a:latin typeface="Book Antiqua" pitchFamily="18" charset="0"/>
              </a:rPr>
              <a:t>. </a:t>
            </a:r>
            <a:r>
              <a:rPr lang="ru-RU" sz="1800" dirty="0" err="1">
                <a:latin typeface="Book Antiqua" pitchFamily="18" charset="0"/>
              </a:rPr>
              <a:t>Поета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було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знову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заарештовано</a:t>
            </a:r>
            <a:r>
              <a:rPr lang="ru-RU" sz="1800" dirty="0">
                <a:latin typeface="Book Antiqua" pitchFamily="18" charset="0"/>
              </a:rPr>
              <a:t>. </a:t>
            </a:r>
            <a:r>
              <a:rPr lang="ru-RU" sz="1800" dirty="0" err="1">
                <a:latin typeface="Book Antiqua" pitchFamily="18" charset="0"/>
              </a:rPr>
              <a:t>Чимало</a:t>
            </a:r>
            <a:r>
              <a:rPr lang="ru-RU" sz="1800" dirty="0">
                <a:latin typeface="Book Antiqua" pitchFamily="18" charset="0"/>
              </a:rPr>
              <a:t> часу </a:t>
            </a:r>
            <a:r>
              <a:rPr lang="ru-RU" sz="1800" dirty="0" err="1">
                <a:latin typeface="Book Antiqua" pitchFamily="18" charset="0"/>
              </a:rPr>
              <a:t>П.Грабовський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знемагав</a:t>
            </a:r>
            <a:r>
              <a:rPr lang="ru-RU" sz="1800" dirty="0">
                <a:latin typeface="Book Antiqua" pitchFamily="18" charset="0"/>
              </a:rPr>
              <a:t> в </a:t>
            </a:r>
            <a:r>
              <a:rPr lang="ru-RU" sz="1800" dirty="0" err="1">
                <a:latin typeface="Book Antiqua" pitchFamily="18" charset="0"/>
              </a:rPr>
              <a:t>харківській</a:t>
            </a:r>
            <a:r>
              <a:rPr lang="ru-RU" sz="1800" dirty="0">
                <a:latin typeface="Book Antiqua" pitchFamily="18" charset="0"/>
              </a:rPr>
              <a:t> та </a:t>
            </a:r>
            <a:r>
              <a:rPr lang="ru-RU" sz="1800" dirty="0" err="1">
                <a:latin typeface="Book Antiqua" pitchFamily="18" charset="0"/>
              </a:rPr>
              <a:t>ізюмській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тюрмах</a:t>
            </a:r>
            <a:r>
              <a:rPr lang="ru-RU" sz="1800" dirty="0">
                <a:latin typeface="Book Antiqua" pitchFamily="18" charset="0"/>
              </a:rPr>
              <a:t> і </a:t>
            </a:r>
            <a:r>
              <a:rPr lang="ru-RU" sz="1800" dirty="0" err="1">
                <a:latin typeface="Book Antiqua" pitchFamily="18" charset="0"/>
              </a:rPr>
              <a:t>після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тривалого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слідства</a:t>
            </a:r>
            <a:r>
              <a:rPr lang="ru-RU" sz="1800" dirty="0">
                <a:latin typeface="Book Antiqua" pitchFamily="18" charset="0"/>
              </a:rPr>
              <a:t> та суду </a:t>
            </a:r>
            <a:r>
              <a:rPr lang="ru-RU" sz="1800" dirty="0" err="1">
                <a:latin typeface="Book Antiqua" pitchFamily="18" charset="0"/>
              </a:rPr>
              <a:t>його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було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вислано</a:t>
            </a:r>
            <a:r>
              <a:rPr lang="ru-RU" sz="1800" dirty="0">
                <a:latin typeface="Book Antiqua" pitchFamily="18" charset="0"/>
              </a:rPr>
              <a:t> на 5 </a:t>
            </a:r>
            <a:r>
              <a:rPr lang="ru-RU" sz="1800" dirty="0" err="1">
                <a:latin typeface="Book Antiqua" pitchFamily="18" charset="0"/>
              </a:rPr>
              <a:t>років</a:t>
            </a:r>
            <a:r>
              <a:rPr lang="ru-RU" sz="1800" dirty="0">
                <a:latin typeface="Book Antiqua" pitchFamily="18" charset="0"/>
              </a:rPr>
              <a:t> до </a:t>
            </a:r>
            <a:r>
              <a:rPr lang="ru-RU" sz="1800" dirty="0" err="1">
                <a:latin typeface="Book Antiqua" pitchFamily="18" charset="0"/>
              </a:rPr>
              <a:t>Сибіру</a:t>
            </a:r>
            <a:r>
              <a:rPr lang="ru-RU" sz="1800" dirty="0">
                <a:latin typeface="Book Antiqua" pitchFamily="18" charset="0"/>
              </a:rPr>
              <a:t> (в </a:t>
            </a:r>
            <a:r>
              <a:rPr lang="ru-RU" sz="1800" dirty="0" err="1">
                <a:latin typeface="Book Antiqua" pitchFamily="18" charset="0"/>
              </a:rPr>
              <a:t>Іркутську</a:t>
            </a:r>
            <a:r>
              <a:rPr lang="ru-RU" sz="1800" dirty="0">
                <a:latin typeface="Book Antiqua" pitchFamily="18" charset="0"/>
              </a:rPr>
              <a:t> </a:t>
            </a:r>
            <a:r>
              <a:rPr lang="ru-RU" sz="1800" dirty="0" err="1">
                <a:latin typeface="Book Antiqua" pitchFamily="18" charset="0"/>
              </a:rPr>
              <a:t>губернію</a:t>
            </a:r>
            <a:r>
              <a:rPr lang="ru-RU" sz="1800" dirty="0">
                <a:latin typeface="Book Antiqua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359350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1340768"/>
            <a:ext cx="4752528" cy="504056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Шлях на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заслання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полегшили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Грабовському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зустріч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і дружба з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Надією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Костянтинівною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Сигидою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революціонеркою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людиною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великої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душі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і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мужнього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серця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.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Вплив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Сигиди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на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Грабовського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був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величезний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.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Цій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мужній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людині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письменник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присвятив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близько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18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поезій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.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Із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схвилюванням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він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розповідав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про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трагічну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смерть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Сигиди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і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її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трьох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товаришок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М.Ковалевської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Н.Смирницької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М.Калюжної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що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тієї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самої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ночі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померли,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прийнявши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отруту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як протест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проти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закатування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Сигиди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Смерть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Надії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Сигиди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була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великим ударом для Павла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Грабовського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, але не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похитнули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його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віри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в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необхідність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і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справедливість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революційної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Book Antiqua" pitchFamily="18" charset="0"/>
              </a:rPr>
              <a:t>боротьби</a:t>
            </a:r>
            <a:r>
              <a:rPr lang="ru-RU" sz="1600" dirty="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  <a:endParaRPr lang="ru-RU" sz="1600" dirty="0">
              <a:solidFill>
                <a:schemeClr val="tx1"/>
              </a:solidFill>
              <a:latin typeface="Book Antiqua" pitchFamily="18" charset="0"/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700808"/>
            <a:ext cx="3168352" cy="40977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7194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type="body" idx="1"/>
          </p:nvPr>
        </p:nvSpPr>
        <p:spPr>
          <a:xfrm>
            <a:off x="611560" y="3429000"/>
            <a:ext cx="7883153" cy="1673225"/>
          </a:xfrm>
        </p:spPr>
        <p:txBody>
          <a:bodyPr anchor="ctr">
            <a:noAutofit/>
          </a:bodyPr>
          <a:lstStyle/>
          <a:p>
            <a:pPr marL="0" indent="0" algn="r">
              <a:buNone/>
            </a:pP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У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двадцять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два роки заслали у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Сибір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а в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тридцять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вісім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– помер.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Оце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і все.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Тільки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став там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поетом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класиком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української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літератури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, писав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свої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вірші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надсилав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їх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Львів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Івана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Франка а той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друкував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  <a:p>
            <a:pPr marL="0" indent="0" algn="r">
              <a:buNone/>
            </a:pPr>
            <a:endParaRPr lang="ru-RU" sz="18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Перед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смертю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, у 1900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році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одружився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на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такій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як і сам,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бувшою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поселенкою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Анастасією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Миколаївною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Лук’яновою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що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вчилася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тоді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в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Тобольській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фельдшерсько-акушерській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школі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. Через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рік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народжується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син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, Борис, а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ще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через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рік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, у 1902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році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Павло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Грабовський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помирає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  <a:endParaRPr lang="ru-RU" sz="18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764704"/>
            <a:ext cx="77771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700"/>
              </a:spcBef>
              <a:buClr>
                <a:srgbClr val="DD8047"/>
              </a:buClr>
              <a:buSzPct val="60000"/>
            </a:pPr>
            <a:r>
              <a:rPr lang="ru-RU" dirty="0" err="1">
                <a:solidFill>
                  <a:prstClr val="black"/>
                </a:solidFill>
                <a:latin typeface="Book Antiqua" pitchFamily="18" charset="0"/>
              </a:rPr>
              <a:t>Царат</a:t>
            </a:r>
            <a:r>
              <a:rPr lang="ru-RU" dirty="0">
                <a:solidFill>
                  <a:prstClr val="black"/>
                </a:solidFill>
                <a:latin typeface="Book Antiqua" pitchFamily="18" charset="0"/>
              </a:rPr>
              <a:t> до </a:t>
            </a:r>
            <a:r>
              <a:rPr lang="ru-RU" dirty="0" err="1">
                <a:solidFill>
                  <a:prstClr val="black"/>
                </a:solidFill>
                <a:latin typeface="Book Antiqua" pitchFamily="18" charset="0"/>
              </a:rPr>
              <a:t>деяких</a:t>
            </a:r>
            <a:r>
              <a:rPr lang="ru-RU" dirty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Book Antiqua" pitchFamily="18" charset="0"/>
              </a:rPr>
              <a:t>революціонерів</a:t>
            </a:r>
            <a:r>
              <a:rPr lang="ru-RU" dirty="0">
                <a:solidFill>
                  <a:prstClr val="black"/>
                </a:solidFill>
                <a:latin typeface="Book Antiqua" pitchFamily="18" charset="0"/>
              </a:rPr>
              <a:t> не </a:t>
            </a:r>
            <a:r>
              <a:rPr lang="ru-RU" dirty="0" err="1">
                <a:solidFill>
                  <a:prstClr val="black"/>
                </a:solidFill>
                <a:latin typeface="Book Antiqua" pitchFamily="18" charset="0"/>
              </a:rPr>
              <a:t>дуже</a:t>
            </a:r>
            <a:r>
              <a:rPr lang="ru-RU" dirty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Book Antiqua" pitchFamily="18" charset="0"/>
              </a:rPr>
              <a:t>присікався</a:t>
            </a:r>
            <a:r>
              <a:rPr lang="ru-RU" dirty="0" smtClean="0">
                <a:solidFill>
                  <a:prstClr val="black"/>
                </a:solidFill>
                <a:latin typeface="Book Antiqua" pitchFamily="18" charset="0"/>
              </a:rPr>
              <a:t>. </a:t>
            </a:r>
            <a:r>
              <a:rPr lang="ru-RU" dirty="0" err="1">
                <a:solidFill>
                  <a:prstClr val="black"/>
                </a:solidFill>
                <a:latin typeface="Book Antiqua" pitchFamily="18" charset="0"/>
              </a:rPr>
              <a:t>Побудуть</a:t>
            </a:r>
            <a:r>
              <a:rPr lang="ru-RU" dirty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Book Antiqua" pitchFamily="18" charset="0"/>
              </a:rPr>
              <a:t>рік</a:t>
            </a:r>
            <a:r>
              <a:rPr lang="ru-RU" dirty="0">
                <a:solidFill>
                  <a:prstClr val="black"/>
                </a:solidFill>
                <a:latin typeface="Book Antiqua" pitchFamily="18" charset="0"/>
              </a:rPr>
              <a:t>, два і </a:t>
            </a:r>
            <a:r>
              <a:rPr lang="ru-RU" dirty="0" err="1">
                <a:solidFill>
                  <a:prstClr val="black"/>
                </a:solidFill>
                <a:latin typeface="Book Antiqua" pitchFamily="18" charset="0"/>
              </a:rPr>
              <a:t>повертаються</a:t>
            </a:r>
            <a:r>
              <a:rPr lang="ru-RU" dirty="0">
                <a:solidFill>
                  <a:prstClr val="black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Book Antiqua" pitchFamily="18" charset="0"/>
              </a:rPr>
              <a:t>додому</a:t>
            </a:r>
            <a:r>
              <a:rPr lang="ru-RU" dirty="0">
                <a:solidFill>
                  <a:prstClr val="black"/>
                </a:solidFill>
                <a:latin typeface="Book Antiqua" pitchFamily="18" charset="0"/>
              </a:rPr>
              <a:t>, а тут </a:t>
            </a:r>
            <a:r>
              <a:rPr lang="ru-RU" dirty="0" err="1">
                <a:solidFill>
                  <a:prstClr val="black"/>
                </a:solidFill>
                <a:latin typeface="Book Antiqua" pitchFamily="18" charset="0"/>
              </a:rPr>
              <a:t>отаке</a:t>
            </a:r>
            <a:r>
              <a:rPr lang="ru-RU" dirty="0" smtClean="0">
                <a:solidFill>
                  <a:prstClr val="black"/>
                </a:solidFill>
                <a:latin typeface="Book Antiqua" pitchFamily="18" charset="0"/>
              </a:rPr>
              <a:t>.</a:t>
            </a:r>
            <a:endParaRPr lang="ru-RU" dirty="0">
              <a:solidFill>
                <a:prstClr val="black"/>
              </a:solidFill>
              <a:latin typeface="Book Antiqu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75656" y="177281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700"/>
              </a:spcBef>
              <a:buClr>
                <a:srgbClr val="DD8047"/>
              </a:buClr>
              <a:buSzPct val="60000"/>
            </a:pP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Вся справа в тому,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що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Павло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Грабовський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обстоював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незалежну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ook Antiqua" pitchFamily="18" charset="0"/>
              </a:rPr>
              <a:t>Україну</a:t>
            </a:r>
            <a:r>
              <a:rPr lang="ru-RU" b="1" dirty="0">
                <a:solidFill>
                  <a:schemeClr val="bg1"/>
                </a:solidFill>
                <a:latin typeface="Book Antiqua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1612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5313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24 листопада, за </a:t>
            </a:r>
            <a:r>
              <a:rPr lang="ru-RU" sz="3300" dirty="0" err="1">
                <a:solidFill>
                  <a:schemeClr val="tx1"/>
                </a:solidFill>
                <a:latin typeface="Book Antiqua" pitchFamily="18" charset="0"/>
              </a:rPr>
              <a:t>п’ять</a:t>
            </a: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300" dirty="0" err="1">
                <a:solidFill>
                  <a:schemeClr val="tx1"/>
                </a:solidFill>
                <a:latin typeface="Book Antiqua" pitchFamily="18" charset="0"/>
              </a:rPr>
              <a:t>днів</a:t>
            </a: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 до </a:t>
            </a:r>
            <a:r>
              <a:rPr lang="ru-RU" sz="3300" dirty="0" err="1">
                <a:solidFill>
                  <a:schemeClr val="tx1"/>
                </a:solidFill>
                <a:latin typeface="Book Antiqua" pitchFamily="18" charset="0"/>
              </a:rPr>
              <a:t>смерті</a:t>
            </a: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3300" dirty="0" err="1">
                <a:solidFill>
                  <a:schemeClr val="tx1"/>
                </a:solidFill>
                <a:latin typeface="Book Antiqua" pitchFamily="18" charset="0"/>
              </a:rPr>
              <a:t>він</a:t>
            </a: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300" dirty="0" err="1">
                <a:solidFill>
                  <a:schemeClr val="tx1"/>
                </a:solidFill>
                <a:latin typeface="Book Antiqua" pitchFamily="18" charset="0"/>
              </a:rPr>
              <a:t>пише</a:t>
            </a: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 листа до Бориса </a:t>
            </a:r>
            <a:r>
              <a:rPr lang="ru-RU" sz="3300" dirty="0" err="1">
                <a:solidFill>
                  <a:schemeClr val="tx1"/>
                </a:solidFill>
                <a:latin typeface="Book Antiqua" pitchFamily="18" charset="0"/>
              </a:rPr>
              <a:t>Грінченка</a:t>
            </a: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: </a:t>
            </a:r>
            <a:endParaRPr lang="ru-RU" sz="33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0" indent="0">
              <a:buNone/>
            </a:pPr>
            <a:endParaRPr lang="ru-RU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Segoe Script" pitchFamily="34" charset="0"/>
              </a:rPr>
              <a:t>«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Я тяжко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занедужав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, нема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надії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прожити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зиму. Вада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серця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. По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моїй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смерті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якщо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прийде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хіть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та ласка,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складіть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…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ще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яку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збірочку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бо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самому,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мабуть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вже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доведеться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…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Ось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ще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просьба: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стрінете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мого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маленького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сина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де-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небудь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, так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поможіть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йому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прибитись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якого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щиро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українського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гурту.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Бувайте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здорові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, та й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сили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писати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немає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більш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…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України</a:t>
            </a:r>
            <a:r>
              <a:rPr lang="ru-RU" dirty="0">
                <a:solidFill>
                  <a:schemeClr val="tx1"/>
                </a:solidFill>
                <a:latin typeface="Segoe Script" pitchFamily="34" charset="0"/>
              </a:rPr>
              <a:t> так і не </a:t>
            </a:r>
            <a:r>
              <a:rPr lang="ru-RU" dirty="0" err="1">
                <a:solidFill>
                  <a:schemeClr val="tx1"/>
                </a:solidFill>
                <a:latin typeface="Segoe Script" pitchFamily="34" charset="0"/>
              </a:rPr>
              <a:t>побачу</a:t>
            </a:r>
            <a:r>
              <a:rPr lang="ru-RU" dirty="0" smtClean="0">
                <a:solidFill>
                  <a:schemeClr val="tx1"/>
                </a:solidFill>
                <a:latin typeface="Segoe Script" pitchFamily="34" charset="0"/>
              </a:rPr>
              <a:t>».</a:t>
            </a:r>
          </a:p>
          <a:p>
            <a:pPr marL="0" indent="0">
              <a:buNone/>
            </a:pPr>
            <a:endParaRPr lang="ru-RU" sz="2900" dirty="0">
              <a:solidFill>
                <a:schemeClr val="tx1"/>
              </a:solidFill>
              <a:latin typeface="Book Antiqua" pitchFamily="18" charset="0"/>
            </a:endParaRPr>
          </a:p>
          <a:p>
            <a:pPr marL="0" indent="0">
              <a:buNone/>
            </a:pP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Борис </a:t>
            </a:r>
            <a:r>
              <a:rPr lang="ru-RU" sz="3300" dirty="0" err="1">
                <a:solidFill>
                  <a:schemeClr val="tx1"/>
                </a:solidFill>
                <a:latin typeface="Book Antiqua" pitchFamily="18" charset="0"/>
              </a:rPr>
              <a:t>Грінченко</a:t>
            </a: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 не </a:t>
            </a:r>
            <a:r>
              <a:rPr lang="ru-RU" sz="3300" dirty="0" err="1">
                <a:solidFill>
                  <a:schemeClr val="tx1"/>
                </a:solidFill>
                <a:latin typeface="Book Antiqua" pitchFamily="18" charset="0"/>
              </a:rPr>
              <a:t>встиг</a:t>
            </a: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300" dirty="0" err="1">
                <a:solidFill>
                  <a:schemeClr val="tx1"/>
                </a:solidFill>
                <a:latin typeface="Book Antiqua" pitchFamily="18" charset="0"/>
              </a:rPr>
              <a:t>допомогти</a:t>
            </a: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300" dirty="0" err="1">
                <a:solidFill>
                  <a:schemeClr val="tx1"/>
                </a:solidFill>
                <a:latin typeface="Book Antiqua" pitchFamily="18" charset="0"/>
              </a:rPr>
              <a:t>синові</a:t>
            </a: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300" dirty="0" err="1">
                <a:solidFill>
                  <a:schemeClr val="tx1"/>
                </a:solidFill>
                <a:latin typeface="Book Antiqua" pitchFamily="18" charset="0"/>
              </a:rPr>
              <a:t>Грабовського</a:t>
            </a: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3300" dirty="0" err="1">
                <a:solidFill>
                  <a:schemeClr val="tx1"/>
                </a:solidFill>
                <a:latin typeface="Book Antiqua" pitchFamily="18" charset="0"/>
              </a:rPr>
              <a:t>бо</a:t>
            </a: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300" dirty="0" err="1">
                <a:solidFill>
                  <a:schemeClr val="tx1"/>
                </a:solidFill>
                <a:latin typeface="Book Antiqua" pitchFamily="18" charset="0"/>
              </a:rPr>
              <a:t>передчасно</a:t>
            </a: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300" dirty="0" err="1">
                <a:solidFill>
                  <a:schemeClr val="tx1"/>
                </a:solidFill>
                <a:latin typeface="Book Antiqua" pitchFamily="18" charset="0"/>
              </a:rPr>
              <a:t>вмирає</a:t>
            </a: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300" dirty="0" err="1">
                <a:solidFill>
                  <a:schemeClr val="tx1"/>
                </a:solidFill>
                <a:latin typeface="Book Antiqua" pitchFamily="18" charset="0"/>
              </a:rPr>
              <a:t>від</a:t>
            </a: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300" dirty="0" err="1">
                <a:solidFill>
                  <a:schemeClr val="tx1"/>
                </a:solidFill>
                <a:latin typeface="Book Antiqua" pitchFamily="18" charset="0"/>
              </a:rPr>
              <a:t>хвороби</a:t>
            </a: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 у 1910 </a:t>
            </a:r>
            <a:r>
              <a:rPr lang="ru-RU" sz="3300" dirty="0" err="1">
                <a:solidFill>
                  <a:schemeClr val="tx1"/>
                </a:solidFill>
                <a:latin typeface="Book Antiqua" pitchFamily="18" charset="0"/>
              </a:rPr>
              <a:t>році</a:t>
            </a: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 і той </a:t>
            </a:r>
            <a:r>
              <a:rPr lang="ru-RU" sz="3300" dirty="0" err="1">
                <a:solidFill>
                  <a:schemeClr val="tx1"/>
                </a:solidFill>
                <a:latin typeface="Book Antiqua" pitchFamily="18" charset="0"/>
              </a:rPr>
              <a:t>застає</a:t>
            </a: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3300" dirty="0" err="1">
                <a:solidFill>
                  <a:schemeClr val="tx1"/>
                </a:solidFill>
                <a:latin typeface="Book Antiqua" pitchFamily="18" charset="0"/>
              </a:rPr>
              <a:t>Жовтневий</a:t>
            </a: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 переворот </a:t>
            </a:r>
            <a:r>
              <a:rPr lang="ru-RU" sz="3300" dirty="0" err="1">
                <a:solidFill>
                  <a:schemeClr val="tx1"/>
                </a:solidFill>
                <a:latin typeface="Book Antiqua" pitchFamily="18" charset="0"/>
              </a:rPr>
              <a:t>вже</a:t>
            </a:r>
            <a:r>
              <a:rPr lang="ru-RU" sz="3300" dirty="0">
                <a:solidFill>
                  <a:schemeClr val="tx1"/>
                </a:solidFill>
                <a:latin typeface="Book Antiqua" pitchFamily="18" charset="0"/>
              </a:rPr>
              <a:t> у </a:t>
            </a:r>
            <a:r>
              <a:rPr lang="ru-RU" sz="3300" dirty="0" err="1">
                <a:solidFill>
                  <a:schemeClr val="tx1"/>
                </a:solidFill>
                <a:latin typeface="Book Antiqua" pitchFamily="18" charset="0"/>
              </a:rPr>
              <a:t>Киргизії</a:t>
            </a:r>
            <a:r>
              <a:rPr lang="ru-RU" sz="3300" dirty="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  <a:endParaRPr lang="ru-RU" sz="3300" dirty="0">
              <a:solidFill>
                <a:schemeClr val="tx1"/>
              </a:solidFill>
              <a:latin typeface="Book Antiqua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628800"/>
            <a:ext cx="3600400" cy="5040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55286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body" sz="half" idx="2"/>
          </p:nvPr>
        </p:nvSpPr>
        <p:spPr>
          <a:xfrm>
            <a:off x="4716016" y="2838169"/>
            <a:ext cx="4248472" cy="2160240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ru-RU" sz="1800" dirty="0" err="1" smtClean="0">
                <a:solidFill>
                  <a:schemeClr val="tx1"/>
                </a:solidFill>
                <a:latin typeface="Book Antiqua" pitchFamily="18" charset="0"/>
              </a:rPr>
              <a:t>Це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були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важкі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роки, але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незважаючи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несприятливі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умови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творчої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, на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тяжку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хворобу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легень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П.Грабовський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працював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. І люди, особливо молодь,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дуже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тяглись</a:t>
            </a:r>
            <a:r>
              <a:rPr lang="ru-RU" sz="1800" dirty="0">
                <a:solidFill>
                  <a:schemeClr val="tx1"/>
                </a:solidFill>
                <a:latin typeface="Book Antiqua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latin typeface="Book Antiqua" pitchFamily="18" charset="0"/>
              </a:rPr>
              <a:t>поета</a:t>
            </a:r>
            <a:r>
              <a:rPr lang="ru-RU" sz="1800" dirty="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  <a:p>
            <a:pPr marL="0" indent="0">
              <a:buNone/>
            </a:pPr>
            <a:endParaRPr lang="ru-RU" sz="2600" dirty="0">
              <a:latin typeface="Century Gothic" pitchFamily="34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294967295"/>
          </p:nvPr>
        </p:nvSpPr>
        <p:spPr>
          <a:xfrm>
            <a:off x="2627784" y="116632"/>
            <a:ext cx="6498201" cy="2908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У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Вілюйську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Грабовський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підготував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збірки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своїх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оригінальних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і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перекладних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поезій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які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згодом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вийшли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у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Львові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endParaRPr lang="ru-RU" sz="1900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0" indent="0" algn="ctr">
              <a:buNone/>
            </a:pPr>
            <a:r>
              <a:rPr lang="ru-RU" sz="1900" dirty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ru-RU" sz="1900" dirty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ru-RU" sz="1900" dirty="0">
                <a:solidFill>
                  <a:schemeClr val="tx1"/>
                </a:solidFill>
                <a:latin typeface="Segoe Script" pitchFamily="34" charset="0"/>
              </a:rPr>
              <a:t>“</a:t>
            </a:r>
            <a:r>
              <a:rPr lang="ru-RU" sz="1900" dirty="0" err="1">
                <a:solidFill>
                  <a:schemeClr val="tx1"/>
                </a:solidFill>
                <a:latin typeface="Segoe Script" pitchFamily="34" charset="0"/>
              </a:rPr>
              <a:t>Пролісок</a:t>
            </a:r>
            <a:r>
              <a:rPr lang="ru-RU" sz="1900" dirty="0">
                <a:solidFill>
                  <a:schemeClr val="tx1"/>
                </a:solidFill>
                <a:latin typeface="Segoe Script" pitchFamily="34" charset="0"/>
              </a:rPr>
              <a:t>” 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(1894), </a:t>
            </a:r>
            <a:r>
              <a:rPr lang="ru-RU" sz="1900" dirty="0">
                <a:solidFill>
                  <a:schemeClr val="tx1"/>
                </a:solidFill>
                <a:latin typeface="Segoe Script" pitchFamily="34" charset="0"/>
              </a:rPr>
              <a:t/>
            </a:r>
            <a:br>
              <a:rPr lang="ru-RU" sz="1900" dirty="0">
                <a:solidFill>
                  <a:schemeClr val="tx1"/>
                </a:solidFill>
                <a:latin typeface="Segoe Script" pitchFamily="34" charset="0"/>
              </a:rPr>
            </a:br>
            <a:r>
              <a:rPr lang="ru-RU" sz="1900" dirty="0">
                <a:solidFill>
                  <a:schemeClr val="tx1"/>
                </a:solidFill>
                <a:latin typeface="Segoe Script" pitchFamily="34" charset="0"/>
              </a:rPr>
              <a:t>“Твори </a:t>
            </a:r>
            <a:r>
              <a:rPr lang="ru-RU" sz="1900" dirty="0" err="1">
                <a:solidFill>
                  <a:schemeClr val="tx1"/>
                </a:solidFill>
                <a:latin typeface="Segoe Script" pitchFamily="34" charset="0"/>
              </a:rPr>
              <a:t>Івана</a:t>
            </a:r>
            <a:r>
              <a:rPr lang="ru-RU" sz="1900" dirty="0">
                <a:solidFill>
                  <a:schemeClr val="tx1"/>
                </a:solidFill>
                <a:latin typeface="Segoe Script" pitchFamily="34" charset="0"/>
              </a:rPr>
              <a:t> Сурика” 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(1894), </a:t>
            </a:r>
            <a:r>
              <a:rPr lang="ru-RU" sz="1900" dirty="0">
                <a:solidFill>
                  <a:schemeClr val="tx1"/>
                </a:solidFill>
                <a:latin typeface="Segoe Script" pitchFamily="34" charset="0"/>
              </a:rPr>
              <a:t/>
            </a:r>
            <a:br>
              <a:rPr lang="ru-RU" sz="1900" dirty="0">
                <a:solidFill>
                  <a:schemeClr val="tx1"/>
                </a:solidFill>
                <a:latin typeface="Segoe Script" pitchFamily="34" charset="0"/>
              </a:rPr>
            </a:br>
            <a:r>
              <a:rPr lang="ru-RU" sz="1900" dirty="0">
                <a:solidFill>
                  <a:schemeClr val="tx1"/>
                </a:solidFill>
                <a:latin typeface="Segoe Script" pitchFamily="34" charset="0"/>
              </a:rPr>
              <a:t>“З чужого поля” 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(1895), </a:t>
            </a:r>
            <a:r>
              <a:rPr lang="ru-RU" sz="1900" dirty="0">
                <a:solidFill>
                  <a:schemeClr val="tx1"/>
                </a:solidFill>
                <a:latin typeface="Segoe Script" pitchFamily="34" charset="0"/>
              </a:rPr>
              <a:t/>
            </a:r>
            <a:br>
              <a:rPr lang="ru-RU" sz="1900" dirty="0">
                <a:solidFill>
                  <a:schemeClr val="tx1"/>
                </a:solidFill>
                <a:latin typeface="Segoe Script" pitchFamily="34" charset="0"/>
              </a:rPr>
            </a:br>
            <a:r>
              <a:rPr lang="ru-RU" sz="1900" dirty="0">
                <a:solidFill>
                  <a:schemeClr val="tx1"/>
                </a:solidFill>
                <a:latin typeface="Segoe Script" pitchFamily="34" charset="0"/>
              </a:rPr>
              <a:t>“З </a:t>
            </a:r>
            <a:r>
              <a:rPr lang="ru-RU" sz="1900" dirty="0" err="1">
                <a:solidFill>
                  <a:schemeClr val="tx1"/>
                </a:solidFill>
                <a:latin typeface="Segoe Script" pitchFamily="34" charset="0"/>
              </a:rPr>
              <a:t>півночі</a:t>
            </a:r>
            <a:r>
              <a:rPr lang="ru-RU" sz="1900" dirty="0">
                <a:solidFill>
                  <a:schemeClr val="tx1"/>
                </a:solidFill>
                <a:latin typeface="Segoe Script" pitchFamily="34" charset="0"/>
              </a:rPr>
              <a:t>” 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(1896) та </a:t>
            </a:r>
            <a:r>
              <a:rPr lang="ru-RU" sz="1900" dirty="0" err="1">
                <a:solidFill>
                  <a:schemeClr val="tx1"/>
                </a:solidFill>
                <a:latin typeface="Book Antiqua" pitchFamily="18" charset="0"/>
              </a:rPr>
              <a:t>інші</a:t>
            </a:r>
            <a:r>
              <a:rPr lang="ru-RU" sz="1900" dirty="0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420888"/>
            <a:ext cx="2952328" cy="2577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1931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Decatur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бычная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Горизонт">
    <a:dk1>
      <a:srgbClr val="000000"/>
    </a:dk1>
    <a:lt1>
      <a:srgbClr val="FFFFFF"/>
    </a:lt1>
    <a:dk2>
      <a:srgbClr val="1F2123"/>
    </a:dk2>
    <a:lt2>
      <a:srgbClr val="DC9E1F"/>
    </a:lt2>
    <a:accent1>
      <a:srgbClr val="7E97AD"/>
    </a:accent1>
    <a:accent2>
      <a:srgbClr val="CC8E60"/>
    </a:accent2>
    <a:accent3>
      <a:srgbClr val="7A6A60"/>
    </a:accent3>
    <a:accent4>
      <a:srgbClr val="B4936D"/>
    </a:accent4>
    <a:accent5>
      <a:srgbClr val="67787B"/>
    </a:accent5>
    <a:accent6>
      <a:srgbClr val="9D936F"/>
    </a:accent6>
    <a:hlink>
      <a:srgbClr val="646464"/>
    </a:hlink>
    <a:folHlink>
      <a:srgbClr val="969696"/>
    </a:folHlink>
  </a:clrScheme>
</a:themeOverride>
</file>

<file path=ppt/theme/themeOverride10.xml><?xml version="1.0" encoding="utf-8"?>
<a:themeOverride xmlns:a="http://schemas.openxmlformats.org/drawingml/2006/main">
  <a:clrScheme name="Исполнительная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11.xml><?xml version="1.0" encoding="utf-8"?>
<a:themeOverride xmlns:a="http://schemas.openxmlformats.org/drawingml/2006/main">
  <a:clrScheme name="Паркет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ppt/theme/themeOverride12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1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3.xml><?xml version="1.0" encoding="utf-8"?>
<a:themeOverride xmlns:a="http://schemas.openxmlformats.org/drawingml/2006/main">
  <a:clrScheme name="Перспектива">
    <a:dk1>
      <a:sysClr val="windowText" lastClr="000000"/>
    </a:dk1>
    <a:lt1>
      <a:sysClr val="window" lastClr="FFFFFF"/>
    </a:lt1>
    <a:dk2>
      <a:srgbClr val="283138"/>
    </a:dk2>
    <a:lt2>
      <a:srgbClr val="FF8600"/>
    </a:lt2>
    <a:accent1>
      <a:srgbClr val="838D9B"/>
    </a:accent1>
    <a:accent2>
      <a:srgbClr val="D2610C"/>
    </a:accent2>
    <a:accent3>
      <a:srgbClr val="80716A"/>
    </a:accent3>
    <a:accent4>
      <a:srgbClr val="94147C"/>
    </a:accent4>
    <a:accent5>
      <a:srgbClr val="5D5AD2"/>
    </a:accent5>
    <a:accent6>
      <a:srgbClr val="6F6C7D"/>
    </a:accent6>
    <a:hlink>
      <a:srgbClr val="6187E3"/>
    </a:hlink>
    <a:folHlink>
      <a:srgbClr val="7B8EB8"/>
    </a:folHlink>
  </a:clrScheme>
</a:themeOverride>
</file>

<file path=ppt/theme/themeOverride4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5.xml><?xml version="1.0" encoding="utf-8"?>
<a:themeOverride xmlns:a="http://schemas.openxmlformats.org/drawingml/2006/main">
  <a:clrScheme name="Исполнительная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ppt/theme/themeOverride6.xml><?xml version="1.0" encoding="utf-8"?>
<a:themeOverride xmlns:a="http://schemas.openxmlformats.org/drawingml/2006/main">
  <a:clrScheme name="Ясность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BlackTie">
    <a:dk1>
      <a:srgbClr val="000000"/>
    </a:dk1>
    <a:lt1>
      <a:srgbClr val="FFFFFF"/>
    </a:lt1>
    <a:dk2>
      <a:srgbClr val="46464A"/>
    </a:dk2>
    <a:lt2>
      <a:srgbClr val="E3DCCF"/>
    </a:lt2>
    <a:accent1>
      <a:srgbClr val="6F6F74"/>
    </a:accent1>
    <a:accent2>
      <a:srgbClr val="A7B789"/>
    </a:accent2>
    <a:accent3>
      <a:srgbClr val="BEAE98"/>
    </a:accent3>
    <a:accent4>
      <a:srgbClr val="92A9B9"/>
    </a:accent4>
    <a:accent5>
      <a:srgbClr val="9C8265"/>
    </a:accent5>
    <a:accent6>
      <a:srgbClr val="8D6974"/>
    </a:accent6>
    <a:hlink>
      <a:srgbClr val="67AABF"/>
    </a:hlink>
    <a:folHlink>
      <a:srgbClr val="B1B5AB"/>
    </a:folHlink>
  </a:clrScheme>
</a:themeOverride>
</file>

<file path=ppt/theme/themeOverride8.xml><?xml version="1.0" encoding="utf-8"?>
<a:themeOverride xmlns:a="http://schemas.openxmlformats.org/drawingml/2006/main">
  <a:clrScheme name="Аптека">
    <a:dk1>
      <a:sysClr val="windowText" lastClr="000000"/>
    </a:dk1>
    <a:lt1>
      <a:sysClr val="window" lastClr="FFFFFF"/>
    </a:lt1>
    <a:dk2>
      <a:srgbClr val="564B3C"/>
    </a:dk2>
    <a:lt2>
      <a:srgbClr val="ECEDD1"/>
    </a:lt2>
    <a:accent1>
      <a:srgbClr val="93A299"/>
    </a:accent1>
    <a:accent2>
      <a:srgbClr val="CF543F"/>
    </a:accent2>
    <a:accent3>
      <a:srgbClr val="B5AE53"/>
    </a:accent3>
    <a:accent4>
      <a:srgbClr val="848058"/>
    </a:accent4>
    <a:accent5>
      <a:srgbClr val="E8B54D"/>
    </a:accent5>
    <a:accent6>
      <a:srgbClr val="786C71"/>
    </a:accent6>
    <a:hlink>
      <a:srgbClr val="CCCC00"/>
    </a:hlink>
    <a:folHlink>
      <a:srgbClr val="B2B2B2"/>
    </a:folHlink>
  </a:clrScheme>
</a:themeOverride>
</file>

<file path=ppt/theme/themeOverride9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</TotalTime>
  <Words>1521</Words>
  <Application>Microsoft Office PowerPoint</Application>
  <PresentationFormat>Экран (4:3)</PresentationFormat>
  <Paragraphs>125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Decatur</vt:lpstr>
      <vt:lpstr>Обычная</vt:lpstr>
      <vt:lpstr>Сетка</vt:lpstr>
      <vt:lpstr>Грабовський Павло  (1864 - 1902)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“До матері”</vt:lpstr>
      <vt:lpstr>“До матері”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Грабовський Павло (1864 - 1902)</dc:title>
  <dc:creator>Хозяин</dc:creator>
  <cp:lastModifiedBy>Хозяин</cp:lastModifiedBy>
  <cp:revision>24</cp:revision>
  <dcterms:created xsi:type="dcterms:W3CDTF">2013-03-31T12:09:02Z</dcterms:created>
  <dcterms:modified xsi:type="dcterms:W3CDTF">2013-05-19T13:02:59Z</dcterms:modified>
</cp:coreProperties>
</file>