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FF66"/>
    <a:srgbClr val="FF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F694BF-27E3-4AC0-BC55-78D3242F43EA}" type="datetimeFigureOut">
              <a:rPr lang="ru-RU" smtClean="0"/>
              <a:pPr/>
              <a:t>25.01.2014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E6AA0F9-5F96-4E8D-AD72-257362070CA4}"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694BF-27E3-4AC0-BC55-78D3242F43EA}" type="datetimeFigureOut">
              <a:rPr lang="ru-RU" smtClean="0"/>
              <a:pPr/>
              <a:t>25.01.2014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AA0F9-5F96-4E8D-AD72-257362070CA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848872" cy="1800200"/>
          </a:xfrm>
        </p:spPr>
        <p:txBody>
          <a:bodyPr>
            <a:normAutofit fontScale="90000"/>
          </a:bodyPr>
          <a:lstStyle/>
          <a:p>
            <a:r>
              <a:rPr lang="ru-RU" dirty="0" smtClean="0"/>
              <a:t>«</a:t>
            </a:r>
            <a:r>
              <a:rPr lang="ru-RU" dirty="0" smtClean="0">
                <a:solidFill>
                  <a:srgbClr val="FF0000"/>
                </a:solidFill>
              </a:rPr>
              <a:t>Народна творчість: </a:t>
            </a:r>
            <a:r>
              <a:rPr lang="ru-RU" dirty="0" smtClean="0">
                <a:solidFill>
                  <a:srgbClr val="FFC000"/>
                </a:solidFill>
              </a:rPr>
              <a:t>епос, </a:t>
            </a:r>
            <a:r>
              <a:rPr lang="ru-RU" dirty="0" smtClean="0">
                <a:solidFill>
                  <a:srgbClr val="00B0F0"/>
                </a:solidFill>
              </a:rPr>
              <a:t>календарно-обрядові,</a:t>
            </a:r>
            <a:br>
              <a:rPr lang="ru-RU" dirty="0" smtClean="0">
                <a:solidFill>
                  <a:srgbClr val="00B0F0"/>
                </a:solidFill>
              </a:rPr>
            </a:br>
            <a:r>
              <a:rPr lang="ru-RU" dirty="0" smtClean="0">
                <a:solidFill>
                  <a:srgbClr val="99FF66"/>
                </a:solidFill>
              </a:rPr>
              <a:t> родинно-обрядов</a:t>
            </a:r>
            <a:r>
              <a:rPr lang="uk-UA" dirty="0" smtClean="0">
                <a:solidFill>
                  <a:srgbClr val="99FF66"/>
                </a:solidFill>
              </a:rPr>
              <a:t>і</a:t>
            </a:r>
            <a:r>
              <a:rPr lang="ru-RU" dirty="0" smtClean="0">
                <a:solidFill>
                  <a:srgbClr val="99FF66"/>
                </a:solidFill>
              </a:rPr>
              <a:t> пісні</a:t>
            </a:r>
            <a:r>
              <a:rPr lang="ru-RU"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80728"/>
            <a:ext cx="8229600" cy="4525963"/>
          </a:xfrm>
        </p:spPr>
        <p:txBody>
          <a:bodyPr>
            <a:normAutofit fontScale="85000" lnSpcReduction="20000"/>
          </a:bodyPr>
          <a:lstStyle/>
          <a:p>
            <a:r>
              <a:rPr lang="uk-UA" b="1" dirty="0"/>
              <a:t>Провідні риси календарно-обрядової пісенності:</a:t>
            </a:r>
            <a:endParaRPr lang="ru-RU" dirty="0"/>
          </a:p>
          <a:p>
            <a:r>
              <a:rPr lang="uk-UA" dirty="0"/>
              <a:t>- звукова </a:t>
            </a:r>
            <a:r>
              <a:rPr lang="uk-UA" dirty="0" smtClean="0"/>
              <a:t>малооб'ємність;</a:t>
            </a:r>
            <a:endParaRPr lang="ru-RU" dirty="0"/>
          </a:p>
          <a:p>
            <a:r>
              <a:rPr lang="uk-UA" dirty="0"/>
              <a:t>- тетрахордальна основа (тетрахорд – чотири ступені звукоряду в діапазоні кварти);</a:t>
            </a:r>
            <a:endParaRPr lang="ru-RU" dirty="0"/>
          </a:p>
          <a:p>
            <a:r>
              <a:rPr lang="uk-UA" dirty="0"/>
              <a:t>- точна і змінена повторність фраз;</a:t>
            </a:r>
            <a:endParaRPr lang="ru-RU" dirty="0"/>
          </a:p>
          <a:p>
            <a:r>
              <a:rPr lang="uk-UA" dirty="0"/>
              <a:t>- однорідність наспівів;</a:t>
            </a:r>
            <a:endParaRPr lang="ru-RU" dirty="0"/>
          </a:p>
          <a:p>
            <a:r>
              <a:rPr lang="uk-UA" dirty="0"/>
              <a:t>- наявність структурних елементів заспів-приспів;</a:t>
            </a:r>
            <a:endParaRPr lang="ru-RU" dirty="0"/>
          </a:p>
          <a:p>
            <a:r>
              <a:rPr lang="uk-UA" dirty="0"/>
              <a:t>- незакріпленість наспівів – формул за певними текстами;</a:t>
            </a:r>
            <a:endParaRPr lang="ru-RU" dirty="0"/>
          </a:p>
          <a:p>
            <a:r>
              <a:rPr lang="uk-UA" dirty="0"/>
              <a:t>- типи мелодій: магічна, святкова,заклична, величальна.</a:t>
            </a:r>
            <a:endParaRPr lang="ru-RU" dirty="0"/>
          </a:p>
          <a:p>
            <a:endParaRPr lang="ru-RU" dirty="0"/>
          </a:p>
        </p:txBody>
      </p:sp>
      <p:pic>
        <p:nvPicPr>
          <p:cNvPr id="4" name="Рисунок 3" descr="i (1).jpg"/>
          <p:cNvPicPr>
            <a:picLocks noChangeAspect="1"/>
          </p:cNvPicPr>
          <p:nvPr/>
        </p:nvPicPr>
        <p:blipFill>
          <a:blip r:embed="rId2" cstate="print"/>
          <a:stretch>
            <a:fillRect/>
          </a:stretch>
        </p:blipFill>
        <p:spPr>
          <a:xfrm rot="613806">
            <a:off x="7096640" y="4033809"/>
            <a:ext cx="2039094" cy="26642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FF66"/>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79912" y="260648"/>
            <a:ext cx="4906888" cy="5865515"/>
          </a:xfrm>
        </p:spPr>
        <p:txBody>
          <a:bodyPr>
            <a:normAutofit/>
          </a:bodyPr>
          <a:lstStyle/>
          <a:p>
            <a:r>
              <a:rPr lang="uk-UA" dirty="0" smtClean="0"/>
              <a:t>Обрядова пісенність, що підпорядковувалася головним етапам життя людини (народження, наречення ім’ям, весілля), називалась </a:t>
            </a:r>
            <a:r>
              <a:rPr lang="uk-UA" b="1" dirty="0" smtClean="0"/>
              <a:t>родинно-обрядовою</a:t>
            </a:r>
            <a:r>
              <a:rPr lang="uk-UA" dirty="0" smtClean="0"/>
              <a:t>. До родинно-обрядових пісень належать колискові, весільні, плачі </a:t>
            </a:r>
            <a:endParaRPr lang="ru-RU" dirty="0"/>
          </a:p>
        </p:txBody>
      </p:sp>
      <p:pic>
        <p:nvPicPr>
          <p:cNvPr id="4" name="Рисунок 3" descr="maslo8.jpg"/>
          <p:cNvPicPr>
            <a:picLocks noChangeAspect="1"/>
          </p:cNvPicPr>
          <p:nvPr/>
        </p:nvPicPr>
        <p:blipFill>
          <a:blip r:embed="rId2" cstate="print"/>
          <a:stretch>
            <a:fillRect/>
          </a:stretch>
        </p:blipFill>
        <p:spPr>
          <a:xfrm rot="172683">
            <a:off x="350006" y="824555"/>
            <a:ext cx="3555613" cy="49094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50000">
              <a:schemeClr val="accent2">
                <a:lumMod val="60000"/>
                <a:lumOff val="40000"/>
              </a:schemeClr>
            </a:gs>
            <a:gs pos="100000">
              <a:schemeClr val="accent5">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4910" y="21643"/>
            <a:ext cx="396708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600" b="1" dirty="0" smtClean="0"/>
              <a:t>Колискові </a:t>
            </a:r>
            <a:r>
              <a:rPr lang="uk-UA" i="1" dirty="0" smtClean="0"/>
              <a:t>пісні здавна вважалися оберегом дитини. Їх основні персонажі: кіт, птахи, заєць, бичок, вовчок, Сон, Дрімота та ін. Присутнє побажання щасливої долі, здоров’я, застереження від біди. Музичні ознаки колискових пісень: помірний чи повільний темп, тиха динаміка, спокійна манера співу, жіноче сольне виконання, простота та одноманітність ритмічного рисунка.</a:t>
            </a:r>
            <a:endParaRPr lang="ru-RU" i="1" dirty="0"/>
          </a:p>
        </p:txBody>
      </p:sp>
      <p:pic>
        <p:nvPicPr>
          <p:cNvPr id="5" name="Рисунок 4" descr="334500.jpg"/>
          <p:cNvPicPr>
            <a:picLocks noChangeAspect="1"/>
          </p:cNvPicPr>
          <p:nvPr/>
        </p:nvPicPr>
        <p:blipFill>
          <a:blip r:embed="rId2" cstate="print"/>
          <a:stretch>
            <a:fillRect/>
          </a:stretch>
        </p:blipFill>
        <p:spPr>
          <a:xfrm rot="324923">
            <a:off x="1418956" y="3176609"/>
            <a:ext cx="3311649" cy="3533006"/>
          </a:xfrm>
          <a:prstGeom prst="rect">
            <a:avLst/>
          </a:prstGeom>
        </p:spPr>
      </p:pic>
      <p:sp>
        <p:nvSpPr>
          <p:cNvPr id="1026" name="Rectangle 2"/>
          <p:cNvSpPr>
            <a:spLocks noChangeArrowheads="1"/>
          </p:cNvSpPr>
          <p:nvPr/>
        </p:nvSpPr>
        <p:spPr bwMode="auto">
          <a:xfrm>
            <a:off x="5148064" y="2610683"/>
            <a:ext cx="370790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Весільні пісні </a:t>
            </a:r>
            <a:r>
              <a:rPr kumimoji="0" lang="uk-UA"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поділяють на дошлюбні на післяшлюбні.</a:t>
            </a:r>
            <a:endParaRPr kumimoji="0" lang="ru-RU" sz="15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центрі дошлюбних пісень образ молодої, що прощається з дівоцтвом. Пісні ці смутні, ліричні, широкого діапазону, виконуються жіночим гуртом, але з обов’язковим «виведенням» високого сильного жіночого голосу.</a:t>
            </a:r>
            <a:endParaRPr kumimoji="0" lang="ru-RU" sz="15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Післяшлюбні пісні мають величальний, застольно-вітальний характер, святкові інтонації, побажальний мотив. У рефрені використовується слово «ладо» (Лад – бог шлюбу, родинної злагоди у древніх слов’ян). Весільні пісні під час обряду чергувались із жартівливими та танцювальними піснями.</a:t>
            </a:r>
            <a:endParaRPr kumimoji="0" lang="uk-UA" sz="1500" b="0" i="1"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0b0b7b463f996b0c07aa9c7e6f38267e.jpg"/>
          <p:cNvPicPr>
            <a:picLocks noChangeAspect="1"/>
          </p:cNvPicPr>
          <p:nvPr/>
        </p:nvPicPr>
        <p:blipFill>
          <a:blip r:embed="rId3" cstate="print"/>
          <a:stretch>
            <a:fillRect/>
          </a:stretch>
        </p:blipFill>
        <p:spPr>
          <a:xfrm>
            <a:off x="4572000" y="0"/>
            <a:ext cx="4186436" cy="26369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7"/>
            <a:ext cx="6203032" cy="4464496"/>
          </a:xfrm>
        </p:spPr>
        <p:txBody>
          <a:bodyPr>
            <a:normAutofit fontScale="70000" lnSpcReduction="20000"/>
          </a:bodyPr>
          <a:lstStyle/>
          <a:p>
            <a:r>
              <a:rPr lang="uk-UA" b="1" dirty="0" smtClean="0"/>
              <a:t>Народні плачі на голосіння</a:t>
            </a:r>
            <a:r>
              <a:rPr lang="uk-UA" dirty="0" smtClean="0"/>
              <a:t> </a:t>
            </a:r>
            <a:r>
              <a:rPr lang="uk-UA" i="1" dirty="0" smtClean="0"/>
              <a:t>зародились у первісному суспільстві і з плином часу були розвинуті у плачі на смерть певного члена сім’ї, плач на проводи до війська (рекрутські плачі).</a:t>
            </a:r>
            <a:endParaRPr lang="ru-RU" i="1" dirty="0" smtClean="0"/>
          </a:p>
          <a:p>
            <a:r>
              <a:rPr lang="uk-UA" i="1" dirty="0" smtClean="0"/>
              <a:t>Плачі (голосіння) мають лірико-драматичний, схвильовано-патетичний характер. Народжена їх схвильованої мови мелодика плачів складається з кількох невеликих поспівок, що вільно імпровізаційно варіюються. У мелодії переважає низхідний рух. Серед особливостей виконання плачів є нестійке інтонування (глісандування, мелізматика, переривання слів, вигуки, схлипування).</a:t>
            </a:r>
            <a:endParaRPr lang="ru-RU" i="1" dirty="0" smtClean="0"/>
          </a:p>
          <a:p>
            <a:endParaRPr lang="ru-RU" dirty="0"/>
          </a:p>
        </p:txBody>
      </p:sp>
      <p:pic>
        <p:nvPicPr>
          <p:cNvPr id="4" name="Рисунок 3" descr="103911.jpeg"/>
          <p:cNvPicPr>
            <a:picLocks noChangeAspect="1"/>
          </p:cNvPicPr>
          <p:nvPr/>
        </p:nvPicPr>
        <p:blipFill>
          <a:blip r:embed="rId2" cstate="print"/>
          <a:stretch>
            <a:fillRect/>
          </a:stretch>
        </p:blipFill>
        <p:spPr>
          <a:xfrm rot="1090984">
            <a:off x="5960242" y="3940943"/>
            <a:ext cx="2859767" cy="2534128"/>
          </a:xfrm>
          <a:prstGeom prst="rect">
            <a:avLst/>
          </a:prstGeom>
        </p:spPr>
      </p:pic>
      <p:pic>
        <p:nvPicPr>
          <p:cNvPr id="5" name="Рисунок 4" descr="i (2).jpg"/>
          <p:cNvPicPr>
            <a:picLocks noChangeAspect="1"/>
          </p:cNvPicPr>
          <p:nvPr/>
        </p:nvPicPr>
        <p:blipFill>
          <a:blip r:embed="rId3" cstate="print"/>
          <a:stretch>
            <a:fillRect/>
          </a:stretch>
        </p:blipFill>
        <p:spPr>
          <a:xfrm>
            <a:off x="1259632" y="4581128"/>
            <a:ext cx="4104456" cy="2276872"/>
          </a:xfrm>
          <a:prstGeom prst="rect">
            <a:avLst/>
          </a:prstGeom>
        </p:spPr>
      </p:pic>
      <p:pic>
        <p:nvPicPr>
          <p:cNvPr id="6" name="Рисунок 5" descr="19-02-2011-11.jpg"/>
          <p:cNvPicPr>
            <a:picLocks noChangeAspect="1"/>
          </p:cNvPicPr>
          <p:nvPr/>
        </p:nvPicPr>
        <p:blipFill>
          <a:blip r:embed="rId4" cstate="print"/>
          <a:stretch>
            <a:fillRect/>
          </a:stretch>
        </p:blipFill>
        <p:spPr>
          <a:xfrm>
            <a:off x="6588224" y="1"/>
            <a:ext cx="2555776" cy="33569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476672"/>
            <a:ext cx="6321896" cy="1368152"/>
          </a:xfrm>
        </p:spPr>
        <p:txBody>
          <a:bodyPr>
            <a:normAutofit/>
          </a:bodyPr>
          <a:lstStyle/>
          <a:p>
            <a:pPr>
              <a:buNone/>
            </a:pPr>
            <a:r>
              <a:rPr lang="ru-RU" sz="4800" b="1" dirty="0" smtClean="0"/>
              <a:t> Дякую за увагу!!!</a:t>
            </a:r>
            <a:endParaRPr lang="ru-RU" sz="4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86808" cy="5746650"/>
          </a:xfrm>
        </p:spPr>
        <p:txBody>
          <a:bodyPr>
            <a:normAutofit fontScale="90000"/>
          </a:bodyPr>
          <a:lstStyle/>
          <a:p>
            <a:r>
              <a:rPr lang="uk-UA" sz="3900" b="1" dirty="0"/>
              <a:t>Епос </a:t>
            </a:r>
            <a:r>
              <a:rPr lang="uk-UA" sz="3900" dirty="0"/>
              <a:t>(грец. epos – </a:t>
            </a:r>
            <a:r>
              <a:rPr lang="uk-UA" sz="3900" dirty="0" smtClean="0"/>
              <a:t>слово, оповідання)  </a:t>
            </a:r>
            <a:r>
              <a:rPr lang="uk-UA" sz="3900" dirty="0"/>
              <a:t>– </a:t>
            </a:r>
            <a:r>
              <a:rPr lang="uk-UA" sz="3900" dirty="0" smtClean="0"/>
              <a:t>оповідання про </a:t>
            </a:r>
            <a:r>
              <a:rPr lang="uk-UA" sz="3900" dirty="0"/>
              <a:t>події, що відбувалися у минулому (які немов здійснювалися насправді і згадуються оповідачем).</a:t>
            </a:r>
            <a:r>
              <a:rPr lang="ru-RU" sz="1600" dirty="0"/>
              <a:t/>
            </a:r>
            <a:br>
              <a:rPr lang="ru-RU" sz="1600" dirty="0"/>
            </a:br>
            <a:endParaRPr lang="ru-RU" sz="1600" dirty="0"/>
          </a:p>
        </p:txBody>
      </p:sp>
      <p:pic>
        <p:nvPicPr>
          <p:cNvPr id="4" name="Рисунок 3" descr="43979716_Runopevcuy.jpg"/>
          <p:cNvPicPr>
            <a:picLocks noChangeAspect="1"/>
          </p:cNvPicPr>
          <p:nvPr/>
        </p:nvPicPr>
        <p:blipFill>
          <a:blip r:embed="rId2" cstate="print"/>
          <a:stretch>
            <a:fillRect/>
          </a:stretch>
        </p:blipFill>
        <p:spPr>
          <a:xfrm>
            <a:off x="4644008" y="260648"/>
            <a:ext cx="4248472" cy="62646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67944" y="1052736"/>
            <a:ext cx="4896544" cy="5184576"/>
          </a:xfrm>
        </p:spPr>
        <p:txBody>
          <a:bodyPr>
            <a:normAutofit/>
          </a:bodyPr>
          <a:lstStyle/>
          <a:p>
            <a:pPr>
              <a:buNone/>
            </a:pPr>
            <a:r>
              <a:rPr lang="uk-UA" sz="3000" dirty="0" smtClean="0"/>
              <a:t>   До </a:t>
            </a:r>
            <a:r>
              <a:rPr lang="uk-UA" sz="3000" dirty="0"/>
              <a:t>найдревніших жанрів музично-поетичного епосу належать билини (биль, бувальщина, билиця). Зміст більшості </a:t>
            </a:r>
            <a:r>
              <a:rPr lang="uk-UA" sz="3000" b="1" dirty="0"/>
              <a:t>билин –</a:t>
            </a:r>
            <a:r>
              <a:rPr lang="uk-UA" sz="3000" dirty="0"/>
              <a:t> героїчний: уславлення вітчизни, розповідь про подвиги героїчних її захисників.</a:t>
            </a:r>
            <a:endParaRPr lang="ru-RU" sz="3000" dirty="0"/>
          </a:p>
          <a:p>
            <a:endParaRPr lang="ru-RU" sz="3000" dirty="0"/>
          </a:p>
        </p:txBody>
      </p:sp>
      <p:pic>
        <p:nvPicPr>
          <p:cNvPr id="4" name="Рисунок 3" descr="240px-Билини2.jpeg"/>
          <p:cNvPicPr>
            <a:picLocks noChangeAspect="1"/>
          </p:cNvPicPr>
          <p:nvPr/>
        </p:nvPicPr>
        <p:blipFill>
          <a:blip r:embed="rId2" cstate="print"/>
          <a:stretch>
            <a:fillRect/>
          </a:stretch>
        </p:blipFill>
        <p:spPr>
          <a:xfrm>
            <a:off x="467544" y="908720"/>
            <a:ext cx="3672408" cy="51845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2150" y="158449"/>
            <a:ext cx="5376982" cy="6408712"/>
          </a:xfrm>
        </p:spPr>
        <p:txBody>
          <a:bodyPr>
            <a:normAutofit fontScale="40000" lnSpcReduction="20000"/>
          </a:bodyPr>
          <a:lstStyle/>
          <a:p>
            <a:r>
              <a:rPr lang="uk-UA" sz="4800" dirty="0"/>
              <a:t>Найстаріший цикл билин включає в себе, подібно до колядок, світо творчі – міфологічні мотиви (</a:t>
            </a:r>
            <a:r>
              <a:rPr lang="uk-UA" sz="4800" dirty="0" smtClean="0"/>
              <a:t>Святогор, Микула </a:t>
            </a:r>
            <a:r>
              <a:rPr lang="uk-UA" sz="4800" dirty="0"/>
              <a:t>Селянинович, Вольга Всеславич). В осередку другого циклу билин стоїть боротьба за Київську державу з різними степовими кочовиками. Ці билини обертаються навколо образу Володимира Великого, в якому зосередилися риси кількох найпопулярніших князів того періоду. Вони відображають боротьбу за незалежність держави, виражають прагнення народу оспівати єдність вітчизни, всемогутність її захисників. Сюди належать билини про Іллю Муромця, первісне, власне, Муровця в зв’язку з містом Моровське на Чернігівщині, Добриню, Альошу Поповича та ін. Цей «київський» цикл завершується пізнішими билинами про Михайла й Золоті Ворота і про загибель богатирів.</a:t>
            </a:r>
            <a:endParaRPr lang="ru-RU" sz="4800" dirty="0"/>
          </a:p>
          <a:p>
            <a:r>
              <a:rPr lang="uk-UA" sz="4800" dirty="0" smtClean="0"/>
              <a:t>У образах основних билинних богатирів, захисників рідної землі, відбилися уявлення народу про героя-патріота, поборника правди і справедливості. Народ часто наділяв своїх героїв величезною силою, розумом, благородством і красою.</a:t>
            </a:r>
            <a:endParaRPr lang="ru-RU" sz="4800" dirty="0" smtClean="0"/>
          </a:p>
          <a:p>
            <a:pPr>
              <a:buNone/>
            </a:pPr>
            <a:endParaRPr lang="ru-RU" dirty="0"/>
          </a:p>
        </p:txBody>
      </p:sp>
      <p:pic>
        <p:nvPicPr>
          <p:cNvPr id="5" name="Рисунок 4" descr="Снимок-экрана-2013-03-11-в-16.22.41.png"/>
          <p:cNvPicPr>
            <a:picLocks noChangeAspect="1"/>
          </p:cNvPicPr>
          <p:nvPr/>
        </p:nvPicPr>
        <p:blipFill>
          <a:blip r:embed="rId2" cstate="print"/>
          <a:stretch>
            <a:fillRect/>
          </a:stretch>
        </p:blipFill>
        <p:spPr>
          <a:xfrm>
            <a:off x="5652120" y="764704"/>
            <a:ext cx="3209925" cy="5400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229600" cy="4525963"/>
          </a:xfrm>
        </p:spPr>
        <p:txBody>
          <a:bodyPr>
            <a:normAutofit/>
          </a:bodyPr>
          <a:lstStyle/>
          <a:p>
            <a:r>
              <a:rPr lang="uk-UA" sz="2700" b="1" i="1" dirty="0"/>
              <a:t>Виконавці билин називались сказителями або боянами</a:t>
            </a:r>
            <a:r>
              <a:rPr lang="uk-UA" sz="2700" i="1" dirty="0"/>
              <a:t>. Імена народних співців – Бояна, Митуси, Ора – згадуються у літописах тих часів, в «Слові о полку Ігоревім».</a:t>
            </a:r>
            <a:endParaRPr lang="ru-RU" sz="2700" i="1" dirty="0"/>
          </a:p>
          <a:p>
            <a:r>
              <a:rPr lang="uk-UA" sz="2700" i="1" dirty="0"/>
              <a:t>В билинах новгородського походження оспівується Садко – бідний гусляр-співець, який став у місті знатним купцем. Образ Садко – втілення магічної сили впливу мистецтва на людей і стихії природи.</a:t>
            </a:r>
            <a:endParaRPr lang="ru-RU" sz="2700" i="1" dirty="0"/>
          </a:p>
          <a:p>
            <a:endParaRPr lang="ru-RU" dirty="0"/>
          </a:p>
        </p:txBody>
      </p:sp>
      <p:pic>
        <p:nvPicPr>
          <p:cNvPr id="4" name="Рисунок 3" descr="slovo.jpg"/>
          <p:cNvPicPr>
            <a:picLocks noChangeAspect="1"/>
          </p:cNvPicPr>
          <p:nvPr/>
        </p:nvPicPr>
        <p:blipFill>
          <a:blip r:embed="rId2" cstate="print"/>
          <a:stretch>
            <a:fillRect/>
          </a:stretch>
        </p:blipFill>
        <p:spPr>
          <a:xfrm>
            <a:off x="683568" y="3861048"/>
            <a:ext cx="7848872" cy="28083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4536504" cy="6408712"/>
          </a:xfrm>
        </p:spPr>
        <p:txBody>
          <a:bodyPr>
            <a:normAutofit fontScale="92500" lnSpcReduction="20000"/>
          </a:bodyPr>
          <a:lstStyle/>
          <a:p>
            <a:r>
              <a:rPr lang="uk-UA" b="1" dirty="0"/>
              <a:t>Характерними рисами билинного епосу були:</a:t>
            </a:r>
            <a:endParaRPr lang="ru-RU" dirty="0"/>
          </a:p>
          <a:p>
            <a:r>
              <a:rPr lang="uk-UA" sz="2400" dirty="0"/>
              <a:t>- історизм змісту;</a:t>
            </a:r>
            <a:endParaRPr lang="ru-RU" sz="2400" dirty="0"/>
          </a:p>
          <a:p>
            <a:r>
              <a:rPr lang="uk-UA" sz="2400" dirty="0"/>
              <a:t>- стримано-величава манера викладу в супроводі гуслів;</a:t>
            </a:r>
            <a:endParaRPr lang="ru-RU" sz="2400" dirty="0"/>
          </a:p>
          <a:p>
            <a:r>
              <a:rPr lang="uk-UA" sz="2400" dirty="0"/>
              <a:t>- декламаційно-розспівна мелодика;</a:t>
            </a:r>
            <a:endParaRPr lang="ru-RU" sz="2400" dirty="0"/>
          </a:p>
          <a:p>
            <a:r>
              <a:rPr lang="uk-UA" sz="2400" dirty="0"/>
              <a:t>- неримований, нерівноскладовий вірш (2-3 наголоси, що робляться акцентуванням чи ритмічним розтягуванням);</a:t>
            </a:r>
            <a:endParaRPr lang="ru-RU" sz="2400" dirty="0"/>
          </a:p>
          <a:p>
            <a:r>
              <a:rPr lang="uk-UA" sz="2400" dirty="0"/>
              <a:t>- вузький діапазон наспіву (не більше сексти);</a:t>
            </a:r>
            <a:endParaRPr lang="ru-RU" sz="2400" dirty="0"/>
          </a:p>
          <a:p>
            <a:r>
              <a:rPr lang="uk-UA" sz="2400" dirty="0"/>
              <a:t>- плавний ритм;</a:t>
            </a:r>
            <a:endParaRPr lang="ru-RU" sz="2400" dirty="0"/>
          </a:p>
          <a:p>
            <a:r>
              <a:rPr lang="uk-UA" sz="2400" dirty="0"/>
              <a:t>- строга діатоніка;</a:t>
            </a:r>
            <a:endParaRPr lang="ru-RU" sz="2400" dirty="0"/>
          </a:p>
          <a:p>
            <a:r>
              <a:rPr lang="uk-UA" sz="2400" dirty="0"/>
              <a:t>- повторювальність наспіву з незначними інтонаційними змінами.</a:t>
            </a:r>
            <a:endParaRPr lang="ru-RU" sz="2400" dirty="0"/>
          </a:p>
          <a:p>
            <a:endParaRPr lang="ru-RU" dirty="0"/>
          </a:p>
        </p:txBody>
      </p:sp>
      <p:pic>
        <p:nvPicPr>
          <p:cNvPr id="4" name="Рисунок 3" descr="62k22u-vf2.jpg"/>
          <p:cNvPicPr>
            <a:picLocks noChangeAspect="1"/>
          </p:cNvPicPr>
          <p:nvPr/>
        </p:nvPicPr>
        <p:blipFill>
          <a:blip r:embed="rId2" cstate="print"/>
          <a:stretch>
            <a:fillRect/>
          </a:stretch>
        </p:blipFill>
        <p:spPr>
          <a:xfrm>
            <a:off x="4355976" y="3212976"/>
            <a:ext cx="4536504" cy="3240360"/>
          </a:xfrm>
          <a:prstGeom prst="rect">
            <a:avLst/>
          </a:prstGeom>
        </p:spPr>
      </p:pic>
      <p:sp>
        <p:nvSpPr>
          <p:cNvPr id="2049" name="Rectangle 1"/>
          <p:cNvSpPr>
            <a:spLocks noChangeArrowheads="1"/>
          </p:cNvSpPr>
          <p:nvPr/>
        </p:nvSpPr>
        <p:spPr bwMode="auto">
          <a:xfrm>
            <a:off x="4427984" y="216997"/>
            <a:ext cx="439248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Існували дві манери виконання билин</a:t>
            </a:r>
            <a:r>
              <a:rPr kumimoji="0" lang="uk-UA"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південна (хорова), північна (сольно-імпровізаційна).</a:t>
            </a:r>
            <a:endParaRPr kumimoji="0" lang="ru-RU"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Билинний епос Київської Русі заклав основи епічної традицій народної та професійної музичної творчості. На ґрунті билини пізніше виникли українські думи, історичні пісні, балади</a:t>
            </a:r>
            <a:r>
              <a:rPr kumimoji="0" lang="uk-UA"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332657"/>
            <a:ext cx="7056784" cy="4392488"/>
          </a:xfrm>
        </p:spPr>
        <p:txBody>
          <a:bodyPr>
            <a:normAutofit fontScale="85000" lnSpcReduction="20000"/>
          </a:bodyPr>
          <a:lstStyle/>
          <a:p>
            <a:r>
              <a:rPr lang="uk-UA" b="1" dirty="0"/>
              <a:t>Календарно-обрядовi пiснi</a:t>
            </a:r>
            <a:r>
              <a:rPr lang="uk-UA" dirty="0"/>
              <a:t> – це лiричнi твори, якими супроводжуються обряди та ритуали, пов’язанi з циклiчнiстю природи, зi змiною пiр року.</a:t>
            </a:r>
            <a:endParaRPr lang="ru-RU" dirty="0"/>
          </a:p>
          <a:p>
            <a:r>
              <a:rPr lang="uk-UA" dirty="0"/>
              <a:t>Календарно-обрядові пісні виникли ще в первісному суспільстві під час виконання обрядів. Серед них можна виділити </a:t>
            </a:r>
            <a:r>
              <a:rPr lang="uk-UA" b="1" dirty="0"/>
              <a:t>трудові, ігрові, хороводні,</a:t>
            </a:r>
            <a:r>
              <a:rPr lang="uk-UA" dirty="0"/>
              <a:t> </a:t>
            </a:r>
            <a:r>
              <a:rPr lang="uk-UA" b="1" dirty="0"/>
              <a:t>величальні пісні, заклички</a:t>
            </a:r>
            <a:r>
              <a:rPr lang="uk-UA" dirty="0"/>
              <a:t>, тобто твори різного обрядового призначення. Більш поширеним є поділ обрядових пісень за сезонними циклами – весняний, літній, осінній, зимовий.</a:t>
            </a:r>
            <a:endParaRPr lang="ru-RU" dirty="0"/>
          </a:p>
        </p:txBody>
      </p:sp>
      <p:pic>
        <p:nvPicPr>
          <p:cNvPr id="4" name="Рисунок 3" descr="ObzhUkr_clip_image010_0000.jpg"/>
          <p:cNvPicPr>
            <a:picLocks noChangeAspect="1"/>
          </p:cNvPicPr>
          <p:nvPr/>
        </p:nvPicPr>
        <p:blipFill>
          <a:blip r:embed="rId2" cstate="print"/>
          <a:stretch>
            <a:fillRect/>
          </a:stretch>
        </p:blipFill>
        <p:spPr>
          <a:xfrm>
            <a:off x="1763688" y="4437112"/>
            <a:ext cx="6364385" cy="22322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11560" y="416492"/>
            <a:ext cx="38884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Весняний цикл</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веснянки, гаївки, ігри-хороводи, риндзівки та ін. Веснянки виконували під час весняних обрядів. Це – закличні пісні, вони мали закликати весну і добрий врожай. До найвідоміших веснянок належать такі: «Благослови, мати», «Подоляночка», «Ой, уже весна».</a:t>
            </a:r>
            <a:endParaRPr kumimoji="0" lang="uk-UA" sz="1500" b="0" i="1"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140_html_5eb95caf.png"/>
          <p:cNvPicPr>
            <a:picLocks noChangeAspect="1"/>
          </p:cNvPicPr>
          <p:nvPr/>
        </p:nvPicPr>
        <p:blipFill>
          <a:blip r:embed="rId2" cstate="print"/>
          <a:stretch>
            <a:fillRect/>
          </a:stretch>
        </p:blipFill>
        <p:spPr>
          <a:xfrm rot="326403">
            <a:off x="4895029" y="50493"/>
            <a:ext cx="2077602" cy="2655072"/>
          </a:xfrm>
          <a:prstGeom prst="rect">
            <a:avLst/>
          </a:prstGeom>
        </p:spPr>
      </p:pic>
      <p:sp>
        <p:nvSpPr>
          <p:cNvPr id="20482" name="Rectangle 2"/>
          <p:cNvSpPr>
            <a:spLocks noChangeArrowheads="1"/>
          </p:cNvSpPr>
          <p:nvPr/>
        </p:nvSpPr>
        <p:spPr bwMode="auto">
          <a:xfrm>
            <a:off x="3203848" y="2751311"/>
            <a:ext cx="522007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Літній цикл</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русальні, троїцькі кустові, царинні, петрівчані, купальські, косарські, гребовицькі та ін. Під час «русального тижня», у кінці травня – на початку червня, коли починало колоситися жито, виконувалися русальні пісні. Наші пращури хотіли забезпечити високий урожай і вплинути на міфічних русалок, аби вони не шкодили посівам, умилостивити їх, щоб не ловили і не залоскочували дівчат та хлопців. В ніч перед святом Івана Купала виконували купальські пісні: хлопці й дівчата збиралися біля вогнищ, стрибали через них, співали, влаштовували ігри, дівчата пускали вінки на воду й дивилися, куди вони попливуть, — звідти й прийде суджений, топили в річці чи спалювали на вогнищі опудало Купали, щоб забезпечити добрий урожай на майбутній рік.</a:t>
            </a:r>
            <a:endParaRPr kumimoji="0" lang="uk-UA" sz="1600" b="0" i="1"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140_html_22a2c8fa.png"/>
          <p:cNvPicPr>
            <a:picLocks noChangeAspect="1"/>
          </p:cNvPicPr>
          <p:nvPr/>
        </p:nvPicPr>
        <p:blipFill>
          <a:blip r:embed="rId3" cstate="print"/>
          <a:stretch>
            <a:fillRect/>
          </a:stretch>
        </p:blipFill>
        <p:spPr>
          <a:xfrm rot="20675322">
            <a:off x="259456" y="2615922"/>
            <a:ext cx="2728707" cy="352839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139952" y="332656"/>
            <a:ext cx="440418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Літньо-осінній цикл: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ажинкові, жнивні, обжинкові, пісні на збирання врожаю. Жниварські пісні — обрядові величальні пісні, які виконували під час жнив. День їх закінчення перетворювався на свято завершення польових робіт зі збирання врожаю. Воно проходило радісно й урочисто, супроводжувалося цікавими дійствами й піснями. Женці висловлювали побажання доброго врожаю в наступному році, дякували ниві за врожай.</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i.jpg"/>
          <p:cNvPicPr>
            <a:picLocks noChangeAspect="1"/>
          </p:cNvPicPr>
          <p:nvPr/>
        </p:nvPicPr>
        <p:blipFill>
          <a:blip r:embed="rId2" cstate="print"/>
          <a:stretch>
            <a:fillRect/>
          </a:stretch>
        </p:blipFill>
        <p:spPr>
          <a:xfrm rot="20399113">
            <a:off x="180169" y="608363"/>
            <a:ext cx="3645605" cy="2718605"/>
          </a:xfrm>
          <a:prstGeom prst="rect">
            <a:avLst/>
          </a:prstGeom>
        </p:spPr>
      </p:pic>
      <p:sp>
        <p:nvSpPr>
          <p:cNvPr id="21506" name="Rectangle 2"/>
          <p:cNvSpPr>
            <a:spLocks noChangeArrowheads="1"/>
          </p:cNvSpPr>
          <p:nvPr/>
        </p:nvSpPr>
        <p:spPr bwMode="auto">
          <a:xfrm>
            <a:off x="1547664" y="3598729"/>
            <a:ext cx="302433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Зимовий цикл</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колядки, щедрівки, іорданські пісні. Під час обряду колядування на Різдвяні свята </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виконують</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колядки, а у щедрий вечір, під Новий рік – щедрівки. Гурти молоді обходили домівки, під Новий рік з «козою» (один із щедрувальників у вивернутому кожусі і з дерев’яною головою кози), величали піснями господарів, бажаючи їм усіляких щедрот і достатку, а за це, жартуючи, просили винагороду.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46628.jpeg"/>
          <p:cNvPicPr>
            <a:picLocks noChangeAspect="1"/>
          </p:cNvPicPr>
          <p:nvPr/>
        </p:nvPicPr>
        <p:blipFill>
          <a:blip r:embed="rId3" cstate="print"/>
          <a:stretch>
            <a:fillRect/>
          </a:stretch>
        </p:blipFill>
        <p:spPr>
          <a:xfrm>
            <a:off x="5076056" y="3284984"/>
            <a:ext cx="3725560" cy="34167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210</TotalTime>
  <Words>1122</Words>
  <Application>Microsoft Office PowerPoint</Application>
  <PresentationFormat>Экран (4:3)</PresentationFormat>
  <Paragraphs>40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«Народна творчість: епос, календарно-обрядові,  родинно-обрядові пісні»</vt:lpstr>
      <vt:lpstr>Епос (грец. epos – слово, оповідання)  – оповідання про події, що відбувалися у минулому (які немов здійснювалися насправді і згадуються оповідачем).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Функциональность ограничена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Демонстрационная версия</dc:creator>
  <cp:lastModifiedBy>Демонстрационная версия</cp:lastModifiedBy>
  <cp:revision>22</cp:revision>
  <dcterms:created xsi:type="dcterms:W3CDTF">2014-01-25T09:08:03Z</dcterms:created>
  <dcterms:modified xsi:type="dcterms:W3CDTF">2014-01-25T23:41:40Z</dcterms:modified>
</cp:coreProperties>
</file>