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6611-386C-4616-8162-5FB30B30C166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2374-9C73-4D38-98F0-B030BD1AC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2374-9C73-4D38-98F0-B030BD1ACA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1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Кінець </a:t>
            </a:r>
            <a:r>
              <a:rPr lang="en-US" dirty="0" smtClean="0"/>
              <a:t>XVIII-</a:t>
            </a:r>
            <a:r>
              <a:rPr lang="uk-UA" dirty="0" smtClean="0"/>
              <a:t>початок </a:t>
            </a:r>
            <a:r>
              <a:rPr lang="en-US" dirty="0" smtClean="0"/>
              <a:t>XIX</a:t>
            </a:r>
            <a:r>
              <a:rPr lang="uk-UA" dirty="0" smtClean="0"/>
              <a:t> століття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i="1" dirty="0" smtClean="0">
                <a:effectLst/>
              </a:rPr>
              <a:t>Нова Українська література</a:t>
            </a:r>
            <a:endParaRPr lang="ru-RU" sz="5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47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Georgia" panose="02040502050405020303" pitchFamily="18" charset="0"/>
              </a:rPr>
              <a:t>Подальший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розвиток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пов’язаний</a:t>
            </a:r>
            <a:r>
              <a:rPr lang="ru-RU" sz="2100" dirty="0">
                <a:latin typeface="Georgia" panose="02040502050405020303" pitchFamily="18" charset="0"/>
              </a:rPr>
              <a:t> з </a:t>
            </a:r>
            <a:r>
              <a:rPr lang="ru-RU" sz="2100" dirty="0" err="1">
                <a:latin typeface="Georgia" panose="02040502050405020303" pitchFamily="18" charset="0"/>
              </a:rPr>
              <a:t>творчістю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видатного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письменника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громадського</a:t>
            </a:r>
            <a:r>
              <a:rPr lang="ru-RU" sz="2100" dirty="0">
                <a:latin typeface="Georgia" panose="02040502050405020303" pitchFamily="18" charset="0"/>
              </a:rPr>
              <a:t> і </a:t>
            </a:r>
            <a:r>
              <a:rPr lang="ru-RU" sz="2100" dirty="0" err="1">
                <a:latin typeface="Georgia" panose="02040502050405020303" pitchFamily="18" charset="0"/>
              </a:rPr>
              <a:t>політичного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діяча</a:t>
            </a:r>
            <a:r>
              <a:rPr lang="ru-RU" sz="2100" dirty="0">
                <a:latin typeface="Georgia" panose="02040502050405020303" pitchFamily="18" charset="0"/>
              </a:rPr>
              <a:t>, Тараса Григоровича </a:t>
            </a:r>
            <a:r>
              <a:rPr lang="ru-RU" sz="2100" dirty="0" err="1">
                <a:latin typeface="Georgia" panose="02040502050405020303" pitchFamily="18" charset="0"/>
              </a:rPr>
              <a:t>Шевченка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Поява</a:t>
            </a:r>
            <a:r>
              <a:rPr lang="ru-RU" sz="2100" dirty="0">
                <a:latin typeface="Georgia" panose="02040502050405020303" pitchFamily="18" charset="0"/>
              </a:rPr>
              <a:t> у 1840 </a:t>
            </a:r>
            <a:r>
              <a:rPr lang="ru-RU" sz="2100" dirty="0" err="1">
                <a:latin typeface="Georgia" panose="02040502050405020303" pitchFamily="18" charset="0"/>
              </a:rPr>
              <a:t>році</a:t>
            </a:r>
            <a:r>
              <a:rPr lang="ru-RU" sz="2100" dirty="0">
                <a:latin typeface="Georgia" panose="02040502050405020303" pitchFamily="18" charset="0"/>
              </a:rPr>
              <a:t> “Кобзаря” </a:t>
            </a:r>
            <a:r>
              <a:rPr lang="ru-RU" sz="2100" dirty="0" err="1">
                <a:latin typeface="Georgia" panose="02040502050405020303" pitchFamily="18" charset="0"/>
              </a:rPr>
              <a:t>відкрила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новий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етап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розвитку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6" y="2060847"/>
            <a:ext cx="3876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70" y="2708920"/>
            <a:ext cx="3875478" cy="40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52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Georgia" panose="02040502050405020303" pitchFamily="18" charset="0"/>
              </a:rPr>
              <a:t>Починав Шевченко </a:t>
            </a:r>
            <a:r>
              <a:rPr lang="ru-RU" sz="2200" dirty="0" err="1">
                <a:latin typeface="Georgia" panose="02040502050405020303" pitchFamily="18" charset="0"/>
              </a:rPr>
              <a:t>свій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літературний</a:t>
            </a:r>
            <a:r>
              <a:rPr lang="ru-RU" sz="2200" dirty="0">
                <a:latin typeface="Georgia" panose="02040502050405020303" pitchFamily="18" charset="0"/>
              </a:rPr>
              <a:t> шлях як романтик. В </a:t>
            </a:r>
            <a:r>
              <a:rPr lang="ru-RU" sz="2200" dirty="0" err="1">
                <a:latin typeface="Georgia" panose="02040502050405020303" pitchFamily="18" charset="0"/>
              </a:rPr>
              <a:t>баладах</a:t>
            </a:r>
            <a:r>
              <a:rPr lang="ru-RU" sz="2200" dirty="0">
                <a:latin typeface="Georgia" panose="02040502050405020303" pitchFamily="18" charset="0"/>
              </a:rPr>
              <a:t> “</a:t>
            </a:r>
            <a:r>
              <a:rPr lang="ru-RU" sz="2200" dirty="0" err="1">
                <a:latin typeface="Georgia" panose="02040502050405020303" pitchFamily="18" charset="0"/>
              </a:rPr>
              <a:t>Причинна</a:t>
            </a:r>
            <a:r>
              <a:rPr lang="ru-RU" sz="2200" dirty="0">
                <a:latin typeface="Georgia" panose="02040502050405020303" pitchFamily="18" charset="0"/>
              </a:rPr>
              <a:t>”, “Утоплена”, “Тополя”, “Русалка” </a:t>
            </a:r>
            <a:r>
              <a:rPr lang="ru-RU" sz="2200" dirty="0" err="1">
                <a:latin typeface="Georgia" panose="02040502050405020303" pitchFamily="18" charset="0"/>
              </a:rPr>
              <a:t>сплітається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світ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реальний</a:t>
            </a:r>
            <a:r>
              <a:rPr lang="ru-RU" sz="2200" dirty="0">
                <a:latin typeface="Georgia" panose="02040502050405020303" pitchFamily="18" charset="0"/>
              </a:rPr>
              <a:t> та </a:t>
            </a:r>
            <a:r>
              <a:rPr lang="ru-RU" sz="2200" dirty="0" err="1">
                <a:latin typeface="Georgia" panose="02040502050405020303" pitchFamily="18" charset="0"/>
              </a:rPr>
              <a:t>світ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казково</a:t>
            </a:r>
            <a:r>
              <a:rPr lang="ru-RU" sz="2200" dirty="0">
                <a:latin typeface="Georgia" panose="02040502050405020303" pitchFamily="18" charset="0"/>
              </a:rPr>
              <a:t> – </a:t>
            </a:r>
            <a:r>
              <a:rPr lang="ru-RU" sz="2200" dirty="0" err="1">
                <a:latin typeface="Georgia" panose="02040502050405020303" pitchFamily="18" charset="0"/>
              </a:rPr>
              <a:t>фантастичний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побутові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образи</a:t>
            </a:r>
            <a:r>
              <a:rPr lang="ru-RU" sz="2200" dirty="0">
                <a:latin typeface="Georgia" panose="02040502050405020303" pitchFamily="18" charset="0"/>
              </a:rPr>
              <a:t> з образами </a:t>
            </a:r>
            <a:r>
              <a:rPr lang="ru-RU" sz="2200" dirty="0" err="1">
                <a:latin typeface="Georgia" panose="02040502050405020303" pitchFamily="18" charset="0"/>
              </a:rPr>
              <a:t>уяви</a:t>
            </a:r>
            <a:r>
              <a:rPr lang="ru-RU" sz="2200" dirty="0">
                <a:latin typeface="Georgia" panose="02040502050405020303" pitchFamily="18" charset="0"/>
              </a:rPr>
              <a:t>. </a:t>
            </a:r>
            <a:r>
              <a:rPr lang="ru-RU" sz="2200" dirty="0" err="1">
                <a:latin typeface="Georgia" panose="02040502050405020303" pitchFamily="18" charset="0"/>
              </a:rPr>
              <a:t>Також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риси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романтичності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мають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історичні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поеми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Шевченка</a:t>
            </a:r>
            <a:r>
              <a:rPr lang="ru-RU" sz="2200" dirty="0">
                <a:latin typeface="Georgia" panose="02040502050405020303" pitchFamily="18" charset="0"/>
              </a:rPr>
              <a:t>. </a:t>
            </a:r>
            <a:r>
              <a:rPr lang="ru-RU" sz="2200" dirty="0" err="1">
                <a:latin typeface="Georgia" panose="02040502050405020303" pitchFamily="18" charset="0"/>
              </a:rPr>
              <a:t>Постаті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гетьманів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козацьке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життя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воєнні</a:t>
            </a:r>
            <a:r>
              <a:rPr lang="ru-RU" sz="2200" dirty="0">
                <a:latin typeface="Georgia" panose="02040502050405020303" pitchFamily="18" charset="0"/>
              </a:rPr>
              <a:t> походи, </a:t>
            </a:r>
            <a:r>
              <a:rPr lang="ru-RU" sz="2200" dirty="0" err="1">
                <a:latin typeface="Georgia" panose="02040502050405020303" pitchFamily="18" charset="0"/>
              </a:rPr>
              <a:t>які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знайшли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художнє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втілення</a:t>
            </a:r>
            <a:r>
              <a:rPr lang="ru-RU" sz="2200" dirty="0">
                <a:latin typeface="Georgia" panose="02040502050405020303" pitchFamily="18" charset="0"/>
              </a:rPr>
              <a:t> в поемах, </a:t>
            </a:r>
            <a:r>
              <a:rPr lang="ru-RU" sz="2200" dirty="0" err="1">
                <a:latin typeface="Georgia" panose="02040502050405020303" pitchFamily="18" charset="0"/>
              </a:rPr>
              <a:t>яскраво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говорять</a:t>
            </a:r>
            <a:r>
              <a:rPr lang="ru-RU" sz="2200" dirty="0">
                <a:latin typeface="Georgia" panose="02040502050405020303" pitchFamily="18" charset="0"/>
              </a:rPr>
              <a:t> нам про </a:t>
            </a:r>
            <a:r>
              <a:rPr lang="ru-RU" sz="2200" dirty="0" err="1">
                <a:latin typeface="Georgia" panose="02040502050405020303" pitchFamily="18" charset="0"/>
              </a:rPr>
              <a:t>захоплення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поета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минувшиною</a:t>
            </a:r>
            <a:r>
              <a:rPr lang="ru-RU" sz="2200" dirty="0">
                <a:latin typeface="Georgia" panose="02040502050405020303" pitchFamily="18" charset="0"/>
              </a:rPr>
              <a:t>: “До </a:t>
            </a:r>
            <a:r>
              <a:rPr lang="ru-RU" sz="2200" dirty="0" err="1">
                <a:latin typeface="Georgia" panose="02040502050405020303" pitchFamily="18" charset="0"/>
              </a:rPr>
              <a:t>Основ'яненка</a:t>
            </a:r>
            <a:r>
              <a:rPr lang="ru-RU" sz="2200" dirty="0">
                <a:latin typeface="Georgia" panose="02040502050405020303" pitchFamily="18" charset="0"/>
              </a:rPr>
              <a:t>”, “</a:t>
            </a:r>
            <a:r>
              <a:rPr lang="ru-RU" sz="2200" dirty="0" err="1">
                <a:latin typeface="Georgia" panose="02040502050405020303" pitchFamily="18" charset="0"/>
              </a:rPr>
              <a:t>Іван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Підкова</a:t>
            </a:r>
            <a:r>
              <a:rPr lang="ru-RU" sz="2200" dirty="0">
                <a:latin typeface="Georgia" panose="02040502050405020303" pitchFamily="18" charset="0"/>
              </a:rPr>
              <a:t>”, “</a:t>
            </a:r>
            <a:r>
              <a:rPr lang="ru-RU" sz="2200" dirty="0" err="1">
                <a:latin typeface="Georgia" panose="02040502050405020303" pitchFamily="18" charset="0"/>
              </a:rPr>
              <a:t>Гамалія</a:t>
            </a:r>
            <a:r>
              <a:rPr lang="ru-RU" sz="2200" dirty="0">
                <a:latin typeface="Georgia" panose="02040502050405020303" pitchFamily="18" charset="0"/>
              </a:rPr>
              <a:t>”, “Тарасова </a:t>
            </a:r>
            <a:r>
              <a:rPr lang="ru-RU" sz="2200" dirty="0" err="1">
                <a:latin typeface="Georgia" panose="02040502050405020303" pitchFamily="18" charset="0"/>
              </a:rPr>
              <a:t>ніч</a:t>
            </a:r>
            <a:r>
              <a:rPr lang="ru-RU" sz="2200" dirty="0">
                <a:latin typeface="Georgia" panose="02040502050405020303" pitchFamily="18" charset="0"/>
              </a:rPr>
              <a:t>”, “Гайдамаки”.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200" dirty="0">
                <a:latin typeface="Georgia" panose="02040502050405020303" pitchFamily="18" charset="0"/>
              </a:rPr>
              <a:t>Шевченко став </a:t>
            </a:r>
            <a:r>
              <a:rPr lang="ru-RU" sz="2200" dirty="0" err="1">
                <a:latin typeface="Georgia" panose="02040502050405020303" pitchFamily="18" charset="0"/>
              </a:rPr>
              <a:t>засновником</a:t>
            </a:r>
            <a:r>
              <a:rPr lang="ru-RU" sz="2200" dirty="0">
                <a:latin typeface="Georgia" panose="02040502050405020303" pitchFamily="18" charset="0"/>
              </a:rPr>
              <a:t> критичного </a:t>
            </a:r>
            <a:r>
              <a:rPr lang="ru-RU" sz="2200" dirty="0" err="1">
                <a:latin typeface="Georgia" panose="02040502050405020303" pitchFamily="18" charset="0"/>
              </a:rPr>
              <a:t>реалізму</a:t>
            </a:r>
            <a:r>
              <a:rPr lang="ru-RU" sz="2200" dirty="0">
                <a:latin typeface="Georgia" panose="02040502050405020303" pitchFamily="18" charset="0"/>
              </a:rPr>
              <a:t> в </a:t>
            </a:r>
            <a:r>
              <a:rPr lang="ru-RU" sz="2200" dirty="0" err="1">
                <a:latin typeface="Georgia" panose="02040502050405020303" pitchFamily="18" charset="0"/>
              </a:rPr>
              <a:t>українській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літературі</a:t>
            </a:r>
            <a:r>
              <a:rPr lang="ru-RU" sz="2200" dirty="0">
                <a:latin typeface="Georgia" panose="02040502050405020303" pitchFamily="18" charset="0"/>
              </a:rPr>
              <a:t>. </a:t>
            </a:r>
            <a:r>
              <a:rPr lang="ru-RU" sz="2200" dirty="0" err="1">
                <a:latin typeface="Georgia" panose="02040502050405020303" pitchFamily="18" charset="0"/>
              </a:rPr>
              <a:t>Його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побутові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поеми</a:t>
            </a:r>
            <a:r>
              <a:rPr lang="ru-RU" sz="2200" dirty="0">
                <a:latin typeface="Georgia" panose="02040502050405020303" pitchFamily="18" charset="0"/>
              </a:rPr>
              <a:t> (“Катерина”, “Наймичка”, “Сон”), </a:t>
            </a:r>
            <a:r>
              <a:rPr lang="ru-RU" sz="2200" dirty="0" err="1">
                <a:latin typeface="Georgia" panose="02040502050405020303" pitchFamily="18" charset="0"/>
              </a:rPr>
              <a:t>суспільно</a:t>
            </a:r>
            <a:r>
              <a:rPr lang="ru-RU" sz="2200" dirty="0">
                <a:latin typeface="Georgia" panose="02040502050405020303" pitchFamily="18" charset="0"/>
              </a:rPr>
              <a:t> – </a:t>
            </a:r>
            <a:r>
              <a:rPr lang="ru-RU" sz="2200" dirty="0" err="1">
                <a:latin typeface="Georgia" panose="02040502050405020303" pitchFamily="18" charset="0"/>
              </a:rPr>
              <a:t>політичні</a:t>
            </a:r>
            <a:r>
              <a:rPr lang="ru-RU" sz="2200" dirty="0">
                <a:latin typeface="Georgia" panose="02040502050405020303" pitchFamily="18" charset="0"/>
              </a:rPr>
              <a:t> (“</a:t>
            </a:r>
            <a:r>
              <a:rPr lang="ru-RU" sz="2200" dirty="0" err="1">
                <a:latin typeface="Georgia" panose="02040502050405020303" pitchFamily="18" charset="0"/>
              </a:rPr>
              <a:t>Єретик</a:t>
            </a:r>
            <a:r>
              <a:rPr lang="ru-RU" sz="2200" dirty="0">
                <a:latin typeface="Georgia" panose="02040502050405020303" pitchFamily="18" charset="0"/>
              </a:rPr>
              <a:t>”, “</a:t>
            </a:r>
            <a:r>
              <a:rPr lang="ru-RU" sz="2200" dirty="0" err="1">
                <a:latin typeface="Georgia" panose="02040502050405020303" pitchFamily="18" charset="0"/>
              </a:rPr>
              <a:t>Сліпий</a:t>
            </a:r>
            <a:r>
              <a:rPr lang="ru-RU" sz="2200" dirty="0">
                <a:latin typeface="Georgia" panose="02040502050405020303" pitchFamily="18" charset="0"/>
              </a:rPr>
              <a:t>”, “Кавказ”, “</a:t>
            </a:r>
            <a:r>
              <a:rPr lang="ru-RU" sz="2200" dirty="0" err="1">
                <a:latin typeface="Georgia" panose="02040502050405020303" pitchFamily="18" charset="0"/>
              </a:rPr>
              <a:t>Посланіє</a:t>
            </a:r>
            <a:r>
              <a:rPr lang="ru-RU" sz="2200" dirty="0">
                <a:latin typeface="Georgia" panose="02040502050405020303" pitchFamily="18" charset="0"/>
              </a:rPr>
              <a:t>”) </a:t>
            </a:r>
            <a:r>
              <a:rPr lang="ru-RU" sz="2200" dirty="0" err="1">
                <a:latin typeface="Georgia" panose="02040502050405020303" pitchFamily="18" charset="0"/>
              </a:rPr>
              <a:t>виступали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проти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кривдників</a:t>
            </a:r>
            <a:r>
              <a:rPr lang="ru-RU" sz="2200" dirty="0">
                <a:latin typeface="Georgia" panose="02040502050405020303" pitchFamily="18" charset="0"/>
              </a:rPr>
              <a:t> народу – </a:t>
            </a:r>
            <a:r>
              <a:rPr lang="ru-RU" sz="2200" dirty="0" err="1">
                <a:latin typeface="Georgia" panose="02040502050405020303" pitchFamily="18" charset="0"/>
              </a:rPr>
              <a:t>царів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панів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тощо</a:t>
            </a:r>
            <a:r>
              <a:rPr lang="ru-RU" sz="2200" dirty="0">
                <a:latin typeface="Georgia" panose="02040502050405020303" pitchFamily="18" charset="0"/>
              </a:rPr>
              <a:t>. У </a:t>
            </a:r>
            <a:r>
              <a:rPr lang="ru-RU" sz="2200" dirty="0" err="1">
                <a:latin typeface="Georgia" panose="02040502050405020303" pitchFamily="18" charset="0"/>
              </a:rPr>
              <a:t>своїй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творчості</a:t>
            </a:r>
            <a:r>
              <a:rPr lang="ru-RU" sz="2200" dirty="0">
                <a:latin typeface="Georgia" panose="02040502050405020303" pitchFamily="18" charset="0"/>
              </a:rPr>
              <a:t> (а </a:t>
            </a:r>
            <a:r>
              <a:rPr lang="ru-RU" sz="2200" dirty="0" err="1">
                <a:latin typeface="Georgia" panose="02040502050405020303" pitchFamily="18" charset="0"/>
              </a:rPr>
              <a:t>також</a:t>
            </a:r>
            <a:r>
              <a:rPr lang="ru-RU" sz="2200" dirty="0">
                <a:latin typeface="Georgia" panose="02040502050405020303" pitchFamily="18" charset="0"/>
              </a:rPr>
              <a:t> і </a:t>
            </a:r>
            <a:r>
              <a:rPr lang="ru-RU" sz="2200" dirty="0" err="1">
                <a:latin typeface="Georgia" panose="02040502050405020303" pitchFamily="18" charset="0"/>
              </a:rPr>
              <a:t>політичній</a:t>
            </a:r>
            <a:r>
              <a:rPr lang="ru-RU" sz="2200" dirty="0">
                <a:latin typeface="Georgia" panose="02040502050405020303" pitchFamily="18" charset="0"/>
              </a:rPr>
              <a:t> та </a:t>
            </a:r>
            <a:r>
              <a:rPr lang="ru-RU" sz="2200" dirty="0" err="1">
                <a:latin typeface="Georgia" panose="02040502050405020303" pitchFamily="18" charset="0"/>
              </a:rPr>
              <a:t>громадській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діяльності</a:t>
            </a:r>
            <a:r>
              <a:rPr lang="ru-RU" sz="2200" dirty="0">
                <a:latin typeface="Georgia" panose="02040502050405020303" pitchFamily="18" charset="0"/>
              </a:rPr>
              <a:t>) </a:t>
            </a:r>
            <a:r>
              <a:rPr lang="ru-RU" sz="2200" dirty="0" err="1">
                <a:latin typeface="Georgia" panose="02040502050405020303" pitchFamily="18" charset="0"/>
              </a:rPr>
              <a:t>він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засуджував</a:t>
            </a:r>
            <a:r>
              <a:rPr lang="ru-RU" sz="2200" dirty="0">
                <a:latin typeface="Georgia" panose="02040502050405020303" pitchFamily="18" charset="0"/>
              </a:rPr>
              <a:t> та </a:t>
            </a:r>
            <a:r>
              <a:rPr lang="ru-RU" sz="2200" dirty="0" err="1">
                <a:latin typeface="Georgia" panose="02040502050405020303" pitchFamily="18" charset="0"/>
              </a:rPr>
              <a:t>викривав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кріпацтво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самодержавство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національне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гноблення</a:t>
            </a:r>
            <a:r>
              <a:rPr lang="ru-RU" sz="2200" dirty="0" smtClean="0">
                <a:latin typeface="Georgia" panose="02040502050405020303" pitchFamily="18" charset="0"/>
              </a:rPr>
              <a:t>.</a:t>
            </a:r>
            <a:r>
              <a:rPr lang="ru-RU" sz="2100" dirty="0" smtClean="0">
                <a:latin typeface="Georgia" panose="02040502050405020303" pitchFamily="18" charset="0"/>
              </a:rPr>
              <a:t/>
            </a:r>
            <a:br>
              <a:rPr lang="ru-RU" sz="2100" dirty="0" smtClean="0">
                <a:latin typeface="Georgia" panose="02040502050405020303" pitchFamily="18" charset="0"/>
              </a:rPr>
            </a:br>
            <a:endParaRPr lang="ru-RU" sz="2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7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6390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Georgia" panose="02040502050405020303" pitchFamily="18" charset="0"/>
              </a:rPr>
              <a:t>Творчість</a:t>
            </a:r>
            <a:r>
              <a:rPr lang="ru-RU" sz="2200" dirty="0">
                <a:latin typeface="Georgia" panose="02040502050405020303" pitchFamily="18" charset="0"/>
              </a:rPr>
              <a:t> Т. Г. </a:t>
            </a:r>
            <a:r>
              <a:rPr lang="ru-RU" sz="2200" dirty="0" err="1">
                <a:latin typeface="Georgia" panose="02040502050405020303" pitchFamily="18" charset="0"/>
              </a:rPr>
              <a:t>Шевченка</a:t>
            </a:r>
            <a:r>
              <a:rPr lang="ru-RU" sz="2200" dirty="0">
                <a:latin typeface="Georgia" panose="02040502050405020303" pitchFamily="18" charset="0"/>
              </a:rPr>
              <a:t> мала великий </a:t>
            </a:r>
            <a:r>
              <a:rPr lang="ru-RU" sz="2200" dirty="0" err="1">
                <a:latin typeface="Georgia" panose="02040502050405020303" pitchFamily="18" charset="0"/>
              </a:rPr>
              <a:t>вплив</a:t>
            </a:r>
            <a:r>
              <a:rPr lang="ru-RU" sz="2200" dirty="0">
                <a:latin typeface="Georgia" panose="02040502050405020303" pitchFamily="18" charset="0"/>
              </a:rPr>
              <a:t> на </a:t>
            </a:r>
            <a:r>
              <a:rPr lang="ru-RU" sz="2200" dirty="0" err="1">
                <a:latin typeface="Georgia" panose="02040502050405020303" pitchFamily="18" charset="0"/>
              </a:rPr>
              <a:t>подальший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розвиток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української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літератури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суспільної</a:t>
            </a:r>
            <a:r>
              <a:rPr lang="ru-RU" sz="2200" dirty="0">
                <a:latin typeface="Georgia" panose="02040502050405020303" pitchFamily="18" charset="0"/>
              </a:rPr>
              <a:t> та </a:t>
            </a:r>
            <a:r>
              <a:rPr lang="ru-RU" sz="2200" dirty="0" err="1">
                <a:latin typeface="Georgia" panose="02040502050405020303" pitchFamily="18" charset="0"/>
              </a:rPr>
              <a:t>політичної</a:t>
            </a:r>
            <a:r>
              <a:rPr lang="ru-RU" sz="2200" dirty="0">
                <a:latin typeface="Georgia" panose="02040502050405020303" pitchFamily="18" charset="0"/>
              </a:rPr>
              <a:t> думки. </a:t>
            </a:r>
            <a:r>
              <a:rPr lang="ru-RU" sz="2200" dirty="0" err="1">
                <a:latin typeface="Georgia" panose="02040502050405020303" pitchFamily="18" charset="0"/>
              </a:rPr>
              <a:t>Творчість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письменника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надихала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багатьох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інших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його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політичні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ідеї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err="1">
                <a:latin typeface="Georgia" panose="02040502050405020303" pitchFamily="18" charset="0"/>
              </a:rPr>
              <a:t>які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були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викладені</a:t>
            </a:r>
            <a:r>
              <a:rPr lang="ru-RU" sz="2200" dirty="0">
                <a:latin typeface="Georgia" panose="02040502050405020303" pitchFamily="18" charset="0"/>
              </a:rPr>
              <a:t> в </a:t>
            </a:r>
            <a:r>
              <a:rPr lang="ru-RU" sz="2200" dirty="0" err="1">
                <a:latin typeface="Georgia" panose="02040502050405020303" pitchFamily="18" charset="0"/>
              </a:rPr>
              <a:t>одній</a:t>
            </a:r>
            <a:r>
              <a:rPr lang="ru-RU" sz="2200" dirty="0">
                <a:latin typeface="Georgia" panose="02040502050405020303" pitchFamily="18" charset="0"/>
              </a:rPr>
              <a:t> з </a:t>
            </a:r>
            <a:r>
              <a:rPr lang="ru-RU" sz="2200" dirty="0" err="1">
                <a:latin typeface="Georgia" panose="02040502050405020303" pitchFamily="18" charset="0"/>
              </a:rPr>
              <a:t>програм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Кирило</a:t>
            </a:r>
            <a:r>
              <a:rPr lang="ru-RU" sz="2200" dirty="0">
                <a:latin typeface="Georgia" panose="02040502050405020303" pitchFamily="18" charset="0"/>
              </a:rPr>
              <a:t> – </a:t>
            </a:r>
            <a:r>
              <a:rPr lang="ru-RU" sz="2200" dirty="0" err="1">
                <a:latin typeface="Georgia" panose="02040502050405020303" pitchFamily="18" charset="0"/>
              </a:rPr>
              <a:t>Мефодієвського</a:t>
            </a:r>
            <a:r>
              <a:rPr lang="ru-RU" sz="2200" dirty="0">
                <a:latin typeface="Georgia" panose="02040502050405020303" pitchFamily="18" charset="0"/>
              </a:rPr>
              <a:t> братства, </a:t>
            </a:r>
            <a:r>
              <a:rPr lang="ru-RU" sz="2200" dirty="0" err="1">
                <a:latin typeface="Georgia" panose="02040502050405020303" pitchFamily="18" charset="0"/>
              </a:rPr>
              <a:t>залишалися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популярними</a:t>
            </a:r>
            <a:r>
              <a:rPr lang="ru-RU" sz="2200" dirty="0">
                <a:latin typeface="Georgia" panose="02040502050405020303" pitchFamily="18" charset="0"/>
              </a:rPr>
              <a:t> і </a:t>
            </a:r>
            <a:r>
              <a:rPr lang="ru-RU" sz="2200" dirty="0" err="1">
                <a:latin typeface="Georgia" panose="02040502050405020303" pitchFamily="18" charset="0"/>
              </a:rPr>
              <a:t>набули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подальшого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dirty="0" err="1">
                <a:latin typeface="Georgia" panose="02040502050405020303" pitchFamily="18" charset="0"/>
              </a:rPr>
              <a:t>розвитку</a:t>
            </a:r>
            <a:r>
              <a:rPr lang="ru-RU" sz="22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381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518883"/>
            <a:ext cx="360120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73" y="3284984"/>
            <a:ext cx="3984104" cy="298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7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191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Georgia" panose="02040502050405020303" pitchFamily="18" charset="0"/>
              </a:rPr>
              <a:t>Загалом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спрямування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післяшевченківської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що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слугувалося</a:t>
            </a:r>
            <a:r>
              <a:rPr lang="ru-RU" sz="2100" dirty="0">
                <a:latin typeface="Georgia" panose="02040502050405020303" pitchFamily="18" charset="0"/>
              </a:rPr>
              <a:t> народною </a:t>
            </a:r>
            <a:r>
              <a:rPr lang="ru-RU" sz="2100" dirty="0" err="1">
                <a:latin typeface="Georgia" panose="02040502050405020303" pitchFamily="18" charset="0"/>
              </a:rPr>
              <a:t>українською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мовою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виразно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реалістичне</a:t>
            </a:r>
            <a:r>
              <a:rPr lang="ru-RU" sz="2100" dirty="0">
                <a:latin typeface="Georgia" panose="02040502050405020303" pitchFamily="18" charset="0"/>
              </a:rPr>
              <a:t>. У 1857 </a:t>
            </a:r>
            <a:r>
              <a:rPr lang="ru-RU" sz="2100" dirty="0" err="1">
                <a:latin typeface="Georgia" panose="02040502050405020303" pitchFamily="18" charset="0"/>
              </a:rPr>
              <a:t>році</a:t>
            </a:r>
            <a:r>
              <a:rPr lang="ru-RU" sz="2100" dirty="0">
                <a:latin typeface="Georgia" panose="02040502050405020303" pitchFamily="18" charset="0"/>
              </a:rPr>
              <a:t> (</a:t>
            </a:r>
            <a:r>
              <a:rPr lang="ru-RU" sz="2100" dirty="0" err="1">
                <a:latin typeface="Georgia" panose="02040502050405020303" pitchFamily="18" charset="0"/>
              </a:rPr>
              <a:t>одночасно</a:t>
            </a:r>
            <a:r>
              <a:rPr lang="ru-RU" sz="2100" dirty="0">
                <a:latin typeface="Georgia" panose="02040502050405020303" pitchFamily="18" charset="0"/>
              </a:rPr>
              <a:t> з романом “</a:t>
            </a:r>
            <a:r>
              <a:rPr lang="ru-RU" sz="2100" dirty="0" err="1">
                <a:latin typeface="Georgia" panose="02040502050405020303" pitchFamily="18" charset="0"/>
              </a:rPr>
              <a:t>Чорна</a:t>
            </a:r>
            <a:r>
              <a:rPr lang="ru-RU" sz="2100" dirty="0">
                <a:latin typeface="Georgia" panose="02040502050405020303" pitchFamily="18" charset="0"/>
              </a:rPr>
              <a:t> рада”) </a:t>
            </a:r>
            <a:r>
              <a:rPr lang="ru-RU" sz="2100" dirty="0" err="1">
                <a:latin typeface="Georgia" panose="02040502050405020303" pitchFamily="18" charset="0"/>
              </a:rPr>
              <a:t>з’являються</a:t>
            </a:r>
            <a:r>
              <a:rPr lang="ru-RU" sz="2100" dirty="0">
                <a:latin typeface="Georgia" panose="02040502050405020303" pitchFamily="18" charset="0"/>
              </a:rPr>
              <a:t> “</a:t>
            </a:r>
            <a:r>
              <a:rPr lang="ru-RU" sz="2100" dirty="0" err="1">
                <a:latin typeface="Georgia" panose="02040502050405020303" pitchFamily="18" charset="0"/>
              </a:rPr>
              <a:t>Народні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оповідання</a:t>
            </a:r>
            <a:r>
              <a:rPr lang="ru-RU" sz="2100" dirty="0">
                <a:latin typeface="Georgia" panose="02040502050405020303" pitchFamily="18" charset="0"/>
              </a:rPr>
              <a:t>” Марко </a:t>
            </a:r>
            <a:r>
              <a:rPr lang="ru-RU" sz="2100" dirty="0" err="1">
                <a:latin typeface="Georgia" panose="02040502050405020303" pitchFamily="18" charset="0"/>
              </a:rPr>
              <a:t>Вовчок</a:t>
            </a:r>
            <a:r>
              <a:rPr lang="ru-RU" sz="2100" dirty="0">
                <a:latin typeface="Georgia" panose="02040502050405020303" pitchFamily="18" charset="0"/>
              </a:rPr>
              <a:t>. У 1861 – 1862р.р. </a:t>
            </a:r>
            <a:r>
              <a:rPr lang="ru-RU" sz="2100" dirty="0" err="1">
                <a:latin typeface="Georgia" panose="02040502050405020303" pitchFamily="18" charset="0"/>
              </a:rPr>
              <a:t>написані</a:t>
            </a:r>
            <a:r>
              <a:rPr lang="ru-RU" sz="2100" dirty="0">
                <a:latin typeface="Georgia" panose="02040502050405020303" pitchFamily="18" charset="0"/>
              </a:rPr>
              <a:t> “</a:t>
            </a:r>
            <a:r>
              <a:rPr lang="ru-RU" sz="2100" dirty="0" err="1">
                <a:latin typeface="Georgia" panose="02040502050405020303" pitchFamily="18" charset="0"/>
              </a:rPr>
              <a:t>Люборацькі</a:t>
            </a:r>
            <a:r>
              <a:rPr lang="ru-RU" sz="2100" dirty="0">
                <a:latin typeface="Georgia" panose="02040502050405020303" pitchFamily="18" charset="0"/>
              </a:rPr>
              <a:t>” А.П. </a:t>
            </a:r>
            <a:r>
              <a:rPr lang="ru-RU" sz="2100" dirty="0" err="1">
                <a:latin typeface="Georgia" panose="02040502050405020303" pitchFamily="18" charset="0"/>
              </a:rPr>
              <a:t>Свидницького</a:t>
            </a:r>
            <a:r>
              <a:rPr lang="ru-RU" sz="2100" dirty="0">
                <a:latin typeface="Georgia" panose="02040502050405020303" pitchFamily="18" charset="0"/>
              </a:rPr>
              <a:t> – перший </a:t>
            </a:r>
            <a:r>
              <a:rPr lang="ru-RU" sz="2100" dirty="0" err="1">
                <a:latin typeface="Georgia" panose="02040502050405020303" pitchFamily="18" charset="0"/>
              </a:rPr>
              <a:t>український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соціальний</a:t>
            </a:r>
            <a:r>
              <a:rPr lang="ru-RU" sz="2100" dirty="0">
                <a:latin typeface="Georgia" panose="02040502050405020303" pitchFamily="18" charset="0"/>
              </a:rPr>
              <a:t> роман (</a:t>
            </a:r>
            <a:r>
              <a:rPr lang="ru-RU" sz="2100" dirty="0" err="1">
                <a:latin typeface="Georgia" panose="02040502050405020303" pitchFamily="18" charset="0"/>
              </a:rPr>
              <a:t>надрукований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частково</a:t>
            </a:r>
            <a:r>
              <a:rPr lang="ru-RU" sz="2100" dirty="0">
                <a:latin typeface="Georgia" panose="02040502050405020303" pitchFamily="18" charset="0"/>
              </a:rPr>
              <a:t> у 1886р.), в 60 – х роках “Марко проклятий” О.П. </a:t>
            </a:r>
            <a:r>
              <a:rPr lang="ru-RU" sz="2100" dirty="0" err="1">
                <a:latin typeface="Georgia" panose="02040502050405020303" pitchFamily="18" charset="0"/>
              </a:rPr>
              <a:t>Стороженка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повість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із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селянського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життя</a:t>
            </a:r>
            <a:r>
              <a:rPr lang="ru-RU" sz="2100" dirty="0">
                <a:latin typeface="Georgia" panose="02040502050405020303" pitchFamily="18" charset="0"/>
              </a:rPr>
              <a:t>, у 1865р. – “</a:t>
            </a:r>
            <a:r>
              <a:rPr lang="ru-RU" sz="2100" dirty="0" err="1">
                <a:latin typeface="Georgia" panose="02040502050405020303" pitchFamily="18" charset="0"/>
              </a:rPr>
              <a:t>Лукян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Кобилиця</a:t>
            </a:r>
            <a:r>
              <a:rPr lang="ru-RU" sz="2100" dirty="0">
                <a:latin typeface="Georgia" panose="02040502050405020303" pitchFamily="18" charset="0"/>
              </a:rPr>
              <a:t>” – О. – Ю. </a:t>
            </a:r>
            <a:r>
              <a:rPr lang="ru-RU" sz="2100" dirty="0" err="1">
                <a:latin typeface="Georgia" panose="02040502050405020303" pitchFamily="18" charset="0"/>
              </a:rPr>
              <a:t>Федьковича</a:t>
            </a:r>
            <a:r>
              <a:rPr lang="ru-RU" sz="2100" dirty="0">
                <a:latin typeface="Georgia" panose="02040502050405020303" pitchFamily="18" charset="0"/>
              </a:rPr>
              <a:t>, “</a:t>
            </a:r>
            <a:r>
              <a:rPr lang="ru-RU" sz="2100" dirty="0" err="1">
                <a:latin typeface="Georgia" panose="02040502050405020303" pitchFamily="18" charset="0"/>
              </a:rPr>
              <a:t>Турецькі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бранці</a:t>
            </a:r>
            <a:r>
              <a:rPr lang="ru-RU" sz="2100" dirty="0">
                <a:latin typeface="Georgia" panose="02040502050405020303" pitchFamily="18" charset="0"/>
              </a:rPr>
              <a:t>” </a:t>
            </a:r>
            <a:r>
              <a:rPr lang="ru-RU" sz="2100" dirty="0" err="1">
                <a:latin typeface="Georgia" panose="02040502050405020303" pitchFamily="18" charset="0"/>
              </a:rPr>
              <a:t>буковинського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священика</a:t>
            </a:r>
            <a:r>
              <a:rPr lang="ru-RU" sz="2100" dirty="0">
                <a:latin typeface="Georgia" panose="02040502050405020303" pitchFamily="18" charset="0"/>
              </a:rPr>
              <a:t> Сидора </a:t>
            </a:r>
            <a:r>
              <a:rPr lang="ru-RU" sz="2100" dirty="0" err="1">
                <a:latin typeface="Georgia" panose="02040502050405020303" pitchFamily="18" charset="0"/>
              </a:rPr>
              <a:t>Воробкевича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які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відкрили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низьку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збірок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його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романтичних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оповідань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Наступного</a:t>
            </a:r>
            <a:r>
              <a:rPr lang="ru-RU" sz="2100" dirty="0">
                <a:latin typeface="Georgia" panose="02040502050405020303" pitchFamily="18" charset="0"/>
              </a:rPr>
              <a:t> року </a:t>
            </a:r>
            <a:r>
              <a:rPr lang="ru-RU" sz="2100" dirty="0" err="1">
                <a:latin typeface="Georgia" panose="02040502050405020303" pitchFamily="18" charset="0"/>
              </a:rPr>
              <a:t>вийшли</a:t>
            </a:r>
            <a:r>
              <a:rPr lang="ru-RU" sz="2100" dirty="0">
                <a:latin typeface="Georgia" panose="02040502050405020303" pitchFamily="18" charset="0"/>
              </a:rPr>
              <a:t> “</a:t>
            </a:r>
            <a:r>
              <a:rPr lang="ru-RU" sz="2100" dirty="0" err="1">
                <a:latin typeface="Georgia" panose="02040502050405020303" pitchFamily="18" charset="0"/>
              </a:rPr>
              <a:t>Дві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московки</a:t>
            </a:r>
            <a:r>
              <a:rPr lang="ru-RU" sz="2100" dirty="0">
                <a:latin typeface="Georgia" panose="02040502050405020303" pitchFamily="18" charset="0"/>
              </a:rPr>
              <a:t>” І.С. </a:t>
            </a:r>
            <a:r>
              <a:rPr lang="ru-RU" sz="2100" dirty="0" err="1">
                <a:latin typeface="Georgia" panose="02040502050405020303" pitchFamily="18" charset="0"/>
              </a:rPr>
              <a:t>Нечуй</a:t>
            </a:r>
            <a:r>
              <a:rPr lang="ru-RU" sz="2100" dirty="0">
                <a:latin typeface="Georgia" panose="02040502050405020303" pitchFamily="18" charset="0"/>
              </a:rPr>
              <a:t> – </a:t>
            </a:r>
            <a:r>
              <a:rPr lang="ru-RU" sz="2100" dirty="0" err="1">
                <a:latin typeface="Georgia" panose="02040502050405020303" pitchFamily="18" charset="0"/>
              </a:rPr>
              <a:t>Левицького</a:t>
            </a:r>
            <a:r>
              <a:rPr lang="ru-RU" sz="2100" dirty="0">
                <a:latin typeface="Georgia" panose="02040502050405020303" pitchFamily="18" charset="0"/>
              </a:rPr>
              <a:t>, у 1872р.  – </a:t>
            </a:r>
            <a:r>
              <a:rPr lang="ru-RU" sz="2100" dirty="0" err="1">
                <a:latin typeface="Georgia" panose="02040502050405020303" pitchFamily="18" charset="0"/>
              </a:rPr>
              <a:t>оповідання</a:t>
            </a:r>
            <a:r>
              <a:rPr lang="ru-RU" sz="2100" dirty="0">
                <a:latin typeface="Georgia" panose="02040502050405020303" pitchFamily="18" charset="0"/>
              </a:rPr>
              <a:t> “</a:t>
            </a:r>
            <a:r>
              <a:rPr lang="ru-RU" sz="2100" dirty="0" err="1">
                <a:latin typeface="Georgia" panose="02040502050405020303" pitchFamily="18" charset="0"/>
              </a:rPr>
              <a:t>Лихий</a:t>
            </a:r>
            <a:r>
              <a:rPr lang="ru-RU" sz="2100" dirty="0">
                <a:latin typeface="Georgia" panose="02040502050405020303" pitchFamily="18" charset="0"/>
              </a:rPr>
              <a:t>  попутав” </a:t>
            </a:r>
            <a:r>
              <a:rPr lang="ru-RU" sz="2100" dirty="0" err="1">
                <a:latin typeface="Georgia" panose="02040502050405020303" pitchFamily="18" charset="0"/>
              </a:rPr>
              <a:t>Панаса</a:t>
            </a:r>
            <a:r>
              <a:rPr lang="ru-RU" sz="2100" dirty="0">
                <a:latin typeface="Georgia" panose="02040502050405020303" pitchFamily="18" charset="0"/>
              </a:rPr>
              <a:t> Мирного. В </a:t>
            </a:r>
            <a:r>
              <a:rPr lang="ru-RU" sz="2100" dirty="0" err="1">
                <a:latin typeface="Georgia" panose="02040502050405020303" pitchFamily="18" charset="0"/>
              </a:rPr>
              <a:t>цьому</a:t>
            </a:r>
            <a:r>
              <a:rPr lang="ru-RU" sz="2100" dirty="0">
                <a:latin typeface="Georgia" panose="02040502050405020303" pitchFamily="18" charset="0"/>
              </a:rPr>
              <a:t> ж </a:t>
            </a:r>
            <a:r>
              <a:rPr lang="ru-RU" sz="2100" dirty="0" err="1">
                <a:latin typeface="Georgia" panose="02040502050405020303" pitchFamily="18" charset="0"/>
              </a:rPr>
              <a:t>році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він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починає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писати</a:t>
            </a:r>
            <a:r>
              <a:rPr lang="ru-RU" sz="2100" dirty="0">
                <a:latin typeface="Georgia" panose="02040502050405020303" pitchFamily="18" charset="0"/>
              </a:rPr>
              <a:t> роман “</a:t>
            </a:r>
            <a:r>
              <a:rPr lang="ru-RU" sz="2100" dirty="0" err="1">
                <a:latin typeface="Georgia" panose="02040502050405020303" pitchFamily="18" charset="0"/>
              </a:rPr>
              <a:t>Хіба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ревуть</a:t>
            </a:r>
            <a:r>
              <a:rPr lang="ru-RU" sz="2100" dirty="0">
                <a:latin typeface="Georgia" panose="02040502050405020303" pitchFamily="18" charset="0"/>
              </a:rPr>
              <a:t> воли, як </a:t>
            </a:r>
            <a:r>
              <a:rPr lang="ru-RU" sz="2100" dirty="0" err="1">
                <a:latin typeface="Georgia" panose="02040502050405020303" pitchFamily="18" charset="0"/>
              </a:rPr>
              <a:t>ясла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повні</a:t>
            </a:r>
            <a:r>
              <a:rPr lang="ru-RU" sz="2100" dirty="0">
                <a:latin typeface="Georgia" panose="02040502050405020303" pitchFamily="18" charset="0"/>
              </a:rPr>
              <a:t>?”, </a:t>
            </a:r>
            <a:r>
              <a:rPr lang="ru-RU" sz="2100" dirty="0" err="1">
                <a:latin typeface="Georgia" panose="02040502050405020303" pitchFamily="18" charset="0"/>
              </a:rPr>
              <a:t>який</a:t>
            </a:r>
            <a:r>
              <a:rPr lang="ru-RU" sz="2100" dirty="0">
                <a:latin typeface="Georgia" panose="02040502050405020303" pitchFamily="18" charset="0"/>
              </a:rPr>
              <a:t> став </a:t>
            </a:r>
            <a:r>
              <a:rPr lang="ru-RU" sz="2100" dirty="0" err="1">
                <a:latin typeface="Georgia" panose="02040502050405020303" pitchFamily="18" charset="0"/>
              </a:rPr>
              <a:t>класикою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реалізму</a:t>
            </a:r>
            <a:r>
              <a:rPr lang="ru-RU" sz="2100" dirty="0">
                <a:latin typeface="Georgia" panose="02040502050405020303" pitchFamily="18" charset="0"/>
              </a:rPr>
              <a:t>. Роман </a:t>
            </a:r>
            <a:r>
              <a:rPr lang="ru-RU" sz="2100" dirty="0" err="1">
                <a:latin typeface="Georgia" panose="02040502050405020303" pitchFamily="18" charset="0"/>
              </a:rPr>
              <a:t>закінчено</a:t>
            </a:r>
            <a:r>
              <a:rPr lang="ru-RU" sz="2100" dirty="0">
                <a:latin typeface="Georgia" panose="02040502050405020303" pitchFamily="18" charset="0"/>
              </a:rPr>
              <a:t> у 1875 </a:t>
            </a:r>
            <a:r>
              <a:rPr lang="ru-RU" sz="2100" dirty="0" err="1">
                <a:latin typeface="Georgia" panose="02040502050405020303" pitchFamily="18" charset="0"/>
              </a:rPr>
              <a:t>році</a:t>
            </a:r>
            <a:r>
              <a:rPr lang="ru-RU" sz="2100" dirty="0">
                <a:latin typeface="Georgia" panose="02040502050405020303" pitchFamily="18" charset="0"/>
              </a:rPr>
              <a:t> , а у 1876 </a:t>
            </a:r>
            <a:r>
              <a:rPr lang="ru-RU" sz="2100" dirty="0" err="1">
                <a:latin typeface="Georgia" panose="02040502050405020303" pitchFamily="18" charset="0"/>
              </a:rPr>
              <a:t>році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з’являється</a:t>
            </a:r>
            <a:r>
              <a:rPr lang="ru-RU" sz="2100" dirty="0">
                <a:latin typeface="Georgia" panose="02040502050405020303" pitchFamily="18" charset="0"/>
              </a:rPr>
              <a:t> “</a:t>
            </a:r>
            <a:r>
              <a:rPr lang="ru-RU" sz="2100" dirty="0" err="1">
                <a:latin typeface="Georgia" panose="02040502050405020303" pitchFamily="18" charset="0"/>
              </a:rPr>
              <a:t>Микола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Джеря</a:t>
            </a:r>
            <a:r>
              <a:rPr lang="ru-RU" sz="2100" dirty="0">
                <a:latin typeface="Georgia" panose="02040502050405020303" pitchFamily="18" charset="0"/>
              </a:rPr>
              <a:t>” </a:t>
            </a:r>
            <a:r>
              <a:rPr lang="ru-RU" sz="2100" dirty="0" err="1">
                <a:latin typeface="Georgia" panose="02040502050405020303" pitchFamily="18" charset="0"/>
              </a:rPr>
              <a:t>Нечуй</a:t>
            </a:r>
            <a:r>
              <a:rPr lang="ru-RU" sz="2100" dirty="0">
                <a:latin typeface="Georgia" panose="02040502050405020303" pitchFamily="18" charset="0"/>
              </a:rPr>
              <a:t> – </a:t>
            </a:r>
            <a:r>
              <a:rPr lang="ru-RU" sz="2100" dirty="0" err="1">
                <a:latin typeface="Georgia" panose="02040502050405020303" pitchFamily="18" charset="0"/>
              </a:rPr>
              <a:t>Левицького</a:t>
            </a:r>
            <a:r>
              <a:rPr lang="ru-RU" sz="2100" dirty="0">
                <a:latin typeface="Georgia" panose="02040502050405020303" pitchFamily="18" charset="0"/>
              </a:rPr>
              <a:t>, а </a:t>
            </a:r>
            <a:r>
              <a:rPr lang="ru-RU" sz="2100" dirty="0" err="1">
                <a:latin typeface="Georgia" panose="02040502050405020303" pitchFamily="18" charset="0"/>
              </a:rPr>
              <a:t>ще</a:t>
            </a:r>
            <a:r>
              <a:rPr lang="ru-RU" sz="2100" dirty="0">
                <a:latin typeface="Georgia" panose="02040502050405020303" pitchFamily="18" charset="0"/>
              </a:rPr>
              <a:t> через два роки – “</a:t>
            </a:r>
            <a:r>
              <a:rPr lang="ru-RU" sz="2100" dirty="0" err="1">
                <a:latin typeface="Georgia" panose="02040502050405020303" pitchFamily="18" charset="0"/>
              </a:rPr>
              <a:t>Кайдашева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сім</a:t>
            </a:r>
            <a:r>
              <a:rPr lang="ru-RU" sz="2100" dirty="0">
                <a:latin typeface="Georgia" panose="02040502050405020303" pitchFamily="18" charset="0"/>
              </a:rPr>
              <a:t> я”. У 1874 р. в </a:t>
            </a:r>
            <a:r>
              <a:rPr lang="ru-RU" sz="2100" dirty="0" err="1">
                <a:latin typeface="Georgia" panose="02040502050405020303" pitchFamily="18" charset="0"/>
              </a:rPr>
              <a:t>журналі</a:t>
            </a:r>
            <a:r>
              <a:rPr lang="ru-RU" sz="2100" dirty="0">
                <a:latin typeface="Georgia" panose="02040502050405020303" pitchFamily="18" charset="0"/>
              </a:rPr>
              <a:t> “Друг” </a:t>
            </a:r>
            <a:r>
              <a:rPr lang="ru-RU" sz="2100" dirty="0" err="1">
                <a:latin typeface="Georgia" panose="02040502050405020303" pitchFamily="18" charset="0"/>
              </a:rPr>
              <a:t>надруковано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перші</a:t>
            </a:r>
            <a:r>
              <a:rPr lang="ru-RU" sz="2100" dirty="0">
                <a:latin typeface="Georgia" panose="02040502050405020303" pitchFamily="18" charset="0"/>
              </a:rPr>
              <a:t> твори </a:t>
            </a:r>
            <a:r>
              <a:rPr lang="ru-RU" sz="2100" dirty="0" err="1">
                <a:latin typeface="Georgia" panose="02040502050405020303" pitchFamily="18" charset="0"/>
              </a:rPr>
              <a:t>Івана</a:t>
            </a:r>
            <a:r>
              <a:rPr lang="ru-RU" sz="2100" dirty="0">
                <a:latin typeface="Georgia" panose="02040502050405020303" pitchFamily="18" charset="0"/>
              </a:rPr>
              <a:t> Франка, а </a:t>
            </a:r>
            <a:r>
              <a:rPr lang="ru-RU" sz="2100" dirty="0" err="1">
                <a:latin typeface="Georgia" panose="02040502050405020303" pitchFamily="18" charset="0"/>
              </a:rPr>
              <a:t>вже</a:t>
            </a:r>
            <a:r>
              <a:rPr lang="ru-RU" sz="2100" dirty="0">
                <a:latin typeface="Georgia" panose="02040502050405020303" pitchFamily="18" charset="0"/>
              </a:rPr>
              <a:t> у 1880 – 81 роках  - “Борислав </a:t>
            </a:r>
            <a:r>
              <a:rPr lang="ru-RU" sz="2100" dirty="0" err="1">
                <a:latin typeface="Georgia" panose="02040502050405020303" pitchFamily="18" charset="0"/>
              </a:rPr>
              <a:t>сіється</a:t>
            </a:r>
            <a:r>
              <a:rPr lang="ru-RU" sz="2100" dirty="0">
                <a:latin typeface="Georgia" panose="02040502050405020303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83721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991" y="692696"/>
            <a:ext cx="87849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Georgia" panose="02040502050405020303" pitchFamily="18" charset="0"/>
              </a:rPr>
              <a:t>Популярними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були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оповідання</a:t>
            </a:r>
            <a:r>
              <a:rPr lang="ru-RU" sz="2100" dirty="0">
                <a:latin typeface="Georgia" panose="02040502050405020303" pitchFamily="18" charset="0"/>
              </a:rPr>
              <a:t> та </a:t>
            </a:r>
            <a:r>
              <a:rPr lang="ru-RU" sz="2100" dirty="0" err="1">
                <a:latin typeface="Georgia" panose="02040502050405020303" pitchFamily="18" charset="0"/>
              </a:rPr>
              <a:t>повісті</a:t>
            </a:r>
            <a:r>
              <a:rPr lang="ru-RU" sz="2100" dirty="0">
                <a:latin typeface="Georgia" panose="02040502050405020303" pitchFamily="18" charset="0"/>
              </a:rPr>
              <a:t> О. </a:t>
            </a:r>
            <a:r>
              <a:rPr lang="ru-RU" sz="2100" dirty="0" err="1">
                <a:latin typeface="Georgia" panose="02040502050405020303" pitchFamily="18" charset="0"/>
              </a:rPr>
              <a:t>Косинського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Широкої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популярності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набуває</a:t>
            </a:r>
            <a:r>
              <a:rPr lang="ru-RU" sz="2100" dirty="0">
                <a:latin typeface="Georgia" panose="02040502050405020303" pitchFamily="18" charset="0"/>
              </a:rPr>
              <a:t> великий </a:t>
            </a:r>
            <a:r>
              <a:rPr lang="ru-RU" sz="2100" dirty="0" err="1">
                <a:latin typeface="Georgia" panose="02040502050405020303" pitchFamily="18" charset="0"/>
              </a:rPr>
              <a:t>реалістичний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прозовий</a:t>
            </a:r>
            <a:r>
              <a:rPr lang="ru-RU" sz="2100" dirty="0">
                <a:latin typeface="Georgia" panose="02040502050405020303" pitchFamily="18" charset="0"/>
              </a:rPr>
              <a:t> жанр.</a:t>
            </a:r>
          </a:p>
          <a:p>
            <a:r>
              <a:rPr lang="ru-RU" sz="2100" dirty="0" smtClean="0">
                <a:latin typeface="Georgia" panose="02040502050405020303" pitchFamily="18" charset="0"/>
              </a:rPr>
              <a:t/>
            </a:r>
            <a:br>
              <a:rPr lang="ru-RU" sz="2100" dirty="0" smtClean="0">
                <a:latin typeface="Georgia" panose="02040502050405020303" pitchFamily="18" charset="0"/>
              </a:rPr>
            </a:br>
            <a:r>
              <a:rPr lang="ru-RU" sz="2100" dirty="0" smtClean="0">
                <a:latin typeface="Georgia" panose="02040502050405020303" pitchFamily="18" charset="0"/>
              </a:rPr>
              <a:t>Проза </a:t>
            </a:r>
            <a:r>
              <a:rPr lang="ru-RU" sz="2100" dirty="0">
                <a:latin typeface="Georgia" panose="02040502050405020303" pitchFamily="18" charset="0"/>
              </a:rPr>
              <a:t>Марка </a:t>
            </a:r>
            <a:r>
              <a:rPr lang="ru-RU" sz="2100" dirty="0" err="1">
                <a:latin typeface="Georgia" panose="02040502050405020303" pitchFamily="18" charset="0"/>
              </a:rPr>
              <a:t>Вовчок</a:t>
            </a:r>
            <a:r>
              <a:rPr lang="ru-RU" sz="2100" dirty="0">
                <a:latin typeface="Georgia" panose="02040502050405020303" pitchFamily="18" charset="0"/>
              </a:rPr>
              <a:t>, а </a:t>
            </a:r>
            <a:r>
              <a:rPr lang="ru-RU" sz="2100" dirty="0" err="1">
                <a:latin typeface="Georgia" panose="02040502050405020303" pitchFamily="18" charset="0"/>
              </a:rPr>
              <a:t>ще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більш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Нечуя</a:t>
            </a:r>
            <a:r>
              <a:rPr lang="ru-RU" sz="2100" dirty="0">
                <a:latin typeface="Georgia" panose="02040502050405020303" pitchFamily="18" charset="0"/>
              </a:rPr>
              <a:t> – </a:t>
            </a:r>
            <a:r>
              <a:rPr lang="ru-RU" sz="2100" dirty="0" err="1">
                <a:latin typeface="Georgia" panose="02040502050405020303" pitchFamily="18" charset="0"/>
              </a:rPr>
              <a:t>Левицького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Панаса</a:t>
            </a:r>
            <a:r>
              <a:rPr lang="ru-RU" sz="2100" dirty="0">
                <a:latin typeface="Georgia" panose="02040502050405020303" pitchFamily="18" charset="0"/>
              </a:rPr>
              <a:t> Мирного та </a:t>
            </a:r>
            <a:r>
              <a:rPr lang="ru-RU" sz="2100" dirty="0" err="1">
                <a:latin typeface="Georgia" panose="02040502050405020303" pitchFamily="18" charset="0"/>
              </a:rPr>
              <a:t>Івана</a:t>
            </a:r>
            <a:r>
              <a:rPr lang="ru-RU" sz="2100" dirty="0">
                <a:latin typeface="Georgia" panose="02040502050405020303" pitchFamily="18" charset="0"/>
              </a:rPr>
              <a:t> Франка </a:t>
            </a:r>
            <a:r>
              <a:rPr lang="ru-RU" sz="2100" dirty="0" err="1">
                <a:latin typeface="Georgia" panose="02040502050405020303" pitchFamily="18" charset="0"/>
              </a:rPr>
              <a:t>була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цілком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зрілою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займала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гідне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місце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серед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реалістичних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авторів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тієї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епохи</a:t>
            </a:r>
            <a:r>
              <a:rPr lang="ru-RU" sz="2100" dirty="0">
                <a:latin typeface="Georgia" panose="02040502050405020303" pitchFamily="18" charset="0"/>
              </a:rPr>
              <a:t>. В </a:t>
            </a:r>
            <a:r>
              <a:rPr lang="ru-RU" sz="2100" dirty="0" err="1">
                <a:latin typeface="Georgia" panose="02040502050405020303" pitchFamily="18" charset="0"/>
              </a:rPr>
              <a:t>цей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період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відбувається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завершення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формування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післяшевченківської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національної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що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зіграло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велику</a:t>
            </a:r>
            <a:r>
              <a:rPr lang="ru-RU" sz="2100" dirty="0">
                <a:latin typeface="Georgia" panose="02040502050405020303" pitchFamily="18" charset="0"/>
              </a:rPr>
              <a:t> роль у </a:t>
            </a:r>
            <a:r>
              <a:rPr lang="ru-RU" sz="2100" dirty="0" err="1">
                <a:latin typeface="Georgia" panose="02040502050405020303" pitchFamily="18" charset="0"/>
              </a:rPr>
              <a:t>подальшому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розвитку</a:t>
            </a:r>
            <a:r>
              <a:rPr lang="ru-RU" sz="2100" dirty="0">
                <a:latin typeface="Georgia" panose="02040502050405020303" pitchFamily="18" charset="0"/>
              </a:rPr>
              <a:t> культурного </a:t>
            </a:r>
            <a:r>
              <a:rPr lang="ru-RU" sz="2100" dirty="0" err="1">
                <a:latin typeface="Georgia" panose="02040502050405020303" pitchFamily="18" charset="0"/>
              </a:rPr>
              <a:t>процесу</a:t>
            </a:r>
            <a:r>
              <a:rPr lang="ru-RU" sz="2100" dirty="0">
                <a:latin typeface="Georgia" panose="02040502050405020303" pitchFamily="18" charset="0"/>
              </a:rPr>
              <a:t> на </a:t>
            </a:r>
            <a:r>
              <a:rPr lang="ru-RU" sz="2100" dirty="0" err="1">
                <a:latin typeface="Georgia" panose="02040502050405020303" pitchFamily="18" charset="0"/>
              </a:rPr>
              <a:t>Україні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br>
              <a:rPr lang="ru-RU" sz="2100" dirty="0">
                <a:latin typeface="Georgia" panose="02040502050405020303" pitchFamily="18" charset="0"/>
              </a:rPr>
            </a:br>
            <a:r>
              <a:rPr lang="ru-RU" sz="2100" dirty="0">
                <a:latin typeface="Georgia" panose="02040502050405020303" pitchFamily="18" charset="0"/>
              </a:rPr>
              <a:t/>
            </a:r>
            <a:br>
              <a:rPr lang="ru-RU" sz="2100" dirty="0">
                <a:latin typeface="Georgia" panose="02040502050405020303" pitchFamily="18" charset="0"/>
              </a:rPr>
            </a:br>
            <a:r>
              <a:rPr lang="ru-RU" sz="2100" dirty="0" err="1">
                <a:latin typeface="Georgia" panose="02040502050405020303" pitchFamily="18" charset="0"/>
              </a:rPr>
              <a:t>Взагалі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українська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другої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половини</a:t>
            </a:r>
            <a:r>
              <a:rPr lang="ru-RU" sz="2100" dirty="0">
                <a:latin typeface="Georgia" panose="02040502050405020303" pitchFamily="18" charset="0"/>
              </a:rPr>
              <a:t> 19 </a:t>
            </a:r>
            <a:r>
              <a:rPr lang="ru-RU" sz="2100" dirty="0" err="1">
                <a:latin typeface="Georgia" panose="02040502050405020303" pitchFamily="18" charset="0"/>
              </a:rPr>
              <a:t>століття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була</a:t>
            </a:r>
            <a:r>
              <a:rPr lang="ru-RU" sz="2100" dirty="0">
                <a:latin typeface="Georgia" panose="02040502050405020303" pitchFamily="18" charset="0"/>
              </a:rPr>
              <a:t> одним з </a:t>
            </a:r>
            <a:r>
              <a:rPr lang="ru-RU" sz="2100" dirty="0" err="1">
                <a:latin typeface="Georgia" panose="02040502050405020303" pitchFamily="18" charset="0"/>
              </a:rPr>
              <a:t>найголовніших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чинників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формування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національної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ідеї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рушієм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національного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відродження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кінця</a:t>
            </a:r>
            <a:r>
              <a:rPr lang="ru-RU" sz="2100" dirty="0">
                <a:latin typeface="Georgia" panose="02040502050405020303" pitchFamily="18" charset="0"/>
              </a:rPr>
              <a:t> 19 – початку 20 </a:t>
            </a:r>
            <a:r>
              <a:rPr lang="ru-RU" sz="2100" dirty="0" err="1">
                <a:latin typeface="Georgia" panose="02040502050405020303" pitchFamily="18" charset="0"/>
              </a:rPr>
              <a:t>століття</a:t>
            </a:r>
            <a:r>
              <a:rPr lang="ru-RU" sz="21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50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386" y="1556792"/>
            <a:ext cx="763284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Ну </a:t>
            </a:r>
            <a:r>
              <a:rPr lang="ru-RU" sz="3200" dirty="0" err="1"/>
              <a:t>що</a:t>
            </a:r>
            <a:r>
              <a:rPr lang="ru-RU" sz="3200" dirty="0"/>
              <a:t> б, </a:t>
            </a:r>
            <a:r>
              <a:rPr lang="ru-RU" sz="3200" dirty="0" err="1"/>
              <a:t>здавалося</a:t>
            </a:r>
            <a:r>
              <a:rPr lang="ru-RU" sz="3200" dirty="0"/>
              <a:t>, слова... Слова та голос — </a:t>
            </a:r>
            <a:r>
              <a:rPr lang="ru-RU" sz="3200" dirty="0" err="1"/>
              <a:t>більш</a:t>
            </a:r>
            <a:r>
              <a:rPr lang="ru-RU" sz="3200" dirty="0"/>
              <a:t> </a:t>
            </a:r>
            <a:r>
              <a:rPr lang="ru-RU" sz="3200" dirty="0" err="1"/>
              <a:t>нічого</a:t>
            </a:r>
            <a:r>
              <a:rPr lang="ru-RU" sz="3200" dirty="0"/>
              <a:t>. А </a:t>
            </a:r>
            <a:r>
              <a:rPr lang="ru-RU" sz="3200" dirty="0" err="1"/>
              <a:t>серце</a:t>
            </a:r>
            <a:r>
              <a:rPr lang="ru-RU" sz="3200" dirty="0"/>
              <a:t> </a:t>
            </a:r>
            <a:r>
              <a:rPr lang="ru-RU" sz="3200" dirty="0" err="1"/>
              <a:t>б'ється</a:t>
            </a:r>
            <a:r>
              <a:rPr lang="ru-RU" sz="3200" dirty="0"/>
              <a:t>, </a:t>
            </a:r>
            <a:r>
              <a:rPr lang="ru-RU" sz="3200" dirty="0" err="1"/>
              <a:t>ожива</a:t>
            </a:r>
            <a:r>
              <a:rPr lang="ru-RU" sz="3200" dirty="0"/>
              <a:t>, Як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почує</a:t>
            </a:r>
            <a:r>
              <a:rPr lang="ru-RU" sz="3200" dirty="0"/>
              <a:t>! </a:t>
            </a:r>
          </a:p>
          <a:p>
            <a:r>
              <a:rPr lang="ru-RU" dirty="0"/>
              <a:t>     </a:t>
            </a:r>
            <a:r>
              <a:rPr lang="ru-RU" dirty="0" smtClean="0"/>
              <a:t>                                                       </a:t>
            </a:r>
            <a:r>
              <a:rPr lang="ru-RU" sz="2400" dirty="0" smtClean="0"/>
              <a:t>Тарас </a:t>
            </a:r>
            <a:r>
              <a:rPr lang="ru-RU" sz="2400" dirty="0"/>
              <a:t>Шевченко </a:t>
            </a:r>
          </a:p>
        </p:txBody>
      </p:sp>
    </p:spTree>
    <p:extLst>
      <p:ext uri="{BB962C8B-B14F-4D97-AF65-F5344CB8AC3E}">
        <p14:creationId xmlns:p14="http://schemas.microsoft.com/office/powerpoint/2010/main" val="58842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941168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/>
              <a:t>Виконала:Гуцал Наталія </a:t>
            </a:r>
            <a:br>
              <a:rPr lang="uk-UA" sz="2800" dirty="0" smtClean="0"/>
            </a:br>
            <a:r>
              <a:rPr lang="uk-UA" sz="2800" dirty="0" smtClean="0"/>
              <a:t>учениця 9-Б класу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974920">
            <a:off x="946985" y="2073467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/>
              <a:t>Дякую за увагу!</a:t>
            </a:r>
            <a:r>
              <a:rPr lang="uk-UA" sz="7200" dirty="0" smtClean="0">
                <a:sym typeface="Wingdings" panose="05000000000000000000" pitchFamily="2" charset="2"/>
              </a:rPr>
              <a:t>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2438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8" y="404664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Georgia" panose="02040502050405020303" pitchFamily="18" charset="0"/>
              </a:rPr>
              <a:t>Столітній</a:t>
            </a:r>
            <a:r>
              <a:rPr lang="ru-RU" sz="2100" dirty="0">
                <a:latin typeface="Georgia" panose="02040502050405020303" pitchFamily="18" charset="0"/>
              </a:rPr>
              <a:t> шлях </a:t>
            </a:r>
            <a:r>
              <a:rPr lang="ru-RU" sz="2100" dirty="0" err="1">
                <a:latin typeface="Georgia" panose="02040502050405020303" pitchFamily="18" charset="0"/>
              </a:rPr>
              <a:t>розвитку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нової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був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позначений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складними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неоднозначними</a:t>
            </a:r>
            <a:r>
              <a:rPr lang="ru-RU" sz="2100" dirty="0">
                <a:latin typeface="Georgia" panose="02040502050405020303" pitchFamily="18" charset="0"/>
              </a:rPr>
              <a:t> в </a:t>
            </a:r>
            <a:r>
              <a:rPr lang="ru-RU" sz="2100" dirty="0" err="1">
                <a:latin typeface="Georgia" panose="02040502050405020303" pitchFamily="18" charset="0"/>
              </a:rPr>
              <a:t>художньому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відношенні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процесами</a:t>
            </a:r>
            <a:r>
              <a:rPr lang="ru-RU" sz="2100" dirty="0">
                <a:latin typeface="Georgia" panose="02040502050405020303" pitchFamily="18" charset="0"/>
              </a:rPr>
              <a:t>. Але </a:t>
            </a:r>
            <a:r>
              <a:rPr lang="ru-RU" sz="2100" dirty="0" err="1">
                <a:latin typeface="Georgia" panose="02040502050405020303" pitchFamily="18" charset="0"/>
              </a:rPr>
              <a:t>це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був</a:t>
            </a:r>
            <a:r>
              <a:rPr lang="ru-RU" sz="2100" dirty="0">
                <a:latin typeface="Georgia" panose="02040502050405020303" pitchFamily="18" charset="0"/>
              </a:rPr>
              <a:t> шлях </a:t>
            </a:r>
            <a:r>
              <a:rPr lang="ru-RU" sz="2100" dirty="0" err="1">
                <a:latin typeface="Georgia" panose="02040502050405020303" pitchFamily="18" charset="0"/>
              </a:rPr>
              <a:t>поступальний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еволюційний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хоч</a:t>
            </a:r>
            <a:r>
              <a:rPr lang="ru-RU" sz="2100" dirty="0">
                <a:latin typeface="Georgia" panose="02040502050405020303" pitchFamily="18" charset="0"/>
              </a:rPr>
              <a:t> і </a:t>
            </a:r>
            <a:r>
              <a:rPr lang="ru-RU" sz="2100" dirty="0" err="1">
                <a:latin typeface="Georgia" panose="02040502050405020303" pitchFamily="18" charset="0"/>
              </a:rPr>
              <a:t>розвивалася</a:t>
            </a:r>
            <a:r>
              <a:rPr lang="ru-RU" sz="2100" dirty="0">
                <a:latin typeface="Georgia" panose="02040502050405020303" pitchFamily="18" charset="0"/>
              </a:rPr>
              <a:t> нова </a:t>
            </a:r>
            <a:r>
              <a:rPr lang="ru-RU" sz="2100" dirty="0" err="1">
                <a:latin typeface="Georgia" panose="02040502050405020303" pitchFamily="18" charset="0"/>
              </a:rPr>
              <a:t>література</a:t>
            </a:r>
            <a:r>
              <a:rPr lang="ru-RU" sz="2100" dirty="0">
                <a:latin typeface="Georgia" panose="02040502050405020303" pitchFamily="18" charset="0"/>
              </a:rPr>
              <a:t> в </a:t>
            </a:r>
            <a:r>
              <a:rPr lang="ru-RU" sz="2100" dirty="0" err="1">
                <a:latin typeface="Georgia" panose="02040502050405020303" pitchFamily="18" charset="0"/>
              </a:rPr>
              <a:t>умовах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адміністративно-цензурних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утисків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заборон</a:t>
            </a:r>
            <a:r>
              <a:rPr lang="ru-RU" sz="2100" dirty="0">
                <a:latin typeface="Georgia" panose="02040502050405020303" pitchFamily="18" charset="0"/>
              </a:rPr>
              <a:t> і </a:t>
            </a:r>
            <a:r>
              <a:rPr lang="ru-RU" sz="2100" dirty="0" err="1">
                <a:latin typeface="Georgia" panose="02040502050405020303" pitchFamily="18" charset="0"/>
              </a:rPr>
              <a:t>принижень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Питання</a:t>
            </a:r>
            <a:r>
              <a:rPr lang="ru-RU" sz="2100" dirty="0">
                <a:latin typeface="Georgia" panose="02040502050405020303" pitchFamily="18" charset="0"/>
              </a:rPr>
              <a:t> «бути </a:t>
            </a:r>
            <a:r>
              <a:rPr lang="ru-RU" sz="2100" dirty="0" err="1">
                <a:latin typeface="Georgia" panose="02040502050405020303" pitchFamily="18" charset="0"/>
              </a:rPr>
              <a:t>чи</a:t>
            </a:r>
            <a:r>
              <a:rPr lang="ru-RU" sz="2100" dirty="0">
                <a:latin typeface="Georgia" panose="02040502050405020303" pitchFamily="18" charset="0"/>
              </a:rPr>
              <a:t> не бути?» </a:t>
            </a:r>
            <a:r>
              <a:rPr lang="ru-RU" sz="2100" dirty="0" err="1">
                <a:latin typeface="Georgia" panose="02040502050405020303" pitchFamily="18" charset="0"/>
              </a:rPr>
              <a:t>літературі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українського</a:t>
            </a:r>
            <a:r>
              <a:rPr lang="ru-RU" sz="2100" dirty="0">
                <a:latin typeface="Georgia" panose="02040502050405020303" pitchFamily="18" charset="0"/>
              </a:rPr>
              <a:t> народу як народу </a:t>
            </a:r>
            <a:r>
              <a:rPr lang="ru-RU" sz="2100" dirty="0" err="1">
                <a:latin typeface="Georgia" panose="02040502050405020303" pitchFamily="18" charset="0"/>
              </a:rPr>
              <a:t>офіційно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забороненого</a:t>
            </a:r>
            <a:r>
              <a:rPr lang="ru-RU" sz="2100" dirty="0">
                <a:latin typeface="Georgia" panose="02040502050405020303" pitchFamily="18" charset="0"/>
              </a:rPr>
              <a:t> і </a:t>
            </a:r>
            <a:r>
              <a:rPr lang="ru-RU" sz="2100" dirty="0" err="1">
                <a:latin typeface="Georgia" panose="02040502050405020303" pitchFamily="18" charset="0"/>
              </a:rPr>
              <a:t>зневаженого</a:t>
            </a:r>
            <a:r>
              <a:rPr lang="ru-RU" sz="2100" dirty="0">
                <a:latin typeface="Georgia" panose="02040502050405020303" pitchFamily="18" charset="0"/>
              </a:rPr>
              <a:t> стояло </a:t>
            </a:r>
            <a:r>
              <a:rPr lang="ru-RU" sz="2100" dirty="0" err="1">
                <a:latin typeface="Georgia" panose="02040502050405020303" pitchFamily="18" charset="0"/>
              </a:rPr>
              <a:t>впродовж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всього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en-US" sz="2100" dirty="0">
                <a:latin typeface="Georgia" panose="02040502050405020303" pitchFamily="18" charset="0"/>
              </a:rPr>
              <a:t>XIX </a:t>
            </a:r>
            <a:r>
              <a:rPr lang="ru-RU" sz="2100" dirty="0">
                <a:latin typeface="Georgia" panose="02040502050405020303" pitchFamily="18" charset="0"/>
              </a:rPr>
              <a:t>ст., </a:t>
            </a:r>
            <a:r>
              <a:rPr lang="ru-RU" sz="2100" dirty="0" err="1">
                <a:latin typeface="Georgia" panose="02040502050405020303" pitchFamily="18" charset="0"/>
              </a:rPr>
              <a:t>відповідно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впливаючи</a:t>
            </a:r>
            <a:r>
              <a:rPr lang="ru-RU" sz="2100" dirty="0">
                <a:latin typeface="Georgia" panose="02040502050405020303" pitchFamily="18" charset="0"/>
              </a:rPr>
              <a:t> на </a:t>
            </a:r>
            <a:r>
              <a:rPr lang="ru-RU" sz="2100" dirty="0" err="1">
                <a:latin typeface="Georgia" panose="02040502050405020303" pitchFamily="18" charset="0"/>
              </a:rPr>
              <a:t>творчі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критерії</a:t>
            </a:r>
            <a:r>
              <a:rPr lang="ru-RU" sz="2100" dirty="0">
                <a:latin typeface="Georgia" panose="02040502050405020303" pitchFamily="18" charset="0"/>
              </a:rPr>
              <a:t> та </a:t>
            </a:r>
            <a:r>
              <a:rPr lang="ru-RU" sz="2100" dirty="0" err="1">
                <a:latin typeface="Georgia" panose="02040502050405020303" pitchFamily="18" charset="0"/>
              </a:rPr>
              <a:t>орієнтири</a:t>
            </a:r>
            <a:r>
              <a:rPr lang="ru-RU" sz="2100" dirty="0">
                <a:latin typeface="Georgia" panose="02040502050405020303" pitchFamily="18" charset="0"/>
              </a:rPr>
              <a:t>. За </a:t>
            </a:r>
            <a:r>
              <a:rPr lang="ru-RU" sz="2100" dirty="0" err="1">
                <a:latin typeface="Georgia" panose="02040502050405020303" pitchFamily="18" charset="0"/>
              </a:rPr>
              <a:t>відсутності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держави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перейняла</a:t>
            </a:r>
            <a:r>
              <a:rPr lang="ru-RU" sz="2100" dirty="0">
                <a:latin typeface="Georgia" panose="02040502050405020303" pitchFamily="18" charset="0"/>
              </a:rPr>
              <a:t> на себе </a:t>
            </a:r>
            <a:r>
              <a:rPr lang="ru-RU" sz="2100" dirty="0" err="1">
                <a:latin typeface="Georgia" panose="02040502050405020303" pitchFamily="18" charset="0"/>
              </a:rPr>
              <a:t>функціональні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обов'язки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неіснуючих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державних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інститутів</a:t>
            </a:r>
            <a:r>
              <a:rPr lang="ru-RU" sz="2100" dirty="0">
                <a:latin typeface="Georgia" panose="02040502050405020303" pitchFamily="18" charset="0"/>
              </a:rPr>
              <a:t>: вона </a:t>
            </a:r>
            <a:r>
              <a:rPr lang="ru-RU" sz="2100" dirty="0" err="1">
                <a:latin typeface="Georgia" panose="02040502050405020303" pitchFamily="18" charset="0"/>
              </a:rPr>
              <a:t>захищала</a:t>
            </a:r>
            <a:r>
              <a:rPr lang="ru-RU" sz="2100" dirty="0">
                <a:latin typeface="Georgia" panose="02040502050405020303" pitchFamily="18" charset="0"/>
              </a:rPr>
              <a:t>, обороняла, </a:t>
            </a:r>
            <a:r>
              <a:rPr lang="ru-RU" sz="2100" dirty="0" err="1">
                <a:latin typeface="Georgia" panose="02040502050405020303" pitchFamily="18" charset="0"/>
              </a:rPr>
              <a:t>відстоювала</a:t>
            </a:r>
            <a:r>
              <a:rPr lang="ru-RU" sz="2100" dirty="0">
                <a:latin typeface="Georgia" panose="02040502050405020303" pitchFamily="18" charset="0"/>
              </a:rPr>
              <a:t> права й </a:t>
            </a:r>
            <a:r>
              <a:rPr lang="ru-RU" sz="2100" dirty="0" err="1">
                <a:latin typeface="Georgia" panose="02040502050405020303" pitchFamily="18" charset="0"/>
              </a:rPr>
              <a:t>інтереси</a:t>
            </a:r>
            <a:r>
              <a:rPr lang="ru-RU" sz="2100" dirty="0">
                <a:latin typeface="Georgia" panose="02040502050405020303" pitchFamily="18" charset="0"/>
              </a:rPr>
              <a:t> народу, </a:t>
            </a:r>
            <a:r>
              <a:rPr lang="ru-RU" sz="2100" dirty="0" err="1">
                <a:latin typeface="Georgia" panose="02040502050405020303" pitchFamily="18" charset="0"/>
              </a:rPr>
              <a:t>витрачаючи</a:t>
            </a:r>
            <a:r>
              <a:rPr lang="ru-RU" sz="2100" dirty="0">
                <a:latin typeface="Georgia" panose="02040502050405020303" pitchFamily="18" charset="0"/>
              </a:rPr>
              <a:t> часто </a:t>
            </a:r>
            <a:r>
              <a:rPr lang="ru-RU" sz="2100" dirty="0" err="1">
                <a:latin typeface="Georgia" panose="02040502050405020303" pitchFamily="18" charset="0"/>
              </a:rPr>
              <a:t>енергію</a:t>
            </a:r>
            <a:r>
              <a:rPr lang="ru-RU" sz="2100" dirty="0">
                <a:latin typeface="Georgia" panose="02040502050405020303" pitchFamily="18" charset="0"/>
              </a:rPr>
              <a:t> далеко не на </a:t>
            </a:r>
            <a:r>
              <a:rPr lang="ru-RU" sz="2100" dirty="0" err="1">
                <a:latin typeface="Georgia" panose="02040502050405020303" pitchFamily="18" charset="0"/>
              </a:rPr>
              <a:t>творчі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процеси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Саме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цим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пояснюється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соціальна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 smtClean="0">
                <a:latin typeface="Georgia" panose="02040502050405020303" pitchFamily="18" charset="0"/>
              </a:rPr>
              <a:t>заангажованість</a:t>
            </a:r>
            <a:r>
              <a:rPr lang="ru-RU" sz="2100" dirty="0" smtClean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нової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переважання</a:t>
            </a:r>
            <a:r>
              <a:rPr lang="ru-RU" sz="2100" dirty="0">
                <a:latin typeface="Georgia" panose="02040502050405020303" pitchFamily="18" charset="0"/>
              </a:rPr>
              <a:t> у </a:t>
            </a:r>
            <a:r>
              <a:rPr lang="ru-RU" sz="2100" dirty="0" err="1">
                <a:latin typeface="Georgia" panose="02040502050405020303" pitchFamily="18" charset="0"/>
              </a:rPr>
              <a:t>ній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громадянських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мотивів</a:t>
            </a:r>
            <a:r>
              <a:rPr lang="ru-RU" sz="2100" dirty="0">
                <a:latin typeface="Georgia" panose="02040502050405020303" pitchFamily="18" charset="0"/>
              </a:rPr>
              <a:t> і </a:t>
            </a:r>
            <a:r>
              <a:rPr lang="ru-RU" sz="2100" dirty="0" err="1">
                <a:latin typeface="Georgia" panose="02040502050405020303" pitchFamily="18" charset="0"/>
              </a:rPr>
              <a:t>настроїв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Оскільки</a:t>
            </a:r>
            <a:r>
              <a:rPr lang="ru-RU" sz="2100" dirty="0">
                <a:latin typeface="Georgia" panose="02040502050405020303" pitchFamily="18" charset="0"/>
              </a:rPr>
              <a:t> ядром народу </a:t>
            </a:r>
            <a:r>
              <a:rPr lang="ru-RU" sz="2100" dirty="0" err="1">
                <a:latin typeface="Georgia" panose="02040502050405020303" pitchFamily="18" charset="0"/>
              </a:rPr>
              <a:t>було</a:t>
            </a:r>
            <a:r>
              <a:rPr lang="ru-RU" sz="2100" dirty="0">
                <a:latin typeface="Georgia" panose="02040502050405020303" pitchFamily="18" charset="0"/>
              </a:rPr>
              <a:t> селянство, </a:t>
            </a:r>
            <a:r>
              <a:rPr lang="ru-RU" sz="2100" dirty="0" err="1">
                <a:latin typeface="Georgia" panose="02040502050405020303" pitchFamily="18" charset="0"/>
              </a:rPr>
              <a:t>саме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воно</a:t>
            </a:r>
            <a:r>
              <a:rPr lang="ru-RU" sz="2100" dirty="0">
                <a:latin typeface="Georgia" panose="02040502050405020303" pitchFamily="18" charset="0"/>
              </a:rPr>
              <a:t> берегло морально-</a:t>
            </a:r>
            <a:r>
              <a:rPr lang="ru-RU" sz="2100" dirty="0" err="1">
                <a:latin typeface="Georgia" panose="02040502050405020303" pitchFamily="18" charset="0"/>
              </a:rPr>
              <a:t>етичний</a:t>
            </a:r>
            <a:r>
              <a:rPr lang="ru-RU" sz="2100" dirty="0">
                <a:latin typeface="Georgia" panose="02040502050405020303" pitchFamily="18" charset="0"/>
              </a:rPr>
              <a:t> і культурно-</a:t>
            </a:r>
            <a:r>
              <a:rPr lang="ru-RU" sz="2100" dirty="0" err="1">
                <a:latin typeface="Georgia" panose="02040502050405020303" pitchFamily="18" charset="0"/>
              </a:rPr>
              <a:t>естетичний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досвід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нації</a:t>
            </a:r>
            <a:r>
              <a:rPr lang="ru-RU" sz="2100" dirty="0">
                <a:latin typeface="Georgia" panose="02040502050405020303" pitchFamily="18" charset="0"/>
              </a:rPr>
              <a:t>, то й </a:t>
            </a:r>
            <a:r>
              <a:rPr lang="ru-RU" sz="2100" dirty="0" err="1">
                <a:latin typeface="Georgia" panose="02040502050405020303" pitchFamily="18" charset="0"/>
              </a:rPr>
              <a:t>головним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героєм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нової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був</a:t>
            </a:r>
            <a:r>
              <a:rPr lang="ru-RU" sz="2100" dirty="0">
                <a:latin typeface="Georgia" panose="02040502050405020303" pitchFamily="18" charset="0"/>
              </a:rPr>
              <a:t> селянин. В силу </a:t>
            </a:r>
            <a:r>
              <a:rPr lang="ru-RU" sz="2100" dirty="0" err="1">
                <a:latin typeface="Georgia" panose="02040502050405020303" pitchFamily="18" charset="0"/>
              </a:rPr>
              <a:t>неоднозначності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своєї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художньої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сутності</a:t>
            </a:r>
            <a:r>
              <a:rPr lang="ru-RU" sz="2100" dirty="0">
                <a:latin typeface="Georgia" panose="02040502050405020303" pitchFamily="18" charset="0"/>
              </a:rPr>
              <a:t> (</a:t>
            </a:r>
            <a:r>
              <a:rPr lang="ru-RU" sz="2100" dirty="0" err="1">
                <a:latin typeface="Georgia" panose="02040502050405020303" pitchFamily="18" charset="0"/>
              </a:rPr>
              <a:t>ідей</a:t>
            </a:r>
            <a:r>
              <a:rPr lang="ru-RU" sz="2100" dirty="0">
                <a:latin typeface="Georgia" panose="02040502050405020303" pitchFamily="18" charset="0"/>
              </a:rPr>
              <a:t>-но-</a:t>
            </a:r>
            <a:r>
              <a:rPr lang="ru-RU" sz="2100" dirty="0" err="1">
                <a:latin typeface="Georgia" panose="02040502050405020303" pitchFamily="18" charset="0"/>
              </a:rPr>
              <a:t>тематичної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спрямованості</a:t>
            </a:r>
            <a:r>
              <a:rPr lang="ru-RU" sz="2100" dirty="0">
                <a:latin typeface="Georgia" panose="02040502050405020303" pitchFamily="18" charset="0"/>
              </a:rPr>
              <a:t>, типу героя, </a:t>
            </a:r>
            <a:r>
              <a:rPr lang="ru-RU" sz="2100" dirty="0" err="1">
                <a:latin typeface="Georgia" panose="02040502050405020303" pitchFamily="18" charset="0"/>
              </a:rPr>
              <a:t>художніх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особливостей</a:t>
            </a:r>
            <a:r>
              <a:rPr lang="ru-RU" sz="2100" dirty="0" smtClean="0">
                <a:latin typeface="Georgia" panose="02040502050405020303" pitchFamily="18" charset="0"/>
              </a:rPr>
              <a:t>)</a:t>
            </a:r>
            <a:endParaRPr lang="ru-RU" sz="2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1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georgia"/>
              </a:rPr>
              <a:t>нова </a:t>
            </a:r>
            <a:r>
              <a:rPr lang="ru-RU" sz="2200" dirty="0" err="1">
                <a:latin typeface="georgia"/>
              </a:rPr>
              <a:t>українська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література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поділяється</a:t>
            </a:r>
            <a:r>
              <a:rPr lang="ru-RU" sz="2200" dirty="0">
                <a:latin typeface="georgia"/>
              </a:rPr>
              <a:t> на </a:t>
            </a:r>
            <a:r>
              <a:rPr lang="ru-RU" sz="2200" dirty="0" err="1">
                <a:latin typeface="georgia"/>
              </a:rPr>
              <a:t>кілька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етапів</a:t>
            </a:r>
            <a:r>
              <a:rPr lang="ru-RU" sz="2200" dirty="0">
                <a:latin typeface="georgia"/>
              </a:rPr>
              <a:t>: </a:t>
            </a:r>
            <a:r>
              <a:rPr lang="ru-RU" sz="2200" dirty="0" err="1">
                <a:latin typeface="georgia"/>
              </a:rPr>
              <a:t>література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кінця</a:t>
            </a:r>
            <a:r>
              <a:rPr lang="ru-RU" sz="2200" dirty="0">
                <a:latin typeface="georgia"/>
              </a:rPr>
              <a:t> XVIII—40-х </a:t>
            </a:r>
            <a:r>
              <a:rPr lang="ru-RU" sz="2200" dirty="0" err="1">
                <a:latin typeface="georgia"/>
              </a:rPr>
              <a:t>pp</a:t>
            </a:r>
            <a:r>
              <a:rPr lang="ru-RU" sz="2200" dirty="0">
                <a:latin typeface="georgia"/>
              </a:rPr>
              <a:t>. XIX ст.; </a:t>
            </a:r>
            <a:r>
              <a:rPr lang="ru-RU" sz="2200" dirty="0" err="1">
                <a:latin typeface="georgia"/>
              </a:rPr>
              <a:t>література</a:t>
            </a:r>
            <a:r>
              <a:rPr lang="ru-RU" sz="2200" dirty="0">
                <a:latin typeface="georgia"/>
              </a:rPr>
              <a:t> 40—60-х </a:t>
            </a:r>
            <a:r>
              <a:rPr lang="ru-RU" sz="2200" dirty="0" err="1">
                <a:latin typeface="georgia"/>
              </a:rPr>
              <a:t>pp</a:t>
            </a:r>
            <a:r>
              <a:rPr lang="ru-RU" sz="2200" dirty="0">
                <a:latin typeface="georgia"/>
              </a:rPr>
              <a:t>. XIX ст.; </a:t>
            </a:r>
          </a:p>
          <a:p>
            <a:r>
              <a:rPr lang="ru-RU" sz="2200" dirty="0" err="1" smtClean="0">
                <a:latin typeface="georgia"/>
              </a:rPr>
              <a:t>література</a:t>
            </a:r>
            <a:r>
              <a:rPr lang="ru-RU" sz="2200" dirty="0" smtClean="0">
                <a:latin typeface="georgia"/>
              </a:rPr>
              <a:t> </a:t>
            </a:r>
            <a:r>
              <a:rPr lang="ru-RU" sz="2200" dirty="0">
                <a:latin typeface="georgia"/>
              </a:rPr>
              <a:t>70—90-х </a:t>
            </a:r>
            <a:r>
              <a:rPr lang="en-US" sz="2200" dirty="0">
                <a:latin typeface="georgia"/>
              </a:rPr>
              <a:t>pp. XIX </a:t>
            </a:r>
            <a:r>
              <a:rPr lang="ru-RU" sz="2200" dirty="0">
                <a:latin typeface="georgia"/>
              </a:rPr>
              <a:t>ст.; </a:t>
            </a:r>
            <a:r>
              <a:rPr lang="ru-RU" sz="2200" dirty="0" err="1">
                <a:latin typeface="georgia"/>
              </a:rPr>
              <a:t>література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кінця</a:t>
            </a:r>
            <a:r>
              <a:rPr lang="ru-RU" sz="2200" dirty="0">
                <a:latin typeface="georgia"/>
              </a:rPr>
              <a:t> </a:t>
            </a:r>
            <a:r>
              <a:rPr lang="en-US" sz="2200" dirty="0">
                <a:latin typeface="georgia"/>
              </a:rPr>
              <a:t>XIX—</a:t>
            </a:r>
            <a:r>
              <a:rPr lang="ru-RU" sz="2200" dirty="0">
                <a:latin typeface="georgia"/>
              </a:rPr>
              <a:t>початку </a:t>
            </a:r>
            <a:r>
              <a:rPr lang="en-US" sz="2200" dirty="0">
                <a:latin typeface="georgia"/>
              </a:rPr>
              <a:t>XX </a:t>
            </a:r>
            <a:r>
              <a:rPr lang="ru-RU" sz="2200" dirty="0">
                <a:latin typeface="georgia"/>
              </a:rPr>
              <a:t>ст. </a:t>
            </a:r>
            <a:r>
              <a:rPr lang="ru-RU" sz="2200" dirty="0" err="1">
                <a:latin typeface="georgia"/>
              </a:rPr>
              <a:t>Зрозуміло</a:t>
            </a:r>
            <a:r>
              <a:rPr lang="ru-RU" sz="2200" dirty="0">
                <a:latin typeface="georgia"/>
              </a:rPr>
              <a:t>, </a:t>
            </a:r>
            <a:r>
              <a:rPr lang="ru-RU" sz="2200" dirty="0" err="1">
                <a:latin typeface="georgia"/>
              </a:rPr>
              <a:t>що</a:t>
            </a:r>
            <a:r>
              <a:rPr lang="ru-RU" sz="2200" dirty="0">
                <a:latin typeface="georgia"/>
              </a:rPr>
              <a:t> будь-яка </a:t>
            </a:r>
            <a:r>
              <a:rPr lang="ru-RU" sz="2200" dirty="0" err="1">
                <a:latin typeface="georgia"/>
              </a:rPr>
              <a:t>періодизація</a:t>
            </a:r>
            <a:r>
              <a:rPr lang="ru-RU" sz="2200" dirty="0">
                <a:latin typeface="georgia"/>
              </a:rPr>
              <a:t> є </a:t>
            </a:r>
            <a:r>
              <a:rPr lang="ru-RU" sz="2200" dirty="0" err="1">
                <a:latin typeface="georgia"/>
              </a:rPr>
              <a:t>умовною</a:t>
            </a:r>
            <a:r>
              <a:rPr lang="ru-RU" sz="2200" dirty="0">
                <a:latin typeface="georgia"/>
              </a:rPr>
              <a:t>, але так </a:t>
            </a:r>
            <a:r>
              <a:rPr lang="ru-RU" sz="2200" dirty="0" err="1">
                <a:latin typeface="georgia"/>
              </a:rPr>
              <a:t>чи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інакше</a:t>
            </a:r>
            <a:r>
              <a:rPr lang="ru-RU" sz="2200" dirty="0">
                <a:latin typeface="georgia"/>
              </a:rPr>
              <a:t> вона </a:t>
            </a:r>
            <a:r>
              <a:rPr lang="ru-RU" sz="2200" dirty="0" err="1">
                <a:latin typeface="georgia"/>
              </a:rPr>
              <a:t>відображає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основні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віхи</a:t>
            </a:r>
            <a:r>
              <a:rPr lang="ru-RU" sz="2200" dirty="0">
                <a:latin typeface="georgia"/>
              </a:rPr>
              <a:t> й </a:t>
            </a:r>
            <a:r>
              <a:rPr lang="ru-RU" sz="2200" dirty="0" err="1">
                <a:latin typeface="georgia"/>
              </a:rPr>
              <a:t>тенденції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літературного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розвитку</a:t>
            </a:r>
            <a:r>
              <a:rPr lang="ru-RU" sz="2200" dirty="0">
                <a:latin typeface="georgia"/>
              </a:rPr>
              <a:t>.</a:t>
            </a:r>
          </a:p>
          <a:p>
            <a:r>
              <a:rPr lang="ru-RU" sz="2200" dirty="0" smtClean="0">
                <a:latin typeface="georgia"/>
              </a:rPr>
              <a:t>Так</a:t>
            </a:r>
            <a:r>
              <a:rPr lang="ru-RU" sz="2200" dirty="0">
                <a:latin typeface="georgia"/>
              </a:rPr>
              <a:t>, </a:t>
            </a:r>
            <a:r>
              <a:rPr lang="ru-RU" sz="2200" dirty="0" err="1">
                <a:latin typeface="georgia"/>
              </a:rPr>
              <a:t>література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кінця</a:t>
            </a:r>
            <a:r>
              <a:rPr lang="ru-RU" sz="2200" dirty="0">
                <a:latin typeface="georgia"/>
              </a:rPr>
              <a:t> XVIII — 40-х </a:t>
            </a:r>
            <a:r>
              <a:rPr lang="ru-RU" sz="2200" dirty="0" err="1">
                <a:latin typeface="georgia"/>
              </a:rPr>
              <a:t>pp</a:t>
            </a:r>
            <a:r>
              <a:rPr lang="ru-RU" sz="2200" dirty="0">
                <a:latin typeface="georgia"/>
              </a:rPr>
              <a:t>. XIX ст. </a:t>
            </a:r>
            <a:r>
              <a:rPr lang="ru-RU" sz="2200" dirty="0" err="1">
                <a:latin typeface="georgia"/>
              </a:rPr>
              <a:t>характеризується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новим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поглядом</a:t>
            </a:r>
            <a:r>
              <a:rPr lang="ru-RU" sz="2200" dirty="0">
                <a:latin typeface="georgia"/>
              </a:rPr>
              <a:t> на народ як позитивного героя </a:t>
            </a:r>
            <a:r>
              <a:rPr lang="ru-RU" sz="2200" dirty="0" err="1">
                <a:latin typeface="georgia"/>
              </a:rPr>
              <a:t>художнього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твору</a:t>
            </a:r>
            <a:r>
              <a:rPr lang="ru-RU" sz="2200" dirty="0">
                <a:latin typeface="georgia"/>
              </a:rPr>
              <a:t>, </a:t>
            </a:r>
            <a:r>
              <a:rPr lang="ru-RU" sz="2200" dirty="0" err="1">
                <a:latin typeface="georgia"/>
              </a:rPr>
              <a:t>що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обумовило</a:t>
            </a:r>
            <a:r>
              <a:rPr lang="ru-RU" sz="2200" dirty="0">
                <a:latin typeface="georgia"/>
              </a:rPr>
              <a:t> й </a:t>
            </a:r>
            <a:r>
              <a:rPr lang="ru-RU" sz="2200" dirty="0" err="1">
                <a:latin typeface="georgia"/>
              </a:rPr>
              <a:t>відповідну</a:t>
            </a:r>
            <a:r>
              <a:rPr lang="ru-RU" sz="2200" dirty="0">
                <a:latin typeface="georgia"/>
              </a:rPr>
              <a:t> систему </a:t>
            </a:r>
            <a:r>
              <a:rPr lang="ru-RU" sz="2200" dirty="0" err="1">
                <a:latin typeface="georgia"/>
              </a:rPr>
              <a:t>художніх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засобів</a:t>
            </a:r>
            <a:r>
              <a:rPr lang="ru-RU" sz="2200" dirty="0">
                <a:latin typeface="georgia"/>
              </a:rPr>
              <a:t>. </a:t>
            </a:r>
            <a:r>
              <a:rPr lang="ru-RU" sz="2200" dirty="0" err="1">
                <a:latin typeface="georgia"/>
              </a:rPr>
              <a:t>Джерелом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оновлення</a:t>
            </a:r>
            <a:r>
              <a:rPr lang="ru-RU" sz="2200" dirty="0">
                <a:latin typeface="georgia"/>
              </a:rPr>
              <a:t> і </a:t>
            </a:r>
            <a:r>
              <a:rPr lang="ru-RU" sz="2200" dirty="0" err="1">
                <a:latin typeface="georgia"/>
              </a:rPr>
              <a:t>змісту</a:t>
            </a:r>
            <a:r>
              <a:rPr lang="ru-RU" sz="2200" dirty="0">
                <a:latin typeface="georgia"/>
              </a:rPr>
              <a:t>, і </a:t>
            </a:r>
            <a:r>
              <a:rPr lang="ru-RU" sz="2200" dirty="0" err="1">
                <a:latin typeface="georgia"/>
              </a:rPr>
              <a:t>форми</a:t>
            </a:r>
            <a:r>
              <a:rPr lang="ru-RU" sz="2200" dirty="0">
                <a:latin typeface="georgia"/>
              </a:rPr>
              <a:t> стала народна </a:t>
            </a:r>
            <a:r>
              <a:rPr lang="ru-RU" sz="2200" dirty="0" err="1">
                <a:latin typeface="georgia"/>
              </a:rPr>
              <a:t>поезія</a:t>
            </a:r>
            <a:r>
              <a:rPr lang="ru-RU" sz="2200" dirty="0">
                <a:latin typeface="georgia"/>
              </a:rPr>
              <a:t>. </a:t>
            </a:r>
            <a:r>
              <a:rPr lang="ru-RU" sz="2200" dirty="0" err="1">
                <a:latin typeface="georgia"/>
              </a:rPr>
              <a:t>Інтерес</a:t>
            </a:r>
            <a:r>
              <a:rPr lang="ru-RU" sz="2200" dirty="0">
                <a:latin typeface="georgia"/>
              </a:rPr>
              <a:t> до </a:t>
            </a:r>
            <a:r>
              <a:rPr lang="ru-RU" sz="2200" dirty="0" err="1">
                <a:latin typeface="georgia"/>
              </a:rPr>
              <a:t>неї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був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викликаний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процесами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слов'янського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національно</a:t>
            </a:r>
            <a:r>
              <a:rPr lang="ru-RU" sz="2200" dirty="0">
                <a:latin typeface="georgia"/>
              </a:rPr>
              <a:t>-культурного </a:t>
            </a:r>
            <a:r>
              <a:rPr lang="ru-RU" sz="2200" dirty="0" err="1">
                <a:latin typeface="georgia"/>
              </a:rPr>
              <a:t>відродження</a:t>
            </a:r>
            <a:r>
              <a:rPr lang="ru-RU" sz="2200" dirty="0">
                <a:latin typeface="georgia"/>
              </a:rPr>
              <a:t> з </a:t>
            </a:r>
            <a:r>
              <a:rPr lang="ru-RU" sz="2200" dirty="0" err="1">
                <a:latin typeface="georgia"/>
              </a:rPr>
              <a:t>їх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активізацією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фольклористичних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рухів</a:t>
            </a:r>
            <a:r>
              <a:rPr lang="ru-RU" sz="2200" dirty="0">
                <a:latin typeface="georgia"/>
              </a:rPr>
              <a:t> і </a:t>
            </a:r>
            <a:r>
              <a:rPr lang="ru-RU" sz="2200" dirty="0" err="1">
                <a:latin typeface="georgia"/>
              </a:rPr>
              <a:t>наукових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студій</a:t>
            </a:r>
            <a:r>
              <a:rPr lang="ru-RU" sz="2200" dirty="0">
                <a:latin typeface="georgia"/>
              </a:rPr>
              <a:t>. Записи </a:t>
            </a:r>
            <a:r>
              <a:rPr lang="ru-RU" sz="2200" dirty="0" err="1">
                <a:latin typeface="georgia"/>
              </a:rPr>
              <a:t>народних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пісень</a:t>
            </a:r>
            <a:r>
              <a:rPr lang="ru-RU" sz="2200" dirty="0">
                <a:latin typeface="georgia"/>
              </a:rPr>
              <a:t>, </a:t>
            </a:r>
            <a:r>
              <a:rPr lang="ru-RU" sz="2200" dirty="0" err="1">
                <a:latin typeface="georgia"/>
              </a:rPr>
              <a:t>вміщені</a:t>
            </a:r>
            <a:r>
              <a:rPr lang="ru-RU" sz="2200" dirty="0">
                <a:latin typeface="georgia"/>
              </a:rPr>
              <a:t> у </a:t>
            </a:r>
            <a:r>
              <a:rPr lang="ru-RU" sz="2200" dirty="0" err="1">
                <a:latin typeface="georgia"/>
              </a:rPr>
              <a:t>збірниках</a:t>
            </a:r>
            <a:r>
              <a:rPr lang="ru-RU" sz="2200" dirty="0">
                <a:latin typeface="georgia"/>
              </a:rPr>
              <a:t> М. </a:t>
            </a:r>
            <a:r>
              <a:rPr lang="ru-RU" sz="2200" dirty="0" err="1">
                <a:latin typeface="georgia"/>
              </a:rPr>
              <a:t>Цертелєва</a:t>
            </a:r>
            <a:r>
              <a:rPr lang="ru-RU" sz="2200" dirty="0">
                <a:latin typeface="georgia"/>
              </a:rPr>
              <a:t>, М. Максимовича, І. </a:t>
            </a:r>
            <a:r>
              <a:rPr lang="ru-RU" sz="2200" dirty="0" err="1">
                <a:latin typeface="georgia"/>
              </a:rPr>
              <a:t>Срезневського</a:t>
            </a:r>
            <a:r>
              <a:rPr lang="ru-RU" sz="2200" dirty="0">
                <a:latin typeface="georgia"/>
              </a:rPr>
              <a:t>, </a:t>
            </a:r>
            <a:r>
              <a:rPr lang="ru-RU" sz="2200" dirty="0" err="1">
                <a:latin typeface="georgia"/>
              </a:rPr>
              <a:t>П.Лукашевича</a:t>
            </a:r>
            <a:r>
              <a:rPr lang="ru-RU" sz="2200" dirty="0">
                <a:latin typeface="georgia"/>
              </a:rPr>
              <a:t>, явили </a:t>
            </a:r>
            <a:r>
              <a:rPr lang="ru-RU" sz="2200" dirty="0" err="1">
                <a:latin typeface="georgia"/>
              </a:rPr>
              <a:t>неповторну</a:t>
            </a:r>
            <a:r>
              <a:rPr lang="ru-RU" sz="2200" dirty="0">
                <a:latin typeface="georgia"/>
              </a:rPr>
              <a:t> красу </a:t>
            </a:r>
            <a:r>
              <a:rPr lang="ru-RU" sz="2200" dirty="0" err="1">
                <a:latin typeface="georgia"/>
              </a:rPr>
              <a:t>змісту</a:t>
            </a:r>
            <a:r>
              <a:rPr lang="ru-RU" sz="2200" dirty="0">
                <a:latin typeface="georgia"/>
              </a:rPr>
              <a:t> і </a:t>
            </a:r>
            <a:r>
              <a:rPr lang="ru-RU" sz="2200" dirty="0" err="1">
                <a:latin typeface="georgia"/>
              </a:rPr>
              <a:t>мови</a:t>
            </a:r>
            <a:r>
              <a:rPr lang="ru-RU" sz="2200" dirty="0">
                <a:latin typeface="georgia"/>
              </a:rPr>
              <a:t>, </a:t>
            </a:r>
            <a:r>
              <a:rPr lang="ru-RU" sz="2200" dirty="0" err="1">
                <a:latin typeface="georgia"/>
              </a:rPr>
              <a:t>продемонструвавши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високі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художні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можливості</a:t>
            </a:r>
            <a:r>
              <a:rPr lang="ru-RU" sz="2200" dirty="0">
                <a:latin typeface="georgia"/>
              </a:rPr>
              <a:t> </a:t>
            </a:r>
            <a:r>
              <a:rPr lang="ru-RU" sz="2200" dirty="0" err="1">
                <a:latin typeface="georgia"/>
              </a:rPr>
              <a:t>народнопоетичного</a:t>
            </a:r>
            <a:r>
              <a:rPr lang="ru-RU" sz="2200" dirty="0">
                <a:latin typeface="georgia"/>
              </a:rPr>
              <a:t> слова. 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3766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Georgia" panose="02040502050405020303" pitchFamily="18" charset="0"/>
              </a:rPr>
              <a:t>Широко </a:t>
            </a:r>
            <a:r>
              <a:rPr lang="ru-RU" sz="2100" dirty="0" err="1">
                <a:latin typeface="Georgia" panose="02040502050405020303" pitchFamily="18" charset="0"/>
              </a:rPr>
              <a:t>були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представлені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оповідання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переважно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релігійного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змісту</a:t>
            </a:r>
            <a:r>
              <a:rPr lang="ru-RU" sz="2100" dirty="0">
                <a:latin typeface="Georgia" panose="02040502050405020303" pitchFamily="18" charset="0"/>
              </a:rPr>
              <a:t> –про </a:t>
            </a:r>
            <a:r>
              <a:rPr lang="ru-RU" sz="2100" dirty="0" err="1">
                <a:latin typeface="Georgia" panose="02040502050405020303" pitchFamily="18" charset="0"/>
              </a:rPr>
              <a:t>святих</a:t>
            </a:r>
            <a:r>
              <a:rPr lang="ru-RU" sz="2100" dirty="0">
                <a:latin typeface="Georgia" panose="02040502050405020303" pitchFamily="18" charset="0"/>
              </a:rPr>
              <a:t> та </a:t>
            </a:r>
            <a:r>
              <a:rPr lang="ru-RU" sz="2100" dirty="0" err="1">
                <a:latin typeface="Georgia" panose="02040502050405020303" pitchFamily="18" charset="0"/>
              </a:rPr>
              <a:t>їх</a:t>
            </a:r>
            <a:r>
              <a:rPr lang="ru-RU" sz="2100" dirty="0">
                <a:latin typeface="Georgia" panose="02040502050405020303" pitchFamily="18" charset="0"/>
              </a:rPr>
              <a:t> чудеса. </a:t>
            </a:r>
            <a:r>
              <a:rPr lang="ru-RU" sz="2100" dirty="0" err="1">
                <a:latin typeface="Georgia" panose="02040502050405020303" pitchFamily="18" charset="0"/>
              </a:rPr>
              <a:t>Чималою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популярністю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користувалась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проповідницька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література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Теорію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проповіді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розробив</a:t>
            </a:r>
            <a:r>
              <a:rPr lang="ru-RU" sz="2100" dirty="0">
                <a:latin typeface="Georgia" panose="02040502050405020303" pitchFamily="18" charset="0"/>
              </a:rPr>
              <a:t> Й. </a:t>
            </a:r>
            <a:r>
              <a:rPr lang="ru-RU" sz="2100" dirty="0" err="1">
                <a:latin typeface="Georgia" panose="02040502050405020303" pitchFamily="18" charset="0"/>
              </a:rPr>
              <a:t>Галятовський</a:t>
            </a:r>
            <a:r>
              <a:rPr lang="ru-RU" sz="2100" dirty="0">
                <a:latin typeface="Georgia" panose="02040502050405020303" pitchFamily="18" charset="0"/>
              </a:rPr>
              <a:t>, ним же видано </a:t>
            </a:r>
            <a:r>
              <a:rPr lang="ru-RU" sz="2100" dirty="0" err="1">
                <a:latin typeface="Georgia" panose="02040502050405020303" pitchFamily="18" charset="0"/>
              </a:rPr>
              <a:t>кілька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збірок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проповідей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Відомими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були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також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проповіді</a:t>
            </a:r>
            <a:r>
              <a:rPr lang="ru-RU" sz="2100" dirty="0">
                <a:latin typeface="Georgia" panose="02040502050405020303" pitchFamily="18" charset="0"/>
              </a:rPr>
              <a:t> Л. Барановича, А. </a:t>
            </a:r>
            <a:r>
              <a:rPr lang="ru-RU" sz="2100" dirty="0" err="1">
                <a:latin typeface="Georgia" panose="02040502050405020303" pitchFamily="18" charset="0"/>
              </a:rPr>
              <a:t>Радивилонського</a:t>
            </a:r>
            <a:r>
              <a:rPr lang="ru-RU" sz="2100" dirty="0">
                <a:latin typeface="Georgia" panose="02040502050405020303" pitchFamily="18" charset="0"/>
              </a:rPr>
              <a:t>, Л. </a:t>
            </a:r>
            <a:r>
              <a:rPr lang="ru-RU" sz="2100" dirty="0" err="1">
                <a:latin typeface="Georgia" panose="02040502050405020303" pitchFamily="18" charset="0"/>
              </a:rPr>
              <a:t>Мацієвича</a:t>
            </a:r>
            <a:r>
              <a:rPr lang="ru-RU" sz="2100" dirty="0">
                <a:latin typeface="Georgia" panose="02040502050405020303" pitchFamily="18" charset="0"/>
              </a:rPr>
              <a:t>.</a:t>
            </a:r>
            <a:br>
              <a:rPr lang="ru-RU" sz="2100" dirty="0">
                <a:latin typeface="Georgia" panose="02040502050405020303" pitchFamily="18" charset="0"/>
              </a:rPr>
            </a:br>
            <a:r>
              <a:rPr lang="ru-RU" sz="2100" dirty="0">
                <a:latin typeface="Georgia" panose="02040502050405020303" pitchFamily="18" charset="0"/>
              </a:rPr>
              <a:t>Великий </a:t>
            </a:r>
            <a:r>
              <a:rPr lang="ru-RU" sz="2100" dirty="0" err="1">
                <a:latin typeface="Georgia" panose="02040502050405020303" pitchFamily="18" charset="0"/>
              </a:rPr>
              <a:t>інтерес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викликала</a:t>
            </a:r>
            <a:r>
              <a:rPr lang="ru-RU" sz="2100" dirty="0">
                <a:latin typeface="Georgia" panose="02040502050405020303" pitchFamily="18" charset="0"/>
              </a:rPr>
              <a:t> так звана </a:t>
            </a:r>
            <a:r>
              <a:rPr lang="ru-RU" sz="2100" dirty="0" err="1">
                <a:latin typeface="Georgia" panose="02040502050405020303" pitchFamily="18" charset="0"/>
              </a:rPr>
              <a:t>паломницька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література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Найвідомішим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твором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цього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напрямку</a:t>
            </a:r>
            <a:r>
              <a:rPr lang="ru-RU" sz="2100" dirty="0">
                <a:latin typeface="Georgia" panose="02040502050405020303" pitchFamily="18" charset="0"/>
              </a:rPr>
              <a:t> у 18 </a:t>
            </a:r>
            <a:r>
              <a:rPr lang="ru-RU" sz="2100" dirty="0" err="1">
                <a:latin typeface="Georgia" panose="02040502050405020303" pitchFamily="18" charset="0"/>
              </a:rPr>
              <a:t>столітті</a:t>
            </a:r>
            <a:r>
              <a:rPr lang="ru-RU" sz="2100" dirty="0">
                <a:latin typeface="Georgia" panose="02040502050405020303" pitchFamily="18" charset="0"/>
              </a:rPr>
              <a:t> стало “Странствование” В. Григоровича – </a:t>
            </a:r>
            <a:r>
              <a:rPr lang="ru-RU" sz="2100" dirty="0" err="1">
                <a:latin typeface="Georgia" panose="02040502050405020303" pitchFamily="18" charset="0"/>
              </a:rPr>
              <a:t>Барського</a:t>
            </a:r>
            <a:r>
              <a:rPr lang="ru-RU" sz="2100" dirty="0">
                <a:latin typeface="Georgia" panose="02040502050405020303" pitchFamily="18" charset="0"/>
              </a:rPr>
              <a:t>, в </a:t>
            </a:r>
            <a:r>
              <a:rPr lang="ru-RU" sz="2100" dirty="0" err="1">
                <a:latin typeface="Georgia" panose="02040502050405020303" pitchFamily="18" charset="0"/>
              </a:rPr>
              <a:t>якому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описані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мандрівки</a:t>
            </a:r>
            <a:r>
              <a:rPr lang="ru-RU" sz="2100" dirty="0">
                <a:latin typeface="Georgia" panose="02040502050405020303" pitchFamily="18" charset="0"/>
              </a:rPr>
              <a:t> автора по </a:t>
            </a:r>
            <a:r>
              <a:rPr lang="ru-RU" sz="2100" dirty="0" err="1">
                <a:latin typeface="Georgia" panose="02040502050405020303" pitchFamily="18" charset="0"/>
              </a:rPr>
              <a:t>країнам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Східної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Європи</a:t>
            </a:r>
            <a:r>
              <a:rPr lang="ru-RU" sz="2100" dirty="0">
                <a:latin typeface="Georgia" panose="02040502050405020303" pitchFamily="18" charset="0"/>
              </a:rPr>
              <a:t> та Сходу, </a:t>
            </a:r>
            <a:r>
              <a:rPr lang="ru-RU" sz="2100" dirty="0" err="1">
                <a:latin typeface="Georgia" panose="02040502050405020303" pitchFamily="18" charset="0"/>
              </a:rPr>
              <a:t>що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тривали</a:t>
            </a:r>
            <a:r>
              <a:rPr lang="ru-RU" sz="2100" dirty="0">
                <a:latin typeface="Georgia" panose="02040502050405020303" pitchFamily="18" charset="0"/>
              </a:rPr>
              <a:t> 24 роки.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3429000"/>
            <a:ext cx="2465153" cy="32909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80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705678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Georgia" panose="02040502050405020303" pitchFamily="18" charset="0"/>
              </a:rPr>
              <a:t>Улюбленим</a:t>
            </a:r>
            <a:r>
              <a:rPr lang="ru-RU" sz="2100" dirty="0">
                <a:latin typeface="Georgia" panose="02040502050405020303" pitchFamily="18" charset="0"/>
              </a:rPr>
              <a:t> видом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кінця</a:t>
            </a:r>
            <a:r>
              <a:rPr lang="ru-RU" sz="2100" dirty="0">
                <a:latin typeface="Georgia" panose="02040502050405020303" pitchFamily="18" charset="0"/>
              </a:rPr>
              <a:t> 17 </a:t>
            </a:r>
            <a:r>
              <a:rPr lang="ru-RU" sz="2100" dirty="0" err="1">
                <a:latin typeface="Georgia" panose="02040502050405020303" pitchFamily="18" charset="0"/>
              </a:rPr>
              <a:t>середини</a:t>
            </a:r>
            <a:r>
              <a:rPr lang="ru-RU" sz="2100" dirty="0">
                <a:latin typeface="Georgia" panose="02040502050405020303" pitchFamily="18" charset="0"/>
              </a:rPr>
              <a:t> 18 </a:t>
            </a:r>
            <a:r>
              <a:rPr lang="ru-RU" sz="2100" dirty="0" err="1">
                <a:latin typeface="Georgia" panose="02040502050405020303" pitchFamily="18" charset="0"/>
              </a:rPr>
              <a:t>століття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була</a:t>
            </a:r>
            <a:r>
              <a:rPr lang="ru-RU" sz="2100" dirty="0">
                <a:latin typeface="Georgia" panose="02040502050405020303" pitchFamily="18" charset="0"/>
              </a:rPr>
              <a:t> драма. Зародилась вона </a:t>
            </a:r>
            <a:r>
              <a:rPr lang="ru-RU" sz="2100" dirty="0" err="1">
                <a:latin typeface="Georgia" panose="02040502050405020303" pitchFamily="18" charset="0"/>
              </a:rPr>
              <a:t>під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впливом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польської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літератури</a:t>
            </a:r>
            <a:r>
              <a:rPr lang="ru-RU" sz="2100" dirty="0">
                <a:latin typeface="Georgia" panose="02040502050405020303" pitchFamily="18" charset="0"/>
              </a:rPr>
              <a:t> початку 17 </a:t>
            </a:r>
            <a:r>
              <a:rPr lang="ru-RU" sz="2100" dirty="0" err="1">
                <a:latin typeface="Georgia" panose="02040502050405020303" pitchFamily="18" charset="0"/>
              </a:rPr>
              <a:t>століття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Спочатку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дія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відбувалася</a:t>
            </a:r>
            <a:r>
              <a:rPr lang="ru-RU" sz="2100" dirty="0">
                <a:latin typeface="Georgia" panose="02040502050405020303" pitchFamily="18" charset="0"/>
              </a:rPr>
              <a:t> за сценою, а на </a:t>
            </a:r>
            <a:r>
              <a:rPr lang="ru-RU" sz="2100" dirty="0" err="1">
                <a:latin typeface="Georgia" panose="02040502050405020303" pitchFamily="18" charset="0"/>
              </a:rPr>
              <a:t>сцені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тільки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розповідалося</a:t>
            </a:r>
            <a:r>
              <a:rPr lang="ru-RU" sz="2100" dirty="0">
                <a:latin typeface="Georgia" panose="02040502050405020303" pitchFamily="18" charset="0"/>
              </a:rPr>
              <a:t> про </a:t>
            </a:r>
            <a:r>
              <a:rPr lang="ru-RU" sz="2100" dirty="0" err="1">
                <a:latin typeface="Georgia" panose="02040502050405020303" pitchFamily="18" charset="0"/>
              </a:rPr>
              <a:t>події</a:t>
            </a:r>
            <a:r>
              <a:rPr lang="ru-RU" sz="2100" dirty="0">
                <a:latin typeface="Georgia" panose="02040502050405020303" pitchFamily="18" charset="0"/>
              </a:rPr>
              <a:t>. На </a:t>
            </a:r>
            <a:r>
              <a:rPr lang="ru-RU" sz="2100" dirty="0" err="1">
                <a:latin typeface="Georgia" panose="02040502050405020303" pitchFamily="18" charset="0"/>
              </a:rPr>
              <a:t>зламі</a:t>
            </a:r>
            <a:r>
              <a:rPr lang="ru-RU" sz="2100" dirty="0">
                <a:latin typeface="Georgia" panose="02040502050405020303" pitchFamily="18" charset="0"/>
              </a:rPr>
              <a:t> 17 та 18 </a:t>
            </a:r>
            <a:r>
              <a:rPr lang="ru-RU" sz="2100" dirty="0" err="1">
                <a:latin typeface="Georgia" panose="02040502050405020303" pitchFamily="18" charset="0"/>
              </a:rPr>
              <a:t>століть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з’являються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справжні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драми</a:t>
            </a:r>
            <a:r>
              <a:rPr lang="ru-RU" sz="2100" dirty="0">
                <a:latin typeface="Georgia" panose="02040502050405020303" pitchFamily="18" charset="0"/>
              </a:rPr>
              <a:t>. На </a:t>
            </a:r>
            <a:r>
              <a:rPr lang="ru-RU" sz="2100" dirty="0" err="1">
                <a:latin typeface="Georgia" panose="02040502050405020303" pitchFamily="18" charset="0"/>
              </a:rPr>
              <a:t>Україні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розвиток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драми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був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пов’язаний</a:t>
            </a:r>
            <a:r>
              <a:rPr lang="ru-RU" sz="2100" dirty="0">
                <a:latin typeface="Georgia" panose="02040502050405020303" pitchFamily="18" charset="0"/>
              </a:rPr>
              <a:t> з </a:t>
            </a:r>
            <a:r>
              <a:rPr lang="ru-RU" sz="2100" dirty="0" err="1">
                <a:latin typeface="Georgia" panose="02040502050405020303" pitchFamily="18" charset="0"/>
              </a:rPr>
              <a:t>Київською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Колегією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Спочатку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вистави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були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переважно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релігійного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змісту</a:t>
            </a:r>
            <a:r>
              <a:rPr lang="ru-RU" sz="2100" dirty="0">
                <a:latin typeface="Georgia" panose="02040502050405020303" pitchFamily="18" charset="0"/>
              </a:rPr>
              <a:t> – </a:t>
            </a:r>
            <a:r>
              <a:rPr lang="ru-RU" sz="2100" dirty="0" err="1">
                <a:latin typeface="Georgia" panose="02040502050405020303" pitchFamily="18" charset="0"/>
              </a:rPr>
              <a:t>присвячені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Різдвяним</a:t>
            </a:r>
            <a:r>
              <a:rPr lang="ru-RU" sz="2100" dirty="0">
                <a:latin typeface="Georgia" panose="02040502050405020303" pitchFamily="18" charset="0"/>
              </a:rPr>
              <a:t> та </a:t>
            </a:r>
            <a:r>
              <a:rPr lang="ru-RU" sz="2100" dirty="0" err="1">
                <a:latin typeface="Georgia" panose="02040502050405020303" pitchFamily="18" charset="0"/>
              </a:rPr>
              <a:t>Великоднім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святам</a:t>
            </a:r>
            <a:r>
              <a:rPr lang="ru-RU" sz="2100" dirty="0">
                <a:latin typeface="Georgia" panose="02040502050405020303" pitchFamily="18" charset="0"/>
              </a:rPr>
              <a:t>. Але </a:t>
            </a:r>
            <a:r>
              <a:rPr lang="ru-RU" sz="2100" dirty="0" err="1">
                <a:latin typeface="Georgia" panose="02040502050405020303" pitchFamily="18" charset="0"/>
              </a:rPr>
              <a:t>потім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з’являються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драми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моралістичного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змісту</a:t>
            </a:r>
            <a:r>
              <a:rPr lang="ru-RU" sz="2100" dirty="0">
                <a:latin typeface="Georgia" panose="02040502050405020303" pitchFamily="18" charset="0"/>
              </a:rPr>
              <a:t>, в </a:t>
            </a:r>
            <a:r>
              <a:rPr lang="ru-RU" sz="2100" dirty="0" err="1">
                <a:latin typeface="Georgia" panose="02040502050405020303" pitchFamily="18" charset="0"/>
              </a:rPr>
              <a:t>яких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виступають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реальні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постаті</a:t>
            </a:r>
            <a:r>
              <a:rPr lang="ru-RU" sz="2100" dirty="0">
                <a:latin typeface="Georgia" panose="02040502050405020303" pitchFamily="18" charset="0"/>
              </a:rPr>
              <a:t> – “Лазарь”, “</a:t>
            </a:r>
            <a:r>
              <a:rPr lang="ru-RU" sz="2100" dirty="0" err="1">
                <a:latin typeface="Georgia" panose="02040502050405020303" pitchFamily="18" charset="0"/>
              </a:rPr>
              <a:t>блудний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син</a:t>
            </a:r>
            <a:r>
              <a:rPr lang="ru-RU" sz="2100" dirty="0">
                <a:latin typeface="Georgia" panose="02040502050405020303" pitchFamily="18" charset="0"/>
              </a:rPr>
              <a:t>” </a:t>
            </a:r>
            <a:r>
              <a:rPr lang="ru-RU" sz="2100" dirty="0" err="1">
                <a:latin typeface="Georgia" panose="02040502050405020303" pitchFamily="18" charset="0"/>
              </a:rPr>
              <a:t>тощо</a:t>
            </a:r>
            <a:r>
              <a:rPr lang="ru-RU" sz="2100" dirty="0">
                <a:latin typeface="Georgia" panose="02040502050405020303" pitchFamily="18" charset="0"/>
              </a:rPr>
              <a:t>; </a:t>
            </a:r>
            <a:r>
              <a:rPr lang="ru-RU" sz="2100" dirty="0" err="1">
                <a:latin typeface="Georgia" panose="02040502050405020303" pitchFamily="18" charset="0"/>
              </a:rPr>
              <a:t>з’являються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драми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історичні</a:t>
            </a:r>
            <a:r>
              <a:rPr lang="ru-RU" sz="2100" dirty="0">
                <a:latin typeface="Georgia" panose="02040502050405020303" pitchFamily="18" charset="0"/>
              </a:rPr>
              <a:t>: </a:t>
            </a:r>
            <a:r>
              <a:rPr lang="ru-RU" sz="2100" dirty="0" err="1">
                <a:latin typeface="Georgia" panose="02040502050405020303" pitchFamily="18" charset="0"/>
              </a:rPr>
              <a:t>збереглися</a:t>
            </a:r>
            <a:r>
              <a:rPr lang="ru-RU" sz="2100" dirty="0">
                <a:latin typeface="Georgia" panose="02040502050405020303" pitchFamily="18" charset="0"/>
              </a:rPr>
              <a:t> три </a:t>
            </a:r>
            <a:r>
              <a:rPr lang="ru-RU" sz="2100" dirty="0" err="1">
                <a:latin typeface="Georgia" panose="02040502050405020303" pitchFamily="18" charset="0"/>
              </a:rPr>
              <a:t>драми</a:t>
            </a:r>
            <a:r>
              <a:rPr lang="ru-RU" sz="2100" dirty="0">
                <a:latin typeface="Georgia" panose="02040502050405020303" pitchFamily="18" charset="0"/>
              </a:rPr>
              <a:t> з </a:t>
            </a:r>
            <a:r>
              <a:rPr lang="ru-RU" sz="2100" dirty="0" err="1">
                <a:latin typeface="Georgia" panose="02040502050405020303" pitchFamily="18" charset="0"/>
              </a:rPr>
              <a:t>історії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України</a:t>
            </a:r>
            <a:r>
              <a:rPr lang="ru-RU" sz="2100" dirty="0">
                <a:latin typeface="Georgia" panose="02040502050405020303" pitchFamily="18" charset="0"/>
              </a:rPr>
              <a:t>, одна з </a:t>
            </a:r>
            <a:r>
              <a:rPr lang="ru-RU" sz="2100" dirty="0" err="1">
                <a:latin typeface="Georgia" panose="02040502050405020303" pitchFamily="18" charset="0"/>
              </a:rPr>
              <a:t>римської</a:t>
            </a:r>
            <a:r>
              <a:rPr lang="ru-RU" sz="2100" dirty="0">
                <a:latin typeface="Georgia" panose="02040502050405020303" pitchFamily="18" charset="0"/>
              </a:rPr>
              <a:t> та одна з </a:t>
            </a:r>
            <a:r>
              <a:rPr lang="ru-RU" sz="2100" dirty="0" err="1">
                <a:latin typeface="Georgia" panose="02040502050405020303" pitchFamily="18" charset="0"/>
              </a:rPr>
              <a:t>сербської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історії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br>
              <a:rPr lang="ru-RU" sz="2100" dirty="0">
                <a:latin typeface="Georgia" panose="02040502050405020303" pitchFamily="18" charset="0"/>
              </a:rPr>
            </a:br>
            <a:r>
              <a:rPr lang="ru-RU" sz="2100" dirty="0" err="1">
                <a:latin typeface="Georgia" panose="02040502050405020303" pitchFamily="18" charset="0"/>
              </a:rPr>
              <a:t>Вчення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поетики</a:t>
            </a:r>
            <a:r>
              <a:rPr lang="ru-RU" sz="2100" dirty="0">
                <a:latin typeface="Georgia" panose="02040502050405020303" pitchFamily="18" charset="0"/>
              </a:rPr>
              <a:t> в </a:t>
            </a:r>
            <a:r>
              <a:rPr lang="ru-RU" sz="2100" dirty="0" err="1">
                <a:latin typeface="Georgia" panose="02040502050405020303" pitchFamily="18" charset="0"/>
              </a:rPr>
              <a:t>Академії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сприяло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розвитку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поезії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Видатними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зразками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поезії</a:t>
            </a:r>
            <a:r>
              <a:rPr lang="ru-RU" sz="2100" dirty="0">
                <a:latin typeface="Georgia" panose="02040502050405020303" pitchFamily="18" charset="0"/>
              </a:rPr>
              <a:t> , в </a:t>
            </a:r>
            <a:r>
              <a:rPr lang="ru-RU" sz="2100" dirty="0" err="1">
                <a:latin typeface="Georgia" panose="02040502050405020303" pitchFamily="18" charset="0"/>
              </a:rPr>
              <a:t>якій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поєдналися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академічні</a:t>
            </a:r>
            <a:r>
              <a:rPr lang="ru-RU" sz="2100" dirty="0">
                <a:latin typeface="Georgia" panose="02040502050405020303" pitchFamily="18" charset="0"/>
              </a:rPr>
              <a:t> та </a:t>
            </a:r>
            <a:r>
              <a:rPr lang="ru-RU" sz="2100" dirty="0" err="1">
                <a:latin typeface="Georgia" panose="02040502050405020303" pitchFamily="18" charset="0"/>
              </a:rPr>
              <a:t>народні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традиції</a:t>
            </a:r>
            <a:r>
              <a:rPr lang="ru-RU" sz="2100" dirty="0">
                <a:latin typeface="Georgia" panose="02040502050405020303" pitchFamily="18" charset="0"/>
              </a:rPr>
              <a:t>, стали </a:t>
            </a:r>
            <a:r>
              <a:rPr lang="ru-RU" sz="2100" dirty="0" err="1">
                <a:latin typeface="Georgia" panose="02040502050405020303" pitchFamily="18" charset="0"/>
              </a:rPr>
              <a:t>збірки</a:t>
            </a:r>
            <a:r>
              <a:rPr lang="ru-RU" sz="2100" dirty="0">
                <a:latin typeface="Georgia" panose="02040502050405020303" pitchFamily="18" charset="0"/>
              </a:rPr>
              <a:t> “Сад </a:t>
            </a:r>
            <a:r>
              <a:rPr lang="ru-RU" sz="2100" dirty="0" err="1">
                <a:latin typeface="Georgia" panose="02040502050405020303" pitchFamily="18" charset="0"/>
              </a:rPr>
              <a:t>божественних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пісень</a:t>
            </a:r>
            <a:r>
              <a:rPr lang="ru-RU" sz="2100" dirty="0">
                <a:latin typeface="Georgia" panose="02040502050405020303" pitchFamily="18" charset="0"/>
              </a:rPr>
              <a:t>” та “</a:t>
            </a:r>
            <a:r>
              <a:rPr lang="ru-RU" sz="2100" dirty="0" err="1">
                <a:latin typeface="Georgia" panose="02040502050405020303" pitchFamily="18" charset="0"/>
              </a:rPr>
              <a:t>Басні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харківські</a:t>
            </a:r>
            <a:r>
              <a:rPr lang="ru-RU" sz="2100" dirty="0">
                <a:latin typeface="Georgia" panose="02040502050405020303" pitchFamily="18" charset="0"/>
              </a:rPr>
              <a:t>” </a:t>
            </a:r>
            <a:r>
              <a:rPr lang="ru-RU" sz="2100" dirty="0" err="1">
                <a:latin typeface="Georgia" panose="02040502050405020303" pitchFamily="18" charset="0"/>
              </a:rPr>
              <a:t>Григорія</a:t>
            </a:r>
            <a:r>
              <a:rPr lang="ru-RU" sz="2100" dirty="0">
                <a:latin typeface="Georgia" panose="02040502050405020303" pitchFamily="18" charset="0"/>
              </a:rPr>
              <a:t> Сковороди.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14" y="404664"/>
            <a:ext cx="1714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69" y="3501008"/>
            <a:ext cx="1881882" cy="218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70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529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“</a:t>
            </a:r>
            <a:r>
              <a:rPr lang="ru-RU" sz="2400" dirty="0" err="1">
                <a:latin typeface="Georgia" panose="02040502050405020303" pitchFamily="18" charset="0"/>
              </a:rPr>
              <a:t>Батьком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української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літератури</a:t>
            </a:r>
            <a:r>
              <a:rPr lang="ru-RU" sz="2400" dirty="0">
                <a:latin typeface="Georgia" panose="02040502050405020303" pitchFamily="18" charset="0"/>
              </a:rPr>
              <a:t> ” часто </a:t>
            </a:r>
            <a:r>
              <a:rPr lang="ru-RU" sz="2400" dirty="0" err="1">
                <a:latin typeface="Georgia" panose="02040502050405020303" pitchFamily="18" charset="0"/>
              </a:rPr>
              <a:t>називають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Івана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Котляревського</a:t>
            </a:r>
            <a:r>
              <a:rPr lang="ru-RU" sz="2400" dirty="0">
                <a:latin typeface="Georgia" panose="02040502050405020303" pitchFamily="18" charset="0"/>
              </a:rPr>
              <a:t>. І </a:t>
            </a:r>
            <a:r>
              <a:rPr lang="ru-RU" sz="2400" dirty="0" err="1">
                <a:latin typeface="Georgia" panose="02040502050405020303" pitchFamily="18" charset="0"/>
              </a:rPr>
              <a:t>це</a:t>
            </a:r>
            <a:r>
              <a:rPr lang="ru-RU" sz="2400" dirty="0">
                <a:latin typeface="Georgia" panose="02040502050405020303" pitchFamily="18" charset="0"/>
              </a:rPr>
              <a:t> не </a:t>
            </a:r>
            <a:r>
              <a:rPr lang="ru-RU" sz="2400" dirty="0" err="1">
                <a:latin typeface="Georgia" panose="02040502050405020303" pitchFamily="18" charset="0"/>
              </a:rPr>
              <a:t>випадково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бо</a:t>
            </a:r>
            <a:r>
              <a:rPr lang="ru-RU" sz="2400" dirty="0">
                <a:latin typeface="Georgia" panose="02040502050405020303" pitchFamily="18" charset="0"/>
              </a:rPr>
              <a:t> поема </a:t>
            </a:r>
            <a:r>
              <a:rPr lang="ru-RU" sz="2400" dirty="0" err="1">
                <a:latin typeface="Georgia" panose="02040502050405020303" pitchFamily="18" charset="0"/>
              </a:rPr>
              <a:t>Котляревського</a:t>
            </a:r>
            <a:r>
              <a:rPr lang="ru-RU" sz="2400" dirty="0">
                <a:latin typeface="Georgia" panose="02040502050405020303" pitchFamily="18" charset="0"/>
              </a:rPr>
              <a:t> “</a:t>
            </a:r>
            <a:r>
              <a:rPr lang="ru-RU" sz="2400" dirty="0" err="1">
                <a:latin typeface="Georgia" panose="02040502050405020303" pitchFamily="18" charset="0"/>
              </a:rPr>
              <a:t>Енеїда</a:t>
            </a:r>
            <a:r>
              <a:rPr lang="ru-RU" sz="2400" dirty="0">
                <a:latin typeface="Georgia" panose="02040502050405020303" pitchFamily="18" charset="0"/>
              </a:rPr>
              <a:t>” (</a:t>
            </a:r>
            <a:r>
              <a:rPr lang="ru-RU" sz="2400" dirty="0" err="1">
                <a:latin typeface="Georgia" panose="02040502050405020303" pitchFamily="18" charset="0"/>
              </a:rPr>
              <a:t>вперше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побачила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світ</a:t>
            </a:r>
            <a:r>
              <a:rPr lang="ru-RU" sz="2400" dirty="0">
                <a:latin typeface="Georgia" panose="02040502050405020303" pitchFamily="18" charset="0"/>
              </a:rPr>
              <a:t> у </a:t>
            </a:r>
            <a:r>
              <a:rPr lang="ru-RU" sz="2400" dirty="0" err="1">
                <a:latin typeface="Georgia" panose="02040502050405020303" pitchFamily="18" charset="0"/>
              </a:rPr>
              <a:t>неповному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виданні</a:t>
            </a:r>
            <a:r>
              <a:rPr lang="ru-RU" sz="2400" dirty="0">
                <a:latin typeface="Georgia" panose="02040502050405020303" pitchFamily="18" charset="0"/>
              </a:rPr>
              <a:t> у 1798 </a:t>
            </a:r>
            <a:r>
              <a:rPr lang="ru-RU" sz="2400" dirty="0" err="1">
                <a:latin typeface="Georgia" panose="02040502050405020303" pitchFamily="18" charset="0"/>
              </a:rPr>
              <a:t>році</a:t>
            </a:r>
            <a:r>
              <a:rPr lang="ru-RU" sz="2400" dirty="0">
                <a:latin typeface="Georgia" panose="02040502050405020303" pitchFamily="18" charset="0"/>
              </a:rPr>
              <a:t>) </a:t>
            </a:r>
            <a:r>
              <a:rPr lang="ru-RU" sz="2400" dirty="0" err="1">
                <a:latin typeface="Georgia" panose="02040502050405020303" pitchFamily="18" charset="0"/>
              </a:rPr>
              <a:t>була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першою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поемою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написаною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українською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літературною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мовою</a:t>
            </a:r>
            <a:r>
              <a:rPr lang="ru-RU" sz="2400" dirty="0">
                <a:latin typeface="Georgia" panose="02040502050405020303" pitchFamily="18" charset="0"/>
              </a:rPr>
              <a:t>. “</a:t>
            </a:r>
            <a:r>
              <a:rPr lang="ru-RU" sz="2400" dirty="0" err="1">
                <a:latin typeface="Georgia" panose="02040502050405020303" pitchFamily="18" charset="0"/>
              </a:rPr>
              <a:t>Енеїда</a:t>
            </a:r>
            <a:r>
              <a:rPr lang="ru-RU" sz="2400" dirty="0">
                <a:latin typeface="Georgia" panose="02040502050405020303" pitchFamily="18" charset="0"/>
              </a:rPr>
              <a:t>” – </a:t>
            </a:r>
            <a:r>
              <a:rPr lang="ru-RU" sz="2400" dirty="0" err="1">
                <a:latin typeface="Georgia" panose="02040502050405020303" pitchFamily="18" charset="0"/>
              </a:rPr>
              <a:t>це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пародійний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твір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бурлеско</a:t>
            </a:r>
            <a:r>
              <a:rPr lang="ru-RU" sz="2400" dirty="0">
                <a:latin typeface="Georgia" panose="02040502050405020303" pitchFamily="18" charset="0"/>
              </a:rPr>
              <a:t> – </a:t>
            </a:r>
            <a:r>
              <a:rPr lang="ru-RU" sz="2400" dirty="0" err="1">
                <a:latin typeface="Georgia" panose="02040502050405020303" pitchFamily="18" charset="0"/>
              </a:rPr>
              <a:t>травестійна</a:t>
            </a:r>
            <a:r>
              <a:rPr lang="ru-RU" sz="2400" dirty="0">
                <a:latin typeface="Georgia" panose="02040502050405020303" pitchFamily="18" charset="0"/>
              </a:rPr>
              <a:t> поема, </a:t>
            </a:r>
            <a:r>
              <a:rPr lang="ru-RU" sz="2400" dirty="0" err="1">
                <a:latin typeface="Georgia" panose="02040502050405020303" pitchFamily="18" charset="0"/>
              </a:rPr>
              <a:t>переробка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поеми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римського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поета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Вергілія</a:t>
            </a:r>
            <a:r>
              <a:rPr lang="ru-RU" sz="2400" dirty="0">
                <a:latin typeface="Georgia" panose="02040502050405020303" pitchFamily="18" charset="0"/>
              </a:rPr>
              <a:t>, в </a:t>
            </a:r>
            <a:r>
              <a:rPr lang="ru-RU" sz="2400" dirty="0" err="1">
                <a:latin typeface="Georgia" panose="02040502050405020303" pitchFamily="18" charset="0"/>
              </a:rPr>
              <a:t>якій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Котляревський</a:t>
            </a:r>
            <a:r>
              <a:rPr lang="ru-RU" sz="2400" dirty="0">
                <a:latin typeface="Georgia" panose="02040502050405020303" pitchFamily="18" charset="0"/>
              </a:rPr>
              <a:t> дав </a:t>
            </a:r>
            <a:r>
              <a:rPr lang="ru-RU" sz="2400" dirty="0" err="1">
                <a:latin typeface="Georgia" panose="02040502050405020303" pitchFamily="18" charset="0"/>
              </a:rPr>
              <a:t>широку</a:t>
            </a:r>
            <a:r>
              <a:rPr lang="ru-RU" sz="2400" dirty="0">
                <a:latin typeface="Georgia" panose="02040502050405020303" pitchFamily="18" charset="0"/>
              </a:rPr>
              <a:t> картину народного </a:t>
            </a:r>
            <a:r>
              <a:rPr lang="ru-RU" sz="2400" dirty="0" err="1">
                <a:latin typeface="Georgia" panose="02040502050405020303" pitchFamily="18" charset="0"/>
              </a:rPr>
              <a:t>життя</a:t>
            </a:r>
            <a:r>
              <a:rPr lang="ru-RU" sz="2400" dirty="0">
                <a:latin typeface="Georgia" panose="02040502050405020303" pitchFamily="18" charset="0"/>
              </a:rPr>
              <a:t>, з </a:t>
            </a:r>
            <a:r>
              <a:rPr lang="ru-RU" sz="2400" dirty="0" err="1">
                <a:latin typeface="Georgia" panose="02040502050405020303" pitchFamily="18" charset="0"/>
              </a:rPr>
              <a:t>його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додатним</a:t>
            </a:r>
            <a:r>
              <a:rPr lang="ru-RU" sz="2400" dirty="0">
                <a:latin typeface="Georgia" panose="02040502050405020303" pitchFamily="18" charset="0"/>
              </a:rPr>
              <a:t> і </a:t>
            </a:r>
            <a:r>
              <a:rPr lang="ru-RU" sz="2400" dirty="0" err="1">
                <a:latin typeface="Georgia" panose="02040502050405020303" pitchFamily="18" charset="0"/>
              </a:rPr>
              <a:t>від’ємними</a:t>
            </a:r>
            <a:r>
              <a:rPr lang="ru-RU" sz="2400" dirty="0">
                <a:latin typeface="Georgia" panose="02040502050405020303" pitchFamily="18" charset="0"/>
              </a:rPr>
              <a:t> сторонами.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83" y="188074"/>
            <a:ext cx="2348441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7255" y="2708353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err="1" smtClean="0"/>
              <a:t>І.Котляревський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78" y="3693692"/>
            <a:ext cx="2016249" cy="28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3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6"/>
            <a:ext cx="3310111" cy="37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222674" cy="35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440623" cy="410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89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55272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Georgia" panose="02040502050405020303" pitchFamily="18" charset="0"/>
              </a:rPr>
              <a:t>Григорій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Квітка</a:t>
            </a:r>
            <a:r>
              <a:rPr lang="ru-RU" sz="2100" dirty="0">
                <a:latin typeface="Georgia" panose="02040502050405020303" pitchFamily="18" charset="0"/>
              </a:rPr>
              <a:t> – </a:t>
            </a:r>
            <a:r>
              <a:rPr lang="ru-RU" sz="2100" dirty="0" err="1">
                <a:latin typeface="Georgia" panose="02040502050405020303" pitchFamily="18" charset="0"/>
              </a:rPr>
              <a:t>Основ'яненко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відомий</a:t>
            </a:r>
            <a:r>
              <a:rPr lang="ru-RU" sz="2100" dirty="0">
                <a:latin typeface="Georgia" panose="02040502050405020303" pitchFamily="18" charset="0"/>
              </a:rPr>
              <a:t> як </a:t>
            </a:r>
            <a:r>
              <a:rPr lang="ru-RU" sz="2100" dirty="0" err="1">
                <a:latin typeface="Georgia" panose="02040502050405020303" pitchFamily="18" charset="0"/>
              </a:rPr>
              <a:t>засновник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художньої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прози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Можна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виділити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дві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основні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стильові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течії</a:t>
            </a:r>
            <a:r>
              <a:rPr lang="ru-RU" sz="2100" dirty="0">
                <a:latin typeface="Georgia" panose="02040502050405020303" pitchFamily="18" charset="0"/>
              </a:rPr>
              <a:t> в </a:t>
            </a:r>
            <a:r>
              <a:rPr lang="ru-RU" sz="2100" dirty="0" err="1">
                <a:latin typeface="Georgia" panose="02040502050405020303" pitchFamily="18" charset="0"/>
              </a:rPr>
              <a:t>прозі</a:t>
            </a:r>
            <a:r>
              <a:rPr lang="ru-RU" sz="2100" dirty="0">
                <a:latin typeface="Georgia" panose="02040502050405020303" pitchFamily="18" charset="0"/>
              </a:rPr>
              <a:t> Г. </a:t>
            </a:r>
            <a:r>
              <a:rPr lang="ru-RU" sz="2100" dirty="0" err="1">
                <a:latin typeface="Georgia" panose="02040502050405020303" pitchFamily="18" charset="0"/>
              </a:rPr>
              <a:t>Квітки</a:t>
            </a:r>
            <a:r>
              <a:rPr lang="ru-RU" sz="2100" dirty="0">
                <a:latin typeface="Georgia" panose="02040502050405020303" pitchFamily="18" charset="0"/>
              </a:rPr>
              <a:t>: </a:t>
            </a:r>
            <a:r>
              <a:rPr lang="ru-RU" sz="2100" dirty="0" err="1">
                <a:latin typeface="Georgia" panose="02040502050405020303" pitchFamily="18" charset="0"/>
              </a:rPr>
              <a:t>сентименталізм</a:t>
            </a:r>
            <a:r>
              <a:rPr lang="ru-RU" sz="2100" dirty="0">
                <a:latin typeface="Georgia" panose="02040502050405020303" pitchFamily="18" charset="0"/>
              </a:rPr>
              <a:t> (твори “Маруся”, “</a:t>
            </a:r>
            <a:r>
              <a:rPr lang="ru-RU" sz="2100" dirty="0" err="1">
                <a:latin typeface="Georgia" panose="02040502050405020303" pitchFamily="18" charset="0"/>
              </a:rPr>
              <a:t>Сердешна</a:t>
            </a:r>
            <a:r>
              <a:rPr lang="ru-RU" sz="2100" dirty="0">
                <a:latin typeface="Georgia" panose="02040502050405020303" pitchFamily="18" charset="0"/>
              </a:rPr>
              <a:t> Оксана”, “</a:t>
            </a:r>
            <a:r>
              <a:rPr lang="ru-RU" sz="2100" dirty="0" err="1">
                <a:latin typeface="Georgia" panose="02040502050405020303" pitchFamily="18" charset="0"/>
              </a:rPr>
              <a:t>Щира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любов</a:t>
            </a:r>
            <a:r>
              <a:rPr lang="ru-RU" sz="2100" dirty="0">
                <a:latin typeface="Georgia" panose="02040502050405020303" pitchFamily="18" charset="0"/>
              </a:rPr>
              <a:t>” </a:t>
            </a:r>
            <a:r>
              <a:rPr lang="ru-RU" sz="2100" dirty="0" err="1">
                <a:latin typeface="Georgia" panose="02040502050405020303" pitchFamily="18" charset="0"/>
              </a:rPr>
              <a:t>тощо</a:t>
            </a:r>
            <a:r>
              <a:rPr lang="ru-RU" sz="2100" dirty="0">
                <a:latin typeface="Georgia" panose="02040502050405020303" pitchFamily="18" charset="0"/>
              </a:rPr>
              <a:t>) та початок романтизму (</a:t>
            </a:r>
            <a:r>
              <a:rPr lang="ru-RU" sz="2100" dirty="0" err="1">
                <a:latin typeface="Georgia" panose="02040502050405020303" pitchFamily="18" charset="0"/>
              </a:rPr>
              <a:t>повісті</a:t>
            </a:r>
            <a:r>
              <a:rPr lang="ru-RU" sz="2100" dirty="0">
                <a:latin typeface="Georgia" panose="02040502050405020303" pitchFamily="18" charset="0"/>
              </a:rPr>
              <a:t> “ </a:t>
            </a:r>
            <a:r>
              <a:rPr lang="ru-RU" sz="2100" dirty="0" err="1">
                <a:latin typeface="Georgia" panose="02040502050405020303" pitchFamily="18" charset="0"/>
              </a:rPr>
              <a:t>Конотопська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відьма</a:t>
            </a:r>
            <a:r>
              <a:rPr lang="ru-RU" sz="2100" dirty="0">
                <a:latin typeface="Georgia" panose="02040502050405020303" pitchFamily="18" charset="0"/>
              </a:rPr>
              <a:t>”, “</a:t>
            </a:r>
            <a:r>
              <a:rPr lang="ru-RU" sz="2100" dirty="0" err="1">
                <a:latin typeface="Georgia" panose="02040502050405020303" pitchFamily="18" charset="0"/>
              </a:rPr>
              <a:t>Мертвецький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Великдень</a:t>
            </a:r>
            <a:r>
              <a:rPr lang="ru-RU" sz="2100" dirty="0">
                <a:latin typeface="Georgia" panose="02040502050405020303" pitchFamily="18" charset="0"/>
              </a:rPr>
              <a:t>”).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7630"/>
            <a:ext cx="24956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3651386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Georgia" panose="02040502050405020303" pitchFamily="18" charset="0"/>
              </a:rPr>
              <a:t>З </a:t>
            </a:r>
            <a:r>
              <a:rPr lang="ru-RU" sz="2100" dirty="0" err="1">
                <a:latin typeface="Georgia" panose="02040502050405020303" pitchFamily="18" charset="0"/>
              </a:rPr>
              <a:t>творчістю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Котляревського</a:t>
            </a:r>
            <a:r>
              <a:rPr lang="ru-RU" sz="2100" dirty="0">
                <a:latin typeface="Georgia" panose="02040502050405020303" pitchFamily="18" charset="0"/>
              </a:rPr>
              <a:t> та </a:t>
            </a:r>
            <a:r>
              <a:rPr lang="ru-RU" sz="2100" dirty="0" err="1">
                <a:latin typeface="Georgia" panose="02040502050405020303" pitchFamily="18" charset="0"/>
              </a:rPr>
              <a:t>Квітки</a:t>
            </a:r>
            <a:r>
              <a:rPr lang="ru-RU" sz="2100" dirty="0">
                <a:latin typeface="Georgia" panose="02040502050405020303" pitchFamily="18" charset="0"/>
              </a:rPr>
              <a:t> – </a:t>
            </a:r>
            <a:r>
              <a:rPr lang="ru-RU" sz="2100" dirty="0" err="1">
                <a:latin typeface="Georgia" panose="02040502050405020303" pitchFamily="18" charset="0"/>
              </a:rPr>
              <a:t>Основ’яненко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пов’язане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становлення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української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драми</a:t>
            </a:r>
            <a:r>
              <a:rPr lang="ru-RU" sz="2100" dirty="0">
                <a:latin typeface="Georgia" panose="02040502050405020303" pitchFamily="18" charset="0"/>
              </a:rPr>
              <a:t> – </a:t>
            </a:r>
            <a:r>
              <a:rPr lang="ru-RU" sz="2100" dirty="0" err="1">
                <a:latin typeface="Georgia" panose="02040502050405020303" pitchFamily="18" charset="0"/>
              </a:rPr>
              <a:t>обидва</a:t>
            </a:r>
            <a:r>
              <a:rPr lang="ru-RU" sz="2100" dirty="0">
                <a:latin typeface="Georgia" panose="02040502050405020303" pitchFamily="18" charset="0"/>
              </a:rPr>
              <a:t>  </a:t>
            </a:r>
            <a:r>
              <a:rPr lang="ru-RU" sz="2100" dirty="0" err="1">
                <a:latin typeface="Georgia" panose="02040502050405020303" pitchFamily="18" charset="0"/>
              </a:rPr>
              <a:t>письменники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виступали</a:t>
            </a:r>
            <a:r>
              <a:rPr lang="ru-RU" sz="2100" dirty="0">
                <a:latin typeface="Georgia" panose="02040502050405020303" pitchFamily="18" charset="0"/>
              </a:rPr>
              <a:t> як </a:t>
            </a:r>
            <a:r>
              <a:rPr lang="ru-RU" sz="2100" dirty="0" err="1">
                <a:latin typeface="Georgia" panose="02040502050405020303" pitchFamily="18" charset="0"/>
              </a:rPr>
              <a:t>організатори</a:t>
            </a:r>
            <a:r>
              <a:rPr lang="ru-RU" sz="2100" dirty="0">
                <a:latin typeface="Georgia" panose="02040502050405020303" pitchFamily="18" charset="0"/>
              </a:rPr>
              <a:t> театрального </a:t>
            </a:r>
            <a:r>
              <a:rPr lang="ru-RU" sz="2100" dirty="0" err="1">
                <a:latin typeface="Georgia" panose="02040502050405020303" pitchFamily="18" charset="0"/>
              </a:rPr>
              <a:t>життя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першої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половини</a:t>
            </a:r>
            <a:r>
              <a:rPr lang="ru-RU" sz="2100" dirty="0">
                <a:latin typeface="Georgia" panose="02040502050405020303" pitchFamily="18" charset="0"/>
              </a:rPr>
              <a:t> 19 </a:t>
            </a:r>
            <a:r>
              <a:rPr lang="ru-RU" sz="2100" dirty="0" err="1">
                <a:latin typeface="Georgia" panose="02040502050405020303" pitchFamily="18" charset="0"/>
              </a:rPr>
              <a:t>століття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режисери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П’єси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Котляревського</a:t>
            </a:r>
            <a:r>
              <a:rPr lang="ru-RU" sz="2100" dirty="0">
                <a:latin typeface="Georgia" panose="02040502050405020303" pitchFamily="18" charset="0"/>
              </a:rPr>
              <a:t> “Наталка Полтавка”, “Москаль - </a:t>
            </a:r>
            <a:r>
              <a:rPr lang="ru-RU" sz="2100" dirty="0" err="1">
                <a:latin typeface="Georgia" panose="02040502050405020303" pitchFamily="18" charset="0"/>
              </a:rPr>
              <a:t>чарівник</a:t>
            </a:r>
            <a:r>
              <a:rPr lang="ru-RU" sz="2100" dirty="0">
                <a:latin typeface="Georgia" panose="02040502050405020303" pitchFamily="18" charset="0"/>
              </a:rPr>
              <a:t>”, </a:t>
            </a:r>
            <a:r>
              <a:rPr lang="ru-RU" sz="2100" dirty="0" err="1">
                <a:latin typeface="Georgia" panose="02040502050405020303" pitchFamily="18" charset="0"/>
              </a:rPr>
              <a:t>комедії</a:t>
            </a:r>
            <a:r>
              <a:rPr lang="ru-RU" sz="2100" dirty="0">
                <a:latin typeface="Georgia" panose="02040502050405020303" pitchFamily="18" charset="0"/>
              </a:rPr>
              <a:t> Г. </a:t>
            </a:r>
            <a:r>
              <a:rPr lang="ru-RU" sz="2100" dirty="0" err="1">
                <a:latin typeface="Georgia" panose="02040502050405020303" pitchFamily="18" charset="0"/>
              </a:rPr>
              <a:t>Квітки</a:t>
            </a:r>
            <a:r>
              <a:rPr lang="ru-RU" sz="2100" dirty="0">
                <a:latin typeface="Georgia" panose="02040502050405020303" pitchFamily="18" charset="0"/>
              </a:rPr>
              <a:t> “</a:t>
            </a:r>
            <a:r>
              <a:rPr lang="ru-RU" sz="2100" dirty="0" err="1">
                <a:latin typeface="Georgia" panose="02040502050405020303" pitchFamily="18" charset="0"/>
              </a:rPr>
              <a:t>Сватання</a:t>
            </a:r>
            <a:r>
              <a:rPr lang="ru-RU" sz="2100" dirty="0">
                <a:latin typeface="Georgia" panose="02040502050405020303" pitchFamily="18" charset="0"/>
              </a:rPr>
              <a:t> на </a:t>
            </a:r>
            <a:r>
              <a:rPr lang="ru-RU" sz="2100" dirty="0" err="1">
                <a:latin typeface="Georgia" panose="02040502050405020303" pitchFamily="18" charset="0"/>
              </a:rPr>
              <a:t>Гончарівці</a:t>
            </a:r>
            <a:r>
              <a:rPr lang="ru-RU" sz="2100" dirty="0">
                <a:latin typeface="Georgia" panose="02040502050405020303" pitchFamily="18" charset="0"/>
              </a:rPr>
              <a:t>”, “Шельменко - денщик” і зараз </a:t>
            </a:r>
            <a:r>
              <a:rPr lang="ru-RU" sz="2100" dirty="0" err="1">
                <a:latin typeface="Georgia" panose="02040502050405020303" pitchFamily="18" charset="0"/>
              </a:rPr>
              <a:t>зберігають</a:t>
            </a:r>
            <a:r>
              <a:rPr lang="ru-RU" sz="2100" dirty="0">
                <a:latin typeface="Georgia" panose="02040502050405020303" pitchFamily="18" charset="0"/>
              </a:rPr>
              <a:t> свою </a:t>
            </a:r>
            <a:r>
              <a:rPr lang="ru-RU" sz="2100" dirty="0" err="1">
                <a:latin typeface="Georgia" panose="02040502050405020303" pitchFamily="18" charset="0"/>
              </a:rPr>
              <a:t>популярність</a:t>
            </a:r>
            <a:r>
              <a:rPr lang="ru-RU" sz="21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8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Georgia" panose="02040502050405020303" pitchFamily="18" charset="0"/>
              </a:rPr>
              <a:t>Гумористично</a:t>
            </a:r>
            <a:r>
              <a:rPr lang="ru-RU" sz="2100" dirty="0">
                <a:latin typeface="Georgia" panose="02040502050405020303" pitchFamily="18" charset="0"/>
              </a:rPr>
              <a:t> – сатирична форма мала </a:t>
            </a:r>
            <a:r>
              <a:rPr lang="ru-RU" sz="2100" dirty="0" err="1">
                <a:latin typeface="Georgia" panose="02040502050405020303" pitchFamily="18" charset="0"/>
              </a:rPr>
              <a:t>послідовників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Найбільш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яскравими</a:t>
            </a:r>
            <a:r>
              <a:rPr lang="ru-RU" sz="2100" dirty="0">
                <a:latin typeface="Georgia" panose="02040502050405020303" pitchFamily="18" charset="0"/>
              </a:rPr>
              <a:t> є Петро </a:t>
            </a:r>
            <a:r>
              <a:rPr lang="ru-RU" sz="2100" dirty="0" err="1">
                <a:latin typeface="Georgia" panose="02040502050405020303" pitchFamily="18" charset="0"/>
              </a:rPr>
              <a:t>Гулак</a:t>
            </a:r>
            <a:r>
              <a:rPr lang="ru-RU" sz="2100" dirty="0">
                <a:latin typeface="Georgia" panose="02040502050405020303" pitchFamily="18" charset="0"/>
              </a:rPr>
              <a:t> – </a:t>
            </a:r>
            <a:r>
              <a:rPr lang="ru-RU" sz="2100" dirty="0" err="1">
                <a:latin typeface="Georgia" panose="02040502050405020303" pitchFamily="18" charset="0"/>
              </a:rPr>
              <a:t>Артемовський</a:t>
            </a:r>
            <a:r>
              <a:rPr lang="ru-RU" sz="2100" dirty="0">
                <a:latin typeface="Georgia" panose="02040502050405020303" pitchFamily="18" charset="0"/>
              </a:rPr>
              <a:t> та </a:t>
            </a:r>
            <a:r>
              <a:rPr lang="ru-RU" sz="2100" dirty="0" err="1">
                <a:latin typeface="Georgia" panose="02040502050405020303" pitchFamily="18" charset="0"/>
              </a:rPr>
              <a:t>Євген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Гребінка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які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користувалися</a:t>
            </a:r>
            <a:r>
              <a:rPr lang="ru-RU" sz="2100" dirty="0">
                <a:latin typeface="Georgia" panose="02040502050405020303" pitchFamily="18" charset="0"/>
              </a:rPr>
              <a:t> в </a:t>
            </a:r>
            <a:r>
              <a:rPr lang="ru-RU" sz="2100" dirty="0" err="1">
                <a:latin typeface="Georgia" panose="02040502050405020303" pitchFamily="18" charset="0"/>
              </a:rPr>
              <a:t>своїй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творчості</a:t>
            </a:r>
            <a:r>
              <a:rPr lang="ru-RU" sz="2100" dirty="0">
                <a:latin typeface="Georgia" panose="02040502050405020303" pitchFamily="18" charset="0"/>
              </a:rPr>
              <a:t> формою байки.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2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4151"/>
            <a:ext cx="3528392" cy="49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604" y="6321689"/>
            <a:ext cx="354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Петро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Гулак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Артемовський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47097" y="6266270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Євген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Гребінка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0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1135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Нова Українська література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 Українська література</dc:title>
  <dc:creator>NataCR7</dc:creator>
  <cp:lastModifiedBy>User</cp:lastModifiedBy>
  <cp:revision>12</cp:revision>
  <dcterms:created xsi:type="dcterms:W3CDTF">2014-01-15T17:24:43Z</dcterms:created>
  <dcterms:modified xsi:type="dcterms:W3CDTF">2014-01-15T20:56:47Z</dcterms:modified>
</cp:coreProperties>
</file>