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704" autoAdjust="0"/>
  </p:normalViewPr>
  <p:slideViewPr>
    <p:cSldViewPr>
      <p:cViewPr varScale="1">
        <p:scale>
          <a:sx n="48" d="100"/>
          <a:sy n="48" d="100"/>
        </p:scale>
        <p:origin x="-115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90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2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Используйте несколько пунктов, если необходимо.</a:t>
            </a:r>
            <a:endParaRPr lang="ru-RU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Используйте краткий маркированный список пунктов и изложите подробности устно.</a:t>
            </a:r>
            <a:endParaRPr lang="ru-RU" noProof="0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FADA7-12A5-4168-87FD-0A7BA931419B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FC5A2C-8CF9-418C-929E-59F23F70E5F3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69BAF-DF50-49A9-A24B-E772F34D4EE8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29F9C-0FE7-4725-BBF1-3A439DEFF6B8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92ABE-290F-4556-9BE6-EA283C4356C3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137221-B4EC-499E-8F13-52A4FCD99E36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F042D-FBEA-40C8-ACF1-388DE857BC66}" type="datetime1">
              <a:rPr lang="en-US" smtClean="0"/>
              <a:pPr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1A33440A-D04E-4FB0-ACBB-D1FD42651063}" type="datetime1">
              <a:rPr lang="en-US" smtClean="0"/>
              <a:pPr algn="r"/>
              <a:t>10/29/2014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E%D0%BB%D0%B5%D1%81%D1%8F_(%D0%BE%D0%BF%D0%BE%D0%B2%D1%96%D0%B4%D0%B0%D0%BD%D0%BD%D1%8F,_1890)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аша\Рабочий стол\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0"/>
            <a:ext cx="51591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476672"/>
            <a:ext cx="7406640" cy="72008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effectLst/>
              </a:rPr>
              <a:t>Літературна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спадщина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Грінченка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04664"/>
            <a:ext cx="7776864" cy="6192688"/>
          </a:xfrm>
        </p:spPr>
        <p:txBody>
          <a:bodyPr>
            <a:noAutofit/>
          </a:bodyPr>
          <a:lstStyle/>
          <a:p>
            <a:r>
              <a:rPr lang="ru-RU" sz="2000" dirty="0" err="1"/>
              <a:t>Літературну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розпочав</a:t>
            </a:r>
            <a:r>
              <a:rPr lang="ru-RU" sz="2000" dirty="0"/>
              <a:t> у 80-тих роках 19-го </a:t>
            </a:r>
            <a:r>
              <a:rPr lang="ru-RU" sz="2000" dirty="0" err="1"/>
              <a:t>століття</a:t>
            </a:r>
            <a:r>
              <a:rPr lang="ru-RU" sz="2000" dirty="0"/>
              <a:t>. Автор </a:t>
            </a:r>
            <a:r>
              <a:rPr lang="ru-RU" sz="2000" dirty="0" err="1"/>
              <a:t>близько</a:t>
            </a:r>
            <a:r>
              <a:rPr lang="ru-RU" sz="2000" dirty="0"/>
              <a:t> 50 </a:t>
            </a:r>
            <a:r>
              <a:rPr lang="ru-RU" sz="2000" dirty="0" err="1"/>
              <a:t>оповідань</a:t>
            </a:r>
            <a:r>
              <a:rPr lang="ru-RU" sz="2000" dirty="0"/>
              <a:t> («Чудова </a:t>
            </a:r>
            <a:r>
              <a:rPr lang="ru-RU" sz="2000" dirty="0" err="1"/>
              <a:t>дівчина</a:t>
            </a:r>
            <a:r>
              <a:rPr lang="ru-RU" sz="2000" dirty="0"/>
              <a:t>», 1884;  </a:t>
            </a:r>
            <a:r>
              <a:rPr lang="ru-RU" sz="2000" dirty="0">
                <a:hlinkClick r:id="rId2" tooltip="Олеся (оповідання, 1890)"/>
              </a:rPr>
              <a:t>«Олеся»</a:t>
            </a:r>
            <a:r>
              <a:rPr lang="ru-RU" sz="2000" dirty="0"/>
              <a:t>, 1890</a:t>
            </a:r>
            <a:r>
              <a:rPr lang="ru-RU" sz="2000" dirty="0" smtClean="0"/>
              <a:t>;; </a:t>
            </a:r>
            <a:r>
              <a:rPr lang="ru-RU" sz="2000" dirty="0"/>
              <a:t>«</a:t>
            </a:r>
            <a:r>
              <a:rPr lang="ru-RU" sz="2000" dirty="0" err="1"/>
              <a:t>Дзвоник</a:t>
            </a:r>
            <a:r>
              <a:rPr lang="ru-RU" sz="2000" dirty="0"/>
              <a:t>», 1897 та </a:t>
            </a:r>
            <a:r>
              <a:rPr lang="ru-RU" sz="2000" dirty="0" err="1"/>
              <a:t>ін</a:t>
            </a:r>
            <a:r>
              <a:rPr lang="ru-RU" sz="2000" dirty="0"/>
              <a:t>.), </a:t>
            </a:r>
            <a:r>
              <a:rPr lang="ru-RU" sz="2000" dirty="0" err="1"/>
              <a:t>повістей</a:t>
            </a:r>
            <a:r>
              <a:rPr lang="ru-RU" sz="2000" dirty="0"/>
              <a:t> («</a:t>
            </a:r>
            <a:r>
              <a:rPr lang="ru-RU" sz="2000" dirty="0" err="1"/>
              <a:t>Соняшний</a:t>
            </a:r>
            <a:r>
              <a:rPr lang="ru-RU" sz="2000" dirty="0"/>
              <a:t> </a:t>
            </a:r>
            <a:r>
              <a:rPr lang="ru-RU" sz="2000" dirty="0" err="1"/>
              <a:t>промінь</a:t>
            </a:r>
            <a:r>
              <a:rPr lang="ru-RU" sz="2000" dirty="0"/>
              <a:t>», </a:t>
            </a:r>
            <a:r>
              <a:rPr lang="ru-RU" sz="2000" dirty="0" smtClean="0"/>
              <a:t>1890; </a:t>
            </a:r>
            <a:r>
              <a:rPr lang="ru-RU" sz="2000" dirty="0"/>
              <a:t>«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темної</a:t>
            </a:r>
            <a:r>
              <a:rPr lang="ru-RU" sz="2000" dirty="0"/>
              <a:t> </a:t>
            </a:r>
            <a:r>
              <a:rPr lang="ru-RU" sz="2000" dirty="0" err="1"/>
              <a:t>ночі</a:t>
            </a:r>
            <a:r>
              <a:rPr lang="ru-RU" sz="2000" dirty="0"/>
              <a:t>», 1900; « </a:t>
            </a:r>
            <a:r>
              <a:rPr lang="ru-RU" sz="2000" dirty="0" err="1"/>
              <a:t>Під</a:t>
            </a:r>
            <a:r>
              <a:rPr lang="ru-RU" sz="2000" dirty="0"/>
              <a:t> тихими вербами», 1901), </a:t>
            </a:r>
            <a:r>
              <a:rPr lang="ru-RU" sz="2000" dirty="0" err="1"/>
              <a:t>збірок</a:t>
            </a:r>
            <a:r>
              <a:rPr lang="ru-RU" sz="2000" dirty="0"/>
              <a:t> </a:t>
            </a:r>
            <a:r>
              <a:rPr lang="ru-RU" sz="2000" dirty="0" err="1"/>
              <a:t>поезії</a:t>
            </a:r>
            <a:r>
              <a:rPr lang="ru-RU" sz="2000" dirty="0"/>
              <a:t> («</a:t>
            </a:r>
            <a:r>
              <a:rPr lang="ru-RU" sz="2000" dirty="0" err="1"/>
              <a:t>Пісні</a:t>
            </a:r>
            <a:r>
              <a:rPr lang="ru-RU" sz="2000" dirty="0"/>
              <a:t> Василя </a:t>
            </a:r>
            <a:r>
              <a:rPr lang="ru-RU" sz="2000" dirty="0" err="1"/>
              <a:t>Чайченка</a:t>
            </a:r>
            <a:r>
              <a:rPr lang="ru-RU" sz="2000" dirty="0"/>
              <a:t>», 1884; «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сільською</a:t>
            </a:r>
            <a:r>
              <a:rPr lang="ru-RU" sz="2000" dirty="0"/>
              <a:t> </a:t>
            </a:r>
            <a:r>
              <a:rPr lang="ru-RU" sz="2000" dirty="0" err="1"/>
              <a:t>стріхою</a:t>
            </a:r>
            <a:r>
              <a:rPr lang="ru-RU" sz="2000" dirty="0"/>
              <a:t>», 1886; «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хмарним</a:t>
            </a:r>
            <a:r>
              <a:rPr lang="ru-RU" sz="2000" dirty="0"/>
              <a:t> небом», 1893 та </a:t>
            </a:r>
            <a:r>
              <a:rPr lang="ru-RU" sz="2000" dirty="0" err="1"/>
              <a:t>ін</a:t>
            </a:r>
            <a:r>
              <a:rPr lang="ru-RU" sz="2000" dirty="0"/>
              <a:t>.). </a:t>
            </a:r>
            <a:r>
              <a:rPr lang="ru-RU" sz="2000" dirty="0" err="1"/>
              <a:t>Історичній</a:t>
            </a:r>
            <a:r>
              <a:rPr lang="ru-RU" sz="2000" dirty="0"/>
              <a:t> </a:t>
            </a:r>
            <a:r>
              <a:rPr lang="ru-RU" sz="2000" dirty="0" err="1"/>
              <a:t>темі</a:t>
            </a:r>
            <a:r>
              <a:rPr lang="ru-RU" sz="2000" dirty="0"/>
              <a:t> </a:t>
            </a:r>
            <a:r>
              <a:rPr lang="ru-RU" sz="2000" dirty="0" err="1"/>
              <a:t>присвячені</a:t>
            </a:r>
            <a:r>
              <a:rPr lang="ru-RU" sz="2000" dirty="0"/>
              <a:t> </a:t>
            </a:r>
            <a:r>
              <a:rPr lang="ru-RU" sz="2000" dirty="0" err="1"/>
              <a:t>драми</a:t>
            </a:r>
            <a:r>
              <a:rPr lang="ru-RU" sz="2000" dirty="0"/>
              <a:t>: «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бурі</a:t>
            </a:r>
            <a:r>
              <a:rPr lang="ru-RU" sz="2000" dirty="0"/>
              <a:t>» (1897), «</a:t>
            </a:r>
            <a:r>
              <a:rPr lang="ru-RU" sz="2000" dirty="0" err="1"/>
              <a:t>Степовий</a:t>
            </a:r>
            <a:r>
              <a:rPr lang="ru-RU" sz="2000" dirty="0"/>
              <a:t> </a:t>
            </a:r>
            <a:r>
              <a:rPr lang="ru-RU" sz="2000" dirty="0" err="1"/>
              <a:t>гість</a:t>
            </a:r>
            <a:r>
              <a:rPr lang="ru-RU" sz="2000" dirty="0"/>
              <a:t>» (1897), «</a:t>
            </a:r>
            <a:r>
              <a:rPr lang="ru-RU" sz="2000" dirty="0" err="1"/>
              <a:t>Ясні</a:t>
            </a:r>
            <a:r>
              <a:rPr lang="ru-RU" sz="2000" dirty="0"/>
              <a:t> </a:t>
            </a:r>
            <a:r>
              <a:rPr lang="ru-RU" sz="2000" dirty="0" err="1"/>
              <a:t>зорі</a:t>
            </a:r>
            <a:r>
              <a:rPr lang="ru-RU" sz="2000" dirty="0"/>
              <a:t>» (1884–1900). </a:t>
            </a:r>
            <a:r>
              <a:rPr lang="ru-RU" sz="2000" dirty="0" err="1"/>
              <a:t>Перекладав</a:t>
            </a:r>
            <a:r>
              <a:rPr lang="ru-RU" sz="2000" dirty="0"/>
              <a:t> </a:t>
            </a:r>
            <a:r>
              <a:rPr lang="ru-RU" sz="2000" dirty="0" smtClean="0"/>
              <a:t>твори, </a:t>
            </a:r>
            <a:r>
              <a:rPr lang="ru-RU" sz="2000" dirty="0" err="1"/>
              <a:t>Йогана</a:t>
            </a:r>
            <a:r>
              <a:rPr lang="ru-RU" sz="2000" dirty="0"/>
              <a:t>-Вольфганга Гете, </a:t>
            </a:r>
            <a:r>
              <a:rPr lang="ru-RU" sz="2000" dirty="0" err="1" smtClean="0"/>
              <a:t>Віктора</a:t>
            </a:r>
            <a:r>
              <a:rPr lang="ru-RU" sz="2000" dirty="0" smtClean="0"/>
              <a:t> </a:t>
            </a:r>
            <a:r>
              <a:rPr lang="ru-RU" sz="2000" dirty="0"/>
              <a:t>Гюго, та </a:t>
            </a:r>
            <a:r>
              <a:rPr lang="ru-RU" sz="2000" dirty="0" err="1"/>
              <a:t>ін</a:t>
            </a:r>
            <a:r>
              <a:rPr lang="ru-RU" sz="2000" dirty="0"/>
              <a:t>. </a:t>
            </a:r>
            <a:r>
              <a:rPr lang="ru-RU" sz="2000" dirty="0" err="1"/>
              <a:t>Впорядкував</a:t>
            </a:r>
            <a:r>
              <a:rPr lang="ru-RU" sz="2000" dirty="0"/>
              <a:t> і </a:t>
            </a:r>
            <a:r>
              <a:rPr lang="ru-RU" sz="2000" dirty="0" err="1"/>
              <a:t>видав</a:t>
            </a:r>
            <a:r>
              <a:rPr lang="ru-RU" sz="2000" dirty="0"/>
              <a:t> у </a:t>
            </a:r>
            <a:r>
              <a:rPr lang="ru-RU" sz="2000" dirty="0" err="1"/>
              <a:t>трьох</a:t>
            </a:r>
            <a:r>
              <a:rPr lang="ru-RU" sz="2000" dirty="0"/>
              <a:t> книгах «</a:t>
            </a:r>
            <a:r>
              <a:rPr lang="ru-RU" sz="2000" dirty="0" err="1"/>
              <a:t>Етнографічні</a:t>
            </a:r>
            <a:r>
              <a:rPr lang="ru-RU" sz="2000" dirty="0"/>
              <a:t> </a:t>
            </a:r>
            <a:r>
              <a:rPr lang="ru-RU" sz="2000" dirty="0" err="1"/>
              <a:t>матеріали</a:t>
            </a:r>
            <a:r>
              <a:rPr lang="ru-RU" sz="2000" dirty="0"/>
              <a:t> </a:t>
            </a:r>
            <a:r>
              <a:rPr lang="ru-RU" sz="2000" dirty="0" err="1"/>
              <a:t>зібрані</a:t>
            </a:r>
            <a:r>
              <a:rPr lang="ru-RU" sz="2000" dirty="0"/>
              <a:t> в </a:t>
            </a:r>
            <a:r>
              <a:rPr lang="ru-RU" sz="2000" dirty="0" err="1"/>
              <a:t>Чернігівській</a:t>
            </a:r>
            <a:r>
              <a:rPr lang="ru-RU" sz="2000" dirty="0"/>
              <a:t> і </a:t>
            </a:r>
            <a:r>
              <a:rPr lang="ru-RU" sz="2000" dirty="0" err="1"/>
              <a:t>сусідніх</a:t>
            </a:r>
            <a:r>
              <a:rPr lang="ru-RU" sz="2000" dirty="0"/>
              <a:t> з нею </a:t>
            </a:r>
            <a:r>
              <a:rPr lang="ru-RU" sz="2000" dirty="0" err="1"/>
              <a:t>губерніях</a:t>
            </a:r>
            <a:r>
              <a:rPr lang="ru-RU" sz="2000" dirty="0"/>
              <a:t>» (</a:t>
            </a:r>
            <a:r>
              <a:rPr lang="ru-RU" sz="2000" dirty="0" err="1"/>
              <a:t>т.т</a:t>
            </a:r>
            <a:r>
              <a:rPr lang="ru-RU" sz="2000" dirty="0"/>
              <a:t>. 1-3, 1895-99). </a:t>
            </a:r>
            <a:r>
              <a:rPr lang="ru-RU" sz="2000" dirty="0" err="1"/>
              <a:t>Йому</a:t>
            </a:r>
            <a:r>
              <a:rPr lang="ru-RU" sz="2000" dirty="0"/>
              <a:t> належать </a:t>
            </a:r>
            <a:r>
              <a:rPr lang="ru-RU" sz="2000" dirty="0" smtClean="0"/>
              <a:t>«</a:t>
            </a:r>
            <a:r>
              <a:rPr lang="ru-RU" sz="2000" dirty="0" err="1"/>
              <a:t>Пісні</a:t>
            </a:r>
            <a:r>
              <a:rPr lang="ru-RU" sz="2000" dirty="0"/>
              <a:t> та </a:t>
            </a:r>
            <a:r>
              <a:rPr lang="ru-RU" sz="2000" dirty="0" err="1"/>
              <a:t>думи</a:t>
            </a:r>
            <a:r>
              <a:rPr lang="ru-RU" sz="2000" dirty="0"/>
              <a:t>» (1895), «</a:t>
            </a:r>
            <a:r>
              <a:rPr lang="ru-RU" sz="2000" dirty="0" err="1"/>
              <a:t>Думи</a:t>
            </a:r>
            <a:r>
              <a:rPr lang="ru-RU" sz="2000" dirty="0"/>
              <a:t> </a:t>
            </a:r>
            <a:r>
              <a:rPr lang="ru-RU" sz="2000" dirty="0" err="1"/>
              <a:t>кобзарські</a:t>
            </a:r>
            <a:r>
              <a:rPr lang="ru-RU" sz="2000" dirty="0"/>
              <a:t>» (1897), «Веселий </a:t>
            </a:r>
            <a:r>
              <a:rPr lang="ru-RU" sz="2000" dirty="0" err="1"/>
              <a:t>оповідач</a:t>
            </a:r>
            <a:r>
              <a:rPr lang="ru-RU" sz="2000" dirty="0"/>
              <a:t>» (1898), «</a:t>
            </a:r>
            <a:r>
              <a:rPr lang="ru-RU" sz="2000" dirty="0" err="1"/>
              <a:t>Изъ</a:t>
            </a:r>
            <a:r>
              <a:rPr lang="ru-RU" sz="2000" dirty="0"/>
              <a:t> </a:t>
            </a:r>
            <a:r>
              <a:rPr lang="ru-RU" sz="2000" dirty="0" err="1"/>
              <a:t>устъ</a:t>
            </a:r>
            <a:r>
              <a:rPr lang="ru-RU" sz="2000" dirty="0"/>
              <a:t> народа. </a:t>
            </a:r>
            <a:r>
              <a:rPr lang="ru-RU" sz="2000" dirty="0" err="1"/>
              <a:t>Малорусскіе</a:t>
            </a:r>
            <a:r>
              <a:rPr lang="ru-RU" sz="2000" dirty="0"/>
              <a:t> рассказы, сказки и пр.» (1901) та </a:t>
            </a:r>
            <a:r>
              <a:rPr lang="ru-RU" sz="2000" dirty="0" err="1"/>
              <a:t>ін</a:t>
            </a:r>
            <a:r>
              <a:rPr lang="ru-RU" sz="2000" dirty="0" smtClean="0"/>
              <a:t>., </a:t>
            </a:r>
            <a:r>
              <a:rPr lang="ru-RU" sz="2000" dirty="0" err="1"/>
              <a:t>С</a:t>
            </a:r>
            <a:r>
              <a:rPr lang="ru-RU" sz="2000" dirty="0" err="1" smtClean="0"/>
              <a:t>вої</a:t>
            </a:r>
            <a:r>
              <a:rPr lang="ru-RU" sz="2000" dirty="0" smtClean="0"/>
              <a:t> </a:t>
            </a:r>
            <a:r>
              <a:rPr lang="ru-RU" sz="2000" dirty="0" err="1"/>
              <a:t>педагогічні</a:t>
            </a:r>
            <a:r>
              <a:rPr lang="ru-RU" sz="2000" dirty="0"/>
              <a:t> погляди </a:t>
            </a:r>
            <a:r>
              <a:rPr lang="ru-RU" sz="2000" dirty="0" err="1"/>
              <a:t>виклав</a:t>
            </a:r>
            <a:r>
              <a:rPr lang="ru-RU" sz="2000" dirty="0"/>
              <a:t> у </a:t>
            </a:r>
            <a:r>
              <a:rPr lang="ru-RU" sz="2000" dirty="0" err="1"/>
              <a:t>працях</a:t>
            </a:r>
            <a:r>
              <a:rPr lang="ru-RU" sz="2000" dirty="0"/>
              <a:t>: «Яка </a:t>
            </a:r>
            <a:r>
              <a:rPr lang="ru-RU" sz="2000" dirty="0" err="1"/>
              <a:t>тепер</a:t>
            </a:r>
            <a:r>
              <a:rPr lang="ru-RU" sz="2000" dirty="0"/>
              <a:t> народна школа в </a:t>
            </a:r>
            <a:r>
              <a:rPr lang="ru-RU" sz="2000" dirty="0" err="1"/>
              <a:t>Україні</a:t>
            </a:r>
            <a:r>
              <a:rPr lang="ru-RU" sz="2000" dirty="0"/>
              <a:t>» (1896), «</a:t>
            </a:r>
            <a:r>
              <a:rPr lang="ru-RU" sz="2000" dirty="0" err="1"/>
              <a:t>Народні</a:t>
            </a:r>
            <a:r>
              <a:rPr lang="ru-RU" sz="2000" dirty="0"/>
              <a:t> </a:t>
            </a:r>
            <a:r>
              <a:rPr lang="ru-RU" sz="2000" dirty="0" err="1"/>
              <a:t>вчителі</a:t>
            </a:r>
            <a:r>
              <a:rPr lang="ru-RU" sz="2000" dirty="0"/>
              <a:t> і </a:t>
            </a:r>
            <a:r>
              <a:rPr lang="ru-RU" sz="2000" dirty="0" err="1"/>
              <a:t>вкраїнська</a:t>
            </a:r>
            <a:r>
              <a:rPr lang="ru-RU" sz="2000" dirty="0"/>
              <a:t> школа» (1906), «На беспросветном пути. Об украинской школе» (1906) та </a:t>
            </a:r>
            <a:r>
              <a:rPr lang="ru-RU" sz="2000" dirty="0" err="1"/>
              <a:t>ін</a:t>
            </a:r>
            <a:r>
              <a:rPr lang="ru-RU" sz="2000" dirty="0"/>
              <a:t>. </a:t>
            </a:r>
            <a:r>
              <a:rPr lang="ru-RU" sz="2000" dirty="0" err="1"/>
              <a:t>Боровся</a:t>
            </a:r>
            <a:r>
              <a:rPr lang="ru-RU" sz="2000" dirty="0"/>
              <a:t> за </a:t>
            </a:r>
            <a:r>
              <a:rPr lang="ru-RU" sz="2000" dirty="0" err="1"/>
              <a:t>навчання</a:t>
            </a:r>
            <a:r>
              <a:rPr lang="ru-RU" sz="2000" dirty="0"/>
              <a:t> </a:t>
            </a:r>
            <a:r>
              <a:rPr lang="ru-RU" sz="2000" dirty="0" err="1"/>
              <a:t>українських</a:t>
            </a:r>
            <a:r>
              <a:rPr lang="ru-RU" sz="2000" dirty="0"/>
              <a:t> </a:t>
            </a:r>
            <a:r>
              <a:rPr lang="ru-RU" sz="2000" dirty="0" err="1"/>
              <a:t>дітей</a:t>
            </a:r>
            <a:r>
              <a:rPr lang="ru-RU" sz="2000" dirty="0"/>
              <a:t> </a:t>
            </a:r>
            <a:r>
              <a:rPr lang="ru-RU" sz="2000" dirty="0" err="1"/>
              <a:t>рідною</a:t>
            </a:r>
            <a:r>
              <a:rPr lang="ru-RU" sz="2000" dirty="0"/>
              <a:t> 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. </a:t>
            </a:r>
            <a:r>
              <a:rPr lang="ru-RU" sz="2000" dirty="0"/>
              <a:t>Створив </a:t>
            </a:r>
            <a:r>
              <a:rPr lang="ru-RU" sz="2000" dirty="0" err="1"/>
              <a:t>кілька</a:t>
            </a:r>
            <a:r>
              <a:rPr lang="ru-RU" sz="2000" dirty="0"/>
              <a:t> </a:t>
            </a:r>
            <a:r>
              <a:rPr lang="ru-RU" sz="2000" dirty="0" err="1"/>
              <a:t>шкільних</a:t>
            </a:r>
            <a:r>
              <a:rPr lang="ru-RU" sz="2000" dirty="0"/>
              <a:t> </a:t>
            </a:r>
            <a:r>
              <a:rPr lang="ru-RU" sz="2000" dirty="0" err="1" smtClean="0"/>
              <a:t>підручників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0862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475656" y="238538"/>
            <a:ext cx="3384376" cy="6286805"/>
          </a:xfrm>
        </p:spPr>
        <p:txBody>
          <a:bodyPr>
            <a:noAutofit/>
          </a:bodyPr>
          <a:lstStyle/>
          <a:p>
            <a:r>
              <a:rPr lang="ru-RU" sz="2000" dirty="0" err="1">
                <a:effectLst/>
              </a:rPr>
              <a:t>Видатний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український</a:t>
            </a:r>
            <a:r>
              <a:rPr lang="ru-RU" sz="2000" dirty="0">
                <a:effectLst/>
              </a:rPr>
              <a:t> </a:t>
            </a:r>
            <a:r>
              <a:rPr lang="ru-RU" sz="2000" dirty="0">
                <a:effectLst/>
              </a:rPr>
              <a:t> 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>
                <a:effectLst/>
              </a:rPr>
              <a:t>письменник</a:t>
            </a:r>
            <a:r>
              <a:rPr lang="ru-RU" sz="2000" dirty="0">
                <a:effectLst/>
              </a:rPr>
              <a:t>, педагог, лексикограф, </a:t>
            </a:r>
            <a:r>
              <a:rPr lang="ru-RU" sz="2000" dirty="0" err="1">
                <a:effectLst/>
              </a:rPr>
              <a:t>літературознавець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етнограф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історик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публіцист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громадсько-культурний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діячБ.Д</a:t>
            </a:r>
            <a:r>
              <a:rPr lang="ru-RU" sz="2000" dirty="0">
                <a:effectLst/>
              </a:rPr>
              <a:t>. </a:t>
            </a:r>
            <a:r>
              <a:rPr lang="ru-RU" sz="2000" dirty="0" err="1">
                <a:effectLst/>
              </a:rPr>
              <a:t>Грінченко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народився</a:t>
            </a:r>
            <a:r>
              <a:rPr lang="ru-RU" sz="2000" dirty="0">
                <a:effectLst/>
              </a:rPr>
              <a:t> 9 </a:t>
            </a:r>
            <a:r>
              <a:rPr lang="ru-RU" sz="2000" dirty="0" err="1">
                <a:effectLst/>
              </a:rPr>
              <a:t>грудня</a:t>
            </a:r>
            <a:r>
              <a:rPr lang="ru-RU" sz="2000" dirty="0">
                <a:effectLst/>
              </a:rPr>
              <a:t> 1863 р. </a:t>
            </a:r>
            <a:r>
              <a:rPr lang="ru-RU" sz="2000" dirty="0" smtClean="0">
                <a:effectLst/>
              </a:rPr>
              <a:t>на </a:t>
            </a:r>
            <a:r>
              <a:rPr lang="ru-RU" sz="2000" dirty="0" err="1">
                <a:effectLst/>
              </a:rPr>
              <a:t>Харківщині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тепер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Сумської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області</a:t>
            </a:r>
            <a:r>
              <a:rPr lang="ru-RU" sz="2000" dirty="0">
                <a:effectLst/>
              </a:rPr>
              <a:t> у </a:t>
            </a:r>
            <a:r>
              <a:rPr lang="ru-RU" sz="2000" dirty="0" err="1">
                <a:effectLst/>
              </a:rPr>
              <a:t>родині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відставного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офіцера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із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збіднілих</a:t>
            </a:r>
            <a:r>
              <a:rPr lang="ru-RU" sz="2000" dirty="0">
                <a:effectLst/>
              </a:rPr>
              <a:t> дворян. </a:t>
            </a:r>
            <a:r>
              <a:rPr lang="ru-RU" sz="2000" dirty="0">
                <a:effectLst/>
              </a:rPr>
              <a:t>Х</a:t>
            </a:r>
            <a:r>
              <a:rPr lang="ru-RU" sz="2000" dirty="0" smtClean="0">
                <a:effectLst/>
              </a:rPr>
              <a:t>лопчик </a:t>
            </a:r>
            <a:r>
              <a:rPr lang="ru-RU" sz="2000" dirty="0" err="1">
                <a:effectLst/>
              </a:rPr>
              <a:t>змалку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полюбляв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слухати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мелодичну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поетично-лагідну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рідну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мову</a:t>
            </a:r>
            <a:r>
              <a:rPr lang="ru-RU" sz="2000" dirty="0">
                <a:effectLst/>
              </a:rPr>
              <a:t>. </a:t>
            </a:r>
            <a:r>
              <a:rPr lang="ru-RU" sz="2000" dirty="0" err="1">
                <a:effectLst/>
              </a:rPr>
              <a:t>Грамоті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він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навчився</a:t>
            </a:r>
            <a:r>
              <a:rPr lang="ru-RU" sz="2000" dirty="0">
                <a:effectLst/>
              </a:rPr>
              <a:t> в </a:t>
            </a:r>
            <a:r>
              <a:rPr lang="ru-RU" sz="2000" dirty="0" err="1">
                <a:effectLst/>
              </a:rPr>
              <a:t>сім’ї</a:t>
            </a:r>
            <a:r>
              <a:rPr lang="ru-RU" sz="2000" dirty="0">
                <a:effectLst/>
              </a:rPr>
              <a:t> і </a:t>
            </a:r>
            <a:r>
              <a:rPr lang="ru-RU" sz="2000" dirty="0" err="1">
                <a:effectLst/>
              </a:rPr>
              <a:t>досить</a:t>
            </a:r>
            <a:r>
              <a:rPr lang="ru-RU" sz="2000" dirty="0">
                <a:effectLst/>
              </a:rPr>
              <a:t> рано — перечитав все, </a:t>
            </a:r>
            <a:r>
              <a:rPr lang="ru-RU" sz="2000" dirty="0" err="1">
                <a:effectLst/>
              </a:rPr>
              <a:t>що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було</a:t>
            </a:r>
            <a:r>
              <a:rPr lang="ru-RU" sz="2000" dirty="0">
                <a:effectLst/>
              </a:rPr>
              <a:t> в </a:t>
            </a:r>
            <a:r>
              <a:rPr lang="ru-RU" sz="2000" dirty="0" err="1">
                <a:effectLst/>
              </a:rPr>
              <a:t>батьківській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бібліотеці</a:t>
            </a:r>
            <a:r>
              <a:rPr lang="ru-RU" sz="2000" dirty="0">
                <a:effectLst/>
              </a:rPr>
              <a:t> і </a:t>
            </a:r>
            <a:r>
              <a:rPr lang="ru-RU" sz="2000" dirty="0" err="1">
                <a:effectLst/>
              </a:rPr>
              <a:t>під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впливом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прочитаного</a:t>
            </a:r>
            <a:r>
              <a:rPr lang="ru-RU" sz="2000" dirty="0">
                <a:effectLst/>
              </a:rPr>
              <a:t> почав </a:t>
            </a:r>
            <a:r>
              <a:rPr lang="ru-RU" sz="2000" dirty="0" err="1">
                <a:effectLst/>
              </a:rPr>
              <a:t>писати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вірші</a:t>
            </a:r>
            <a:r>
              <a:rPr lang="ru-RU" sz="2000" dirty="0">
                <a:effectLst/>
              </a:rPr>
              <a:t>.</a:t>
            </a:r>
            <a:endParaRPr lang="ru-RU" sz="2000" noProof="0" dirty="0"/>
          </a:p>
        </p:txBody>
      </p:sp>
      <p:pic>
        <p:nvPicPr>
          <p:cNvPr id="2051" name="Picture 3" descr="C:\Documents and Settings\Саша\Рабочий стол\Грінченко_Б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48680"/>
            <a:ext cx="374441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848360" cy="6034682"/>
          </a:xfrm>
        </p:spPr>
        <p:txBody>
          <a:bodyPr>
            <a:normAutofit/>
          </a:bodyPr>
          <a:lstStyle/>
          <a:p>
            <a:r>
              <a:rPr lang="ru-RU" sz="2000" dirty="0">
                <a:effectLst/>
              </a:rPr>
              <a:t>У 1874 р. поступив до </a:t>
            </a:r>
            <a:r>
              <a:rPr lang="ru-RU" sz="2000" dirty="0" err="1">
                <a:effectLst/>
              </a:rPr>
              <a:t>Харківської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реальної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школи</a:t>
            </a:r>
            <a:r>
              <a:rPr lang="ru-RU" sz="2000" dirty="0">
                <a:effectLst/>
              </a:rPr>
              <a:t>. В </a:t>
            </a:r>
            <a:r>
              <a:rPr lang="ru-RU" sz="2000" dirty="0" err="1">
                <a:effectLst/>
              </a:rPr>
              <a:t>цей</a:t>
            </a:r>
            <a:r>
              <a:rPr lang="ru-RU" sz="2000" dirty="0">
                <a:effectLst/>
              </a:rPr>
              <a:t> час </a:t>
            </a:r>
            <a:r>
              <a:rPr lang="ru-RU" sz="2000" dirty="0" err="1">
                <a:effectLst/>
              </a:rPr>
              <a:t>формується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суспільно-політична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позиція</a:t>
            </a:r>
            <a:r>
              <a:rPr lang="ru-RU" sz="2000" dirty="0">
                <a:effectLst/>
              </a:rPr>
              <a:t> Б. </a:t>
            </a:r>
            <a:r>
              <a:rPr lang="ru-RU" sz="2000" dirty="0" err="1">
                <a:effectLst/>
              </a:rPr>
              <a:t>Грінченка</a:t>
            </a:r>
            <a:r>
              <a:rPr lang="ru-RU" sz="2000" dirty="0">
                <a:effectLst/>
              </a:rPr>
              <a:t>-юнака, </a:t>
            </a:r>
            <a:r>
              <a:rPr lang="ru-RU" sz="2000" dirty="0" err="1">
                <a:effectLst/>
              </a:rPr>
              <a:t>його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тяжіння</a:t>
            </a:r>
            <a:r>
              <a:rPr lang="ru-RU" sz="2000" dirty="0">
                <a:effectLst/>
              </a:rPr>
              <a:t> до </a:t>
            </a:r>
            <a:r>
              <a:rPr lang="ru-RU" sz="2000" dirty="0" err="1">
                <a:effectLst/>
              </a:rPr>
              <a:t>революційного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народництва</a:t>
            </a:r>
            <a:r>
              <a:rPr lang="ru-RU" sz="2000" dirty="0" smtClean="0">
                <a:effectLst/>
              </a:rPr>
              <a:t>.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Саме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тоді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під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впливом</a:t>
            </a:r>
            <a:r>
              <a:rPr lang="ru-RU" sz="2000" dirty="0">
                <a:effectLst/>
              </a:rPr>
              <a:t> "Кобзаря" </a:t>
            </a:r>
            <a:r>
              <a:rPr lang="ru-RU" sz="2000" dirty="0" err="1">
                <a:effectLst/>
              </a:rPr>
              <a:t>він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починає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збирати</a:t>
            </a:r>
            <a:r>
              <a:rPr lang="ru-RU" sz="2000" dirty="0">
                <a:effectLst/>
              </a:rPr>
              <a:t> та </a:t>
            </a:r>
            <a:r>
              <a:rPr lang="ru-RU" sz="2000" dirty="0" err="1">
                <a:effectLst/>
              </a:rPr>
              <a:t>записувати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почуті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пісні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легенди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казки</a:t>
            </a:r>
            <a:r>
              <a:rPr lang="ru-RU" sz="2000" dirty="0">
                <a:effectLst/>
              </a:rPr>
              <a:t> та </a:t>
            </a:r>
            <a:r>
              <a:rPr lang="ru-RU" sz="2000" dirty="0" err="1">
                <a:effectLst/>
              </a:rPr>
              <a:t>ін</a:t>
            </a:r>
            <a:r>
              <a:rPr lang="ru-RU" sz="2000" dirty="0">
                <a:effectLst/>
              </a:rPr>
              <a:t>. </a:t>
            </a:r>
            <a:r>
              <a:rPr lang="ru-RU" sz="2000" dirty="0" err="1">
                <a:effectLst/>
              </a:rPr>
              <a:t>фольклорні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матеріали</a:t>
            </a:r>
            <a:r>
              <a:rPr lang="ru-RU" sz="2000" dirty="0">
                <a:effectLst/>
              </a:rPr>
              <a:t>.</a:t>
            </a:r>
            <a:endParaRPr lang="ru-RU" sz="2000" noProof="0" dirty="0"/>
          </a:p>
        </p:txBody>
      </p:sp>
      <p:pic>
        <p:nvPicPr>
          <p:cNvPr id="3075" name="Picture 3" descr="C:\Documents and Settings\Саша\Рабочий стол\10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764704"/>
            <a:ext cx="342849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488320" cy="6178698"/>
          </a:xfrm>
        </p:spPr>
        <p:txBody>
          <a:bodyPr>
            <a:normAutofit/>
          </a:bodyPr>
          <a:lstStyle/>
          <a:p>
            <a:r>
              <a:rPr lang="ru-RU" sz="2000" dirty="0">
                <a:effectLst/>
              </a:rPr>
              <a:t>29 </a:t>
            </a:r>
            <a:r>
              <a:rPr lang="ru-RU" sz="2000" dirty="0" err="1">
                <a:effectLst/>
              </a:rPr>
              <a:t>грудня</a:t>
            </a:r>
            <a:r>
              <a:rPr lang="ru-RU" sz="2000" dirty="0">
                <a:effectLst/>
              </a:rPr>
              <a:t> 1879 р. 16-річного юнака </a:t>
            </a:r>
            <a:r>
              <a:rPr lang="ru-RU" sz="2000" dirty="0" err="1">
                <a:effectLst/>
              </a:rPr>
              <a:t>було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заарештовано</a:t>
            </a:r>
            <a:r>
              <a:rPr lang="ru-RU" sz="2000" dirty="0">
                <a:effectLst/>
              </a:rPr>
              <a:t> за "чтение и распространение" </a:t>
            </a:r>
            <a:r>
              <a:rPr lang="ru-RU" sz="2000" dirty="0" err="1">
                <a:effectLst/>
              </a:rPr>
              <a:t>забороненої</a:t>
            </a:r>
            <a:r>
              <a:rPr lang="ru-RU" sz="2000" dirty="0">
                <a:effectLst/>
              </a:rPr>
              <a:t> книжки С. </a:t>
            </a:r>
            <a:r>
              <a:rPr lang="ru-RU" sz="2000" dirty="0" err="1">
                <a:effectLst/>
              </a:rPr>
              <a:t>Подолинського</a:t>
            </a:r>
            <a:r>
              <a:rPr lang="ru-RU" sz="2000" dirty="0">
                <a:effectLst/>
              </a:rPr>
              <a:t> "</a:t>
            </a:r>
            <a:r>
              <a:rPr lang="ru-RU" sz="2000" dirty="0" err="1">
                <a:effectLst/>
              </a:rPr>
              <a:t>Парова</a:t>
            </a:r>
            <a:r>
              <a:rPr lang="ru-RU" sz="2000" dirty="0">
                <a:effectLst/>
              </a:rPr>
              <a:t> машина". Як </a:t>
            </a:r>
            <a:r>
              <a:rPr lang="ru-RU" sz="2000" dirty="0" err="1">
                <a:effectLst/>
              </a:rPr>
              <a:t>наслідок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йому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було</a:t>
            </a:r>
            <a:r>
              <a:rPr lang="ru-RU" sz="2000" dirty="0">
                <a:effectLst/>
              </a:rPr>
              <a:t> заборонено </a:t>
            </a:r>
            <a:r>
              <a:rPr lang="ru-RU" sz="2000" dirty="0" err="1">
                <a:effectLst/>
              </a:rPr>
              <a:t>навчатись</a:t>
            </a:r>
            <a:r>
              <a:rPr lang="ru-RU" sz="2000" dirty="0">
                <a:effectLst/>
              </a:rPr>
              <a:t> в </a:t>
            </a:r>
            <a:r>
              <a:rPr lang="ru-RU" sz="2000" dirty="0" err="1">
                <a:effectLst/>
              </a:rPr>
              <a:t>вищих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учбових</a:t>
            </a:r>
            <a:r>
              <a:rPr lang="ru-RU" sz="2000" dirty="0">
                <a:effectLst/>
              </a:rPr>
              <a:t> закладах.</a:t>
            </a:r>
            <a:br>
              <a:rPr lang="ru-RU" sz="2000" dirty="0">
                <a:effectLst/>
              </a:rPr>
            </a:br>
            <a:r>
              <a:rPr lang="ru-RU" sz="2000" dirty="0" err="1">
                <a:effectLst/>
              </a:rPr>
              <a:t>Після</a:t>
            </a:r>
            <a:r>
              <a:rPr lang="ru-RU" sz="2000" dirty="0">
                <a:effectLst/>
              </a:rPr>
              <a:t> року </a:t>
            </a:r>
            <a:r>
              <a:rPr lang="ru-RU" sz="2000" dirty="0" err="1">
                <a:effectLst/>
              </a:rPr>
              <a:t>заслання</a:t>
            </a:r>
            <a:r>
              <a:rPr lang="ru-RU" sz="2000" dirty="0">
                <a:effectLst/>
              </a:rPr>
              <a:t> на </a:t>
            </a:r>
            <a:r>
              <a:rPr lang="ru-RU" sz="2000" dirty="0" err="1">
                <a:effectLst/>
              </a:rPr>
              <a:t>батьківському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хуторі</a:t>
            </a:r>
            <a:r>
              <a:rPr lang="ru-RU" sz="2000" dirty="0">
                <a:effectLst/>
              </a:rPr>
              <a:t> Б. </a:t>
            </a:r>
            <a:r>
              <a:rPr lang="ru-RU" sz="2000" dirty="0" err="1">
                <a:effectLst/>
              </a:rPr>
              <a:t>Грінченко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повертається</a:t>
            </a:r>
            <a:r>
              <a:rPr lang="ru-RU" sz="2000" dirty="0">
                <a:effectLst/>
              </a:rPr>
              <a:t> до </a:t>
            </a:r>
            <a:r>
              <a:rPr lang="ru-RU" sz="2000" dirty="0" err="1">
                <a:effectLst/>
              </a:rPr>
              <a:t>Харкова</a:t>
            </a:r>
            <a:r>
              <a:rPr lang="ru-RU" sz="2000" dirty="0">
                <a:effectLst/>
              </a:rPr>
              <a:t> в </a:t>
            </a:r>
            <a:r>
              <a:rPr lang="ru-RU" sz="2000" dirty="0" err="1">
                <a:effectLst/>
              </a:rPr>
              <a:t>пошуках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роботи</a:t>
            </a:r>
            <a:r>
              <a:rPr lang="ru-RU" sz="2000" dirty="0">
                <a:effectLst/>
              </a:rPr>
              <a:t>. </a:t>
            </a:r>
            <a:r>
              <a:rPr lang="ru-RU" sz="2000" dirty="0" err="1" smtClean="0">
                <a:effectLst/>
              </a:rPr>
              <a:t>Працював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 err="1" smtClean="0">
                <a:effectLst/>
              </a:rPr>
              <a:t>вчителем</a:t>
            </a:r>
            <a:r>
              <a:rPr lang="ru-RU" sz="2000" dirty="0" smtClean="0">
                <a:effectLst/>
              </a:rPr>
              <a:t>. </a:t>
            </a:r>
            <a:endParaRPr lang="ru-RU" sz="2000" noProof="0" dirty="0"/>
          </a:p>
        </p:txBody>
      </p:sp>
      <p:pic>
        <p:nvPicPr>
          <p:cNvPr id="4098" name="Picture 2" descr="C:\Documents and Settings\Саша\Рабочий стол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082" y="692696"/>
            <a:ext cx="3511342" cy="5125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632336" cy="6034682"/>
          </a:xfrm>
        </p:spPr>
        <p:txBody>
          <a:bodyPr>
            <a:normAutofit/>
          </a:bodyPr>
          <a:lstStyle/>
          <a:p>
            <a:r>
              <a:rPr lang="ru-RU" sz="2000" dirty="0">
                <a:effectLst/>
              </a:rPr>
              <a:t>Борис </a:t>
            </a:r>
            <a:r>
              <a:rPr lang="ru-RU" sz="2000" dirty="0" err="1">
                <a:effectLst/>
              </a:rPr>
              <a:t>Грінченко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познайомився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із</a:t>
            </a:r>
            <a:r>
              <a:rPr lang="ru-RU" sz="2000" dirty="0">
                <a:effectLst/>
              </a:rPr>
              <a:t> молодою </a:t>
            </a:r>
            <a:r>
              <a:rPr lang="ru-RU" sz="2000" dirty="0" err="1">
                <a:effectLst/>
              </a:rPr>
              <a:t>вчителькою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Марією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Миколаївною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Гладиліною</a:t>
            </a:r>
            <a:r>
              <a:rPr lang="ru-RU" sz="2000" dirty="0">
                <a:effectLst/>
              </a:rPr>
              <a:t>. </a:t>
            </a:r>
            <a:r>
              <a:rPr lang="ru-RU" sz="2000" dirty="0" err="1">
                <a:effectLst/>
              </a:rPr>
              <a:t>Ця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зустріч</a:t>
            </a:r>
            <a:r>
              <a:rPr lang="ru-RU" sz="2000" dirty="0">
                <a:effectLst/>
              </a:rPr>
              <a:t> у </a:t>
            </a:r>
            <a:r>
              <a:rPr lang="ru-RU" sz="2000" dirty="0" err="1">
                <a:effectLst/>
              </a:rPr>
              <a:t>його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житті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була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найважливішою</a:t>
            </a:r>
            <a:r>
              <a:rPr lang="ru-RU" sz="2000" dirty="0">
                <a:effectLst/>
              </a:rPr>
              <a:t>. </a:t>
            </a:r>
            <a:r>
              <a:rPr lang="ru-RU" sz="2000" dirty="0" smtClean="0">
                <a:effectLst/>
              </a:rPr>
              <a:t>На </a:t>
            </a:r>
            <a:r>
              <a:rPr lang="ru-RU" sz="2000" dirty="0">
                <a:effectLst/>
              </a:rPr>
              <a:t>початку 1884 р. </a:t>
            </a:r>
            <a:r>
              <a:rPr lang="ru-RU" sz="2000" dirty="0" err="1">
                <a:effectLst/>
              </a:rPr>
              <a:t>він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одружується</a:t>
            </a:r>
            <a:r>
              <a:rPr lang="ru-RU" sz="2000" dirty="0">
                <a:effectLst/>
              </a:rPr>
              <a:t> з </a:t>
            </a:r>
            <a:r>
              <a:rPr lang="ru-RU" sz="2000" dirty="0" err="1">
                <a:effectLst/>
              </a:rPr>
              <a:t>Марією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Миколаївною</a:t>
            </a:r>
            <a:r>
              <a:rPr lang="ru-RU" sz="2000" dirty="0">
                <a:effectLst/>
              </a:rPr>
              <a:t>, яка стала </a:t>
            </a:r>
            <a:r>
              <a:rPr lang="ru-RU" sz="2000" dirty="0" err="1">
                <a:effectLst/>
              </a:rPr>
              <a:t>йому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вірним</a:t>
            </a:r>
            <a:r>
              <a:rPr lang="ru-RU" sz="2000" dirty="0">
                <a:effectLst/>
              </a:rPr>
              <a:t> другом і соратником у </a:t>
            </a:r>
            <a:r>
              <a:rPr lang="ru-RU" sz="2000" dirty="0" err="1">
                <a:effectLst/>
              </a:rPr>
              <a:t>всіх</a:t>
            </a:r>
            <a:r>
              <a:rPr lang="ru-RU" sz="2000" dirty="0">
                <a:effectLst/>
              </a:rPr>
              <a:t> справах, а </a:t>
            </a:r>
            <a:r>
              <a:rPr lang="ru-RU" sz="2000" dirty="0" err="1">
                <a:effectLst/>
              </a:rPr>
              <a:t>згодом</a:t>
            </a:r>
            <a:r>
              <a:rPr lang="ru-RU" sz="2000" dirty="0">
                <a:effectLst/>
              </a:rPr>
              <a:t> — </a:t>
            </a:r>
            <a:r>
              <a:rPr lang="ru-RU" sz="2000" dirty="0" err="1">
                <a:effectLst/>
              </a:rPr>
              <a:t>письменницею</a:t>
            </a:r>
            <a:r>
              <a:rPr lang="ru-RU" sz="2000" dirty="0">
                <a:effectLst/>
              </a:rPr>
              <a:t> і </a:t>
            </a:r>
            <a:r>
              <a:rPr lang="ru-RU" sz="2000" dirty="0" err="1">
                <a:effectLst/>
              </a:rPr>
              <a:t>перекладачем</a:t>
            </a:r>
            <a:r>
              <a:rPr lang="ru-RU" sz="2000" dirty="0">
                <a:effectLst/>
              </a:rPr>
              <a:t>.</a:t>
            </a:r>
            <a:endParaRPr lang="ru-RU" sz="2000" noProof="0" dirty="0"/>
          </a:p>
        </p:txBody>
      </p:sp>
      <p:pic>
        <p:nvPicPr>
          <p:cNvPr id="5122" name="Picture 2" descr="C:\Documents and Settings\Саша\Рабочий стол\дружин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48680"/>
            <a:ext cx="387350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3712456" cy="617869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effectLst/>
              </a:rPr>
              <a:t>У </a:t>
            </a:r>
            <a:r>
              <a:rPr lang="ru-RU" sz="2000" dirty="0" err="1">
                <a:effectLst/>
              </a:rPr>
              <a:t>Чернігові</a:t>
            </a:r>
            <a:r>
              <a:rPr lang="ru-RU" sz="2000" dirty="0">
                <a:effectLst/>
              </a:rPr>
              <a:t> у 1894 </a:t>
            </a:r>
            <a:r>
              <a:rPr lang="ru-RU" sz="2000" dirty="0" err="1">
                <a:effectLst/>
              </a:rPr>
              <a:t>році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Грінченко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влаштувався</a:t>
            </a:r>
            <a:r>
              <a:rPr lang="ru-RU" sz="2000" dirty="0">
                <a:effectLst/>
              </a:rPr>
              <a:t> на посаду </a:t>
            </a:r>
            <a:r>
              <a:rPr lang="ru-RU" sz="2000" dirty="0" err="1">
                <a:effectLst/>
              </a:rPr>
              <a:t>ділознавця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оціночної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комісії</a:t>
            </a:r>
            <a:r>
              <a:rPr lang="ru-RU" sz="2000" dirty="0" smtClean="0">
                <a:effectLst/>
              </a:rPr>
              <a:t>.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Після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звільнення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із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Земської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управи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Грінченка</a:t>
            </a:r>
            <a:r>
              <a:rPr lang="ru-RU" sz="2000" dirty="0">
                <a:effectLst/>
              </a:rPr>
              <a:t> родина </a:t>
            </a:r>
            <a:r>
              <a:rPr lang="ru-RU" sz="2000" dirty="0" err="1">
                <a:effectLst/>
              </a:rPr>
              <a:t>опинилися</a:t>
            </a:r>
            <a:r>
              <a:rPr lang="ru-RU" sz="2000" dirty="0">
                <a:effectLst/>
              </a:rPr>
              <a:t> в </a:t>
            </a:r>
            <a:r>
              <a:rPr lang="ru-RU" sz="2000" dirty="0" err="1">
                <a:effectLst/>
              </a:rPr>
              <a:t>скрутному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матеріальному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становищі</a:t>
            </a:r>
            <a:r>
              <a:rPr lang="ru-RU" sz="2000" dirty="0">
                <a:effectLst/>
              </a:rPr>
              <a:t>. Через </a:t>
            </a:r>
            <a:r>
              <a:rPr lang="ru-RU" sz="2000" dirty="0" err="1">
                <a:effectLst/>
              </a:rPr>
              <a:t>деякий</a:t>
            </a:r>
            <a:r>
              <a:rPr lang="ru-RU" sz="2000" dirty="0">
                <a:effectLst/>
              </a:rPr>
              <a:t> час </a:t>
            </a:r>
            <a:r>
              <a:rPr lang="ru-RU" sz="2000" dirty="0" err="1">
                <a:effectLst/>
              </a:rPr>
              <a:t>друзі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допомогли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влаштуватися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йому</a:t>
            </a:r>
            <a:r>
              <a:rPr lang="ru-RU" sz="2000" dirty="0">
                <a:effectLst/>
              </a:rPr>
              <a:t> у </a:t>
            </a:r>
            <a:r>
              <a:rPr lang="ru-RU" sz="2000" dirty="0" err="1">
                <a:effectLst/>
              </a:rPr>
              <a:t>Чернігівському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музеї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української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старожитності</a:t>
            </a:r>
            <a:r>
              <a:rPr lang="ru-RU" sz="2000" dirty="0">
                <a:effectLst/>
              </a:rPr>
              <a:t> завзятого </a:t>
            </a:r>
            <a:r>
              <a:rPr lang="ru-RU" sz="2000" dirty="0" err="1">
                <a:effectLst/>
              </a:rPr>
              <a:t>колекціонера</a:t>
            </a:r>
            <a:r>
              <a:rPr lang="ru-RU" sz="2000" dirty="0">
                <a:effectLst/>
              </a:rPr>
              <a:t> Василя </a:t>
            </a:r>
            <a:r>
              <a:rPr lang="ru-RU" sz="2000" dirty="0" err="1">
                <a:effectLst/>
              </a:rPr>
              <a:t>Тарновського</a:t>
            </a:r>
            <a:r>
              <a:rPr lang="ru-RU" sz="2000" dirty="0">
                <a:effectLst/>
              </a:rPr>
              <a:t>. Музей на той час </a:t>
            </a:r>
            <a:r>
              <a:rPr lang="ru-RU" sz="2000" dirty="0" err="1">
                <a:effectLst/>
              </a:rPr>
              <a:t>був</a:t>
            </a:r>
            <a:r>
              <a:rPr lang="ru-RU" sz="2000" dirty="0">
                <a:effectLst/>
              </a:rPr>
              <a:t> одним з </a:t>
            </a:r>
            <a:r>
              <a:rPr lang="ru-RU" sz="2000" dirty="0" err="1">
                <a:effectLst/>
              </a:rPr>
              <a:t>найбагатших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зібрань</a:t>
            </a:r>
            <a:r>
              <a:rPr lang="ru-RU" sz="2000" dirty="0">
                <a:effectLst/>
              </a:rPr>
              <a:t> з </a:t>
            </a:r>
            <a:r>
              <a:rPr lang="ru-RU" sz="2000" dirty="0" err="1">
                <a:effectLst/>
              </a:rPr>
              <a:t>історії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мистецтва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літератури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етнографії</a:t>
            </a:r>
            <a:r>
              <a:rPr lang="ru-RU" sz="2000" dirty="0">
                <a:effectLst/>
              </a:rPr>
              <a:t> та </a:t>
            </a:r>
            <a:r>
              <a:rPr lang="ru-RU" sz="2000" dirty="0" err="1">
                <a:effectLst/>
              </a:rPr>
              <a:t>археологічних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знахідок</a:t>
            </a:r>
            <a:r>
              <a:rPr lang="ru-RU" sz="2000" dirty="0">
                <a:effectLst/>
              </a:rPr>
              <a:t> на </a:t>
            </a:r>
            <a:r>
              <a:rPr lang="ru-RU" sz="2000" dirty="0" err="1">
                <a:effectLst/>
              </a:rPr>
              <a:t>Україні</a:t>
            </a:r>
            <a:r>
              <a:rPr lang="ru-RU" sz="2000" dirty="0">
                <a:effectLst/>
              </a:rPr>
              <a:t>.  У 1900 </a:t>
            </a:r>
            <a:r>
              <a:rPr lang="ru-RU" sz="2000" dirty="0" err="1">
                <a:effectLst/>
              </a:rPr>
              <a:t>році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був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складений</a:t>
            </a:r>
            <a:r>
              <a:rPr lang="ru-RU" sz="2000" dirty="0">
                <a:effectLst/>
              </a:rPr>
              <a:t> і </a:t>
            </a:r>
            <a:r>
              <a:rPr lang="ru-RU" sz="2000" dirty="0" err="1">
                <a:effectLst/>
              </a:rPr>
              <a:t>виданий</a:t>
            </a:r>
            <a:r>
              <a:rPr lang="ru-RU" sz="2000" dirty="0">
                <a:effectLst/>
              </a:rPr>
              <a:t> великий том "Каталога музея украинских древностей". </a:t>
            </a:r>
            <a:r>
              <a:rPr lang="ru-RU" sz="2000" dirty="0" err="1">
                <a:effectLst/>
              </a:rPr>
              <a:t>Багато</a:t>
            </a:r>
            <a:r>
              <a:rPr lang="ru-RU" sz="2000" dirty="0">
                <a:effectLst/>
              </a:rPr>
              <a:t> довелось </a:t>
            </a:r>
            <a:r>
              <a:rPr lang="ru-RU" sz="2000" dirty="0" err="1">
                <a:effectLst/>
              </a:rPr>
              <a:t>їздити</a:t>
            </a:r>
            <a:r>
              <a:rPr lang="ru-RU" sz="2000" dirty="0">
                <a:effectLst/>
              </a:rPr>
              <a:t> по </a:t>
            </a:r>
            <a:r>
              <a:rPr lang="ru-RU" sz="2000" dirty="0" err="1">
                <a:effectLst/>
              </a:rPr>
              <a:t>Україні</a:t>
            </a:r>
            <a:r>
              <a:rPr lang="ru-RU" sz="2000" dirty="0">
                <a:effectLst/>
              </a:rPr>
              <a:t> і </a:t>
            </a:r>
            <a:r>
              <a:rPr lang="ru-RU" sz="2000" dirty="0" err="1">
                <a:effectLst/>
              </a:rPr>
              <a:t>розшукувати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нові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невідомі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експонати</a:t>
            </a:r>
            <a:r>
              <a:rPr lang="ru-RU" sz="2000" dirty="0">
                <a:effectLst/>
              </a:rPr>
              <a:t>.</a:t>
            </a:r>
            <a:endParaRPr lang="ru-RU" sz="2000" noProof="0" dirty="0"/>
          </a:p>
        </p:txBody>
      </p:sp>
      <p:pic>
        <p:nvPicPr>
          <p:cNvPr id="6146" name="Picture 2" descr="C:\Documents and Settings\Саша\Рабочий стол\Борис-Грінченко-біографія-скорочено-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620688"/>
            <a:ext cx="331236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2992376" cy="5746968"/>
          </a:xfrm>
        </p:spPr>
        <p:txBody>
          <a:bodyPr>
            <a:noAutofit/>
          </a:bodyPr>
          <a:lstStyle/>
          <a:p>
            <a:r>
              <a:rPr lang="ru-RU" sz="2400" dirty="0" err="1">
                <a:effectLst/>
              </a:rPr>
              <a:t>Дуже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велику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увагу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приділяє</a:t>
            </a:r>
            <a:r>
              <a:rPr lang="ru-RU" sz="2400" dirty="0">
                <a:effectLst/>
              </a:rPr>
              <a:t> Б.Д. </a:t>
            </a:r>
            <a:r>
              <a:rPr lang="ru-RU" sz="2400" dirty="0" err="1">
                <a:effectLst/>
              </a:rPr>
              <a:t>Грінченко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видавничій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справі</a:t>
            </a:r>
            <a:r>
              <a:rPr lang="ru-RU" sz="2400" dirty="0">
                <a:effectLst/>
              </a:rPr>
              <a:t> — 50 </a:t>
            </a:r>
            <a:r>
              <a:rPr lang="ru-RU" sz="2400" dirty="0" err="1">
                <a:effectLst/>
              </a:rPr>
              <a:t>книжок</a:t>
            </a:r>
            <a:r>
              <a:rPr lang="ru-RU" sz="2400" dirty="0">
                <a:effectLst/>
              </a:rPr>
              <a:t> для народу </a:t>
            </a:r>
            <a:r>
              <a:rPr lang="ru-RU" sz="2400" dirty="0" err="1">
                <a:effectLst/>
              </a:rPr>
              <a:t>неймовірно</a:t>
            </a:r>
            <a:r>
              <a:rPr lang="ru-RU" sz="2400" dirty="0">
                <a:effectLst/>
              </a:rPr>
              <a:t> великим </a:t>
            </a:r>
            <a:r>
              <a:rPr lang="ru-RU" sz="2400" dirty="0" err="1">
                <a:effectLst/>
              </a:rPr>
              <a:t>тиражем</a:t>
            </a:r>
            <a:r>
              <a:rPr lang="ru-RU" sz="2400" dirty="0">
                <a:effectLst/>
              </a:rPr>
              <a:t> для того часу — 200 </a:t>
            </a:r>
            <a:r>
              <a:rPr lang="ru-RU" sz="2400" dirty="0" err="1">
                <a:effectLst/>
              </a:rPr>
              <a:t>тисяч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примірників</a:t>
            </a:r>
            <a:r>
              <a:rPr lang="ru-RU" sz="2400" dirty="0">
                <a:effectLst/>
              </a:rPr>
              <a:t>. І </a:t>
            </a:r>
            <a:r>
              <a:rPr lang="ru-RU" sz="2400" dirty="0" err="1">
                <a:effectLst/>
              </a:rPr>
              <a:t>це</a:t>
            </a:r>
            <a:r>
              <a:rPr lang="ru-RU" sz="2400" dirty="0">
                <a:effectLst/>
              </a:rPr>
              <a:t> в </a:t>
            </a:r>
            <a:r>
              <a:rPr lang="ru-RU" sz="2400" dirty="0" err="1">
                <a:effectLst/>
              </a:rPr>
              <a:t>умовах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жорстокої</a:t>
            </a:r>
            <a:r>
              <a:rPr lang="ru-RU" sz="2400" dirty="0">
                <a:effectLst/>
              </a:rPr>
              <a:t> заборони, коли не дозволялось </a:t>
            </a:r>
            <a:r>
              <a:rPr lang="ru-RU" sz="2400" dirty="0" err="1">
                <a:effectLst/>
              </a:rPr>
              <a:t>видавати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українські</a:t>
            </a:r>
            <a:r>
              <a:rPr lang="ru-RU" sz="2400" dirty="0">
                <a:effectLst/>
              </a:rPr>
              <a:t> книжки. </a:t>
            </a:r>
            <a:endParaRPr lang="ru-RU" sz="2400" dirty="0"/>
          </a:p>
        </p:txBody>
      </p:sp>
      <p:pic>
        <p:nvPicPr>
          <p:cNvPr id="7170" name="Picture 2" descr="C:\Documents and Settings\Саша\Рабочий стол\Grinchenko_Boris_Dmitrovich_Tvori_vstup_st_N_Koval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92696"/>
            <a:ext cx="367240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187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2704344" cy="5818976"/>
          </a:xfrm>
        </p:spPr>
        <p:txBody>
          <a:bodyPr>
            <a:normAutofit/>
          </a:bodyPr>
          <a:lstStyle/>
          <a:p>
            <a:r>
              <a:rPr lang="ru-RU" sz="2000" dirty="0">
                <a:effectLst/>
              </a:rPr>
              <a:t> У 1902 </a:t>
            </a:r>
            <a:r>
              <a:rPr lang="ru-RU" sz="2000" dirty="0" err="1">
                <a:effectLst/>
              </a:rPr>
              <a:t>році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йому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запропонували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взяти</a:t>
            </a:r>
            <a:r>
              <a:rPr lang="ru-RU" sz="2000" dirty="0">
                <a:effectLst/>
              </a:rPr>
              <a:t> участь у </a:t>
            </a:r>
            <a:r>
              <a:rPr lang="ru-RU" sz="2000" dirty="0" err="1">
                <a:effectLst/>
              </a:rPr>
              <a:t>створенні</a:t>
            </a:r>
            <a:r>
              <a:rPr lang="ru-RU" sz="2000" dirty="0">
                <a:effectLst/>
              </a:rPr>
              <a:t> словника </a:t>
            </a:r>
            <a:r>
              <a:rPr lang="ru-RU" sz="2000" dirty="0" err="1">
                <a:effectLst/>
              </a:rPr>
              <a:t>української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мови</a:t>
            </a:r>
            <a:r>
              <a:rPr lang="ru-RU" sz="2000" dirty="0">
                <a:effectLst/>
              </a:rPr>
              <a:t>, </a:t>
            </a:r>
            <a:r>
              <a:rPr lang="ru-RU" sz="2000" dirty="0" err="1">
                <a:effectLst/>
              </a:rPr>
              <a:t>який</a:t>
            </a:r>
            <a:r>
              <a:rPr lang="ru-RU" sz="2000" dirty="0">
                <a:effectLst/>
              </a:rPr>
              <a:t> задумала </a:t>
            </a:r>
            <a:r>
              <a:rPr lang="ru-RU" sz="2000" dirty="0" err="1">
                <a:effectLst/>
              </a:rPr>
              <a:t>видавати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редакція</a:t>
            </a:r>
            <a:r>
              <a:rPr lang="ru-RU" sz="2000" dirty="0">
                <a:effectLst/>
              </a:rPr>
              <a:t> "Киевской старины". І </a:t>
            </a:r>
            <a:r>
              <a:rPr lang="ru-RU" sz="2000" dirty="0" err="1">
                <a:effectLst/>
              </a:rPr>
              <a:t>сім’я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Грінченків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вирішила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відгукнутися</a:t>
            </a:r>
            <a:r>
              <a:rPr lang="ru-RU" sz="2000" dirty="0">
                <a:effectLst/>
              </a:rPr>
              <a:t> на </a:t>
            </a:r>
            <a:r>
              <a:rPr lang="ru-RU" sz="2000" dirty="0" err="1">
                <a:effectLst/>
              </a:rPr>
              <a:t>запрошення</a:t>
            </a:r>
            <a:r>
              <a:rPr lang="ru-RU" sz="2000" dirty="0">
                <a:effectLst/>
              </a:rPr>
              <a:t>. Вони </a:t>
            </a:r>
            <a:r>
              <a:rPr lang="ru-RU" sz="2000" dirty="0" err="1">
                <a:effectLst/>
              </a:rPr>
              <a:t>переїжджають</a:t>
            </a:r>
            <a:r>
              <a:rPr lang="ru-RU" sz="2000" dirty="0">
                <a:effectLst/>
              </a:rPr>
              <a:t> до </a:t>
            </a:r>
            <a:r>
              <a:rPr lang="ru-RU" sz="2000" dirty="0" err="1">
                <a:effectLst/>
              </a:rPr>
              <a:t>Києва</a:t>
            </a:r>
            <a:r>
              <a:rPr lang="ru-RU" sz="2000" dirty="0" smtClean="0">
                <a:effectLst/>
              </a:rPr>
              <a:t>.</a:t>
            </a:r>
            <a:r>
              <a:rPr lang="ru-RU" sz="2000" dirty="0">
                <a:effectLst/>
              </a:rPr>
              <a:t> "Словарь </a:t>
            </a:r>
            <a:r>
              <a:rPr lang="ru-RU" sz="2000" dirty="0" err="1">
                <a:effectLst/>
              </a:rPr>
              <a:t>української</a:t>
            </a:r>
            <a:r>
              <a:rPr lang="ru-RU" sz="2000" dirty="0">
                <a:effectLst/>
              </a:rPr>
              <a:t> </a:t>
            </a:r>
            <a:r>
              <a:rPr lang="ru-RU" sz="2000" dirty="0" err="1">
                <a:effectLst/>
              </a:rPr>
              <a:t>мови</a:t>
            </a:r>
            <a:r>
              <a:rPr lang="ru-RU" sz="2000" dirty="0">
                <a:effectLst/>
              </a:rPr>
              <a:t>" </a:t>
            </a:r>
            <a:r>
              <a:rPr lang="ru-RU" sz="2000" dirty="0" err="1">
                <a:effectLst/>
              </a:rPr>
              <a:t>вийшов</a:t>
            </a:r>
            <a:r>
              <a:rPr lang="ru-RU" sz="2000" dirty="0">
                <a:effectLst/>
              </a:rPr>
              <a:t> у </a:t>
            </a:r>
            <a:r>
              <a:rPr lang="ru-RU" sz="2000" dirty="0" err="1">
                <a:effectLst/>
              </a:rPr>
              <a:t>світ</a:t>
            </a:r>
            <a:r>
              <a:rPr lang="ru-RU" sz="2000" dirty="0">
                <a:effectLst/>
              </a:rPr>
              <a:t> 1907-1909 </a:t>
            </a:r>
            <a:r>
              <a:rPr lang="ru-RU" sz="2000" dirty="0" err="1">
                <a:effectLst/>
              </a:rPr>
              <a:t>рр</a:t>
            </a:r>
            <a:r>
              <a:rPr lang="ru-RU" sz="2000" dirty="0">
                <a:effectLst/>
              </a:rPr>
              <a:t>. у </a:t>
            </a:r>
            <a:r>
              <a:rPr lang="ru-RU" sz="2000" dirty="0" err="1">
                <a:effectLst/>
              </a:rPr>
              <a:t>чотирьох</a:t>
            </a:r>
            <a:r>
              <a:rPr lang="ru-RU" sz="2000" dirty="0">
                <a:effectLst/>
              </a:rPr>
              <a:t> томах.</a:t>
            </a:r>
            <a:endParaRPr lang="ru-RU" sz="2000" dirty="0"/>
          </a:p>
        </p:txBody>
      </p:sp>
      <p:pic>
        <p:nvPicPr>
          <p:cNvPr id="8194" name="Picture 2" descr="C:\Documents and Settings\Саша\Рабочий стол\grinchenko_tytu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1" y="404663"/>
            <a:ext cx="4253483" cy="568863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101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2632336" cy="6179016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</a:rPr>
              <a:t>6 </a:t>
            </a:r>
            <a:r>
              <a:rPr lang="ru-RU" sz="2400" dirty="0" err="1">
                <a:effectLst/>
              </a:rPr>
              <a:t>травня</a:t>
            </a:r>
            <a:r>
              <a:rPr lang="ru-RU" sz="2400" dirty="0">
                <a:effectLst/>
              </a:rPr>
              <a:t> 1910 р. не стало </a:t>
            </a:r>
            <a:r>
              <a:rPr lang="ru-RU" sz="2400" dirty="0" err="1">
                <a:effectLst/>
              </a:rPr>
              <a:t>видатного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українського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письменника</a:t>
            </a:r>
            <a:r>
              <a:rPr lang="ru-RU" sz="2400" dirty="0">
                <a:effectLst/>
              </a:rPr>
              <a:t>, </a:t>
            </a:r>
            <a:r>
              <a:rPr lang="ru-RU" sz="2400" dirty="0" err="1">
                <a:effectLst/>
              </a:rPr>
              <a:t>вченого</a:t>
            </a:r>
            <a:r>
              <a:rPr lang="ru-RU" sz="2400" dirty="0">
                <a:effectLst/>
              </a:rPr>
              <a:t>, </a:t>
            </a:r>
            <a:r>
              <a:rPr lang="ru-RU" sz="2400" dirty="0" err="1">
                <a:effectLst/>
              </a:rPr>
              <a:t>освітнього</a:t>
            </a:r>
            <a:r>
              <a:rPr lang="ru-RU" sz="2400" dirty="0">
                <a:effectLst/>
              </a:rPr>
              <a:t> і </a:t>
            </a:r>
            <a:r>
              <a:rPr lang="ru-RU" sz="2400" dirty="0" err="1">
                <a:effectLst/>
              </a:rPr>
              <a:t>громадського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діяча</a:t>
            </a:r>
            <a:r>
              <a:rPr lang="ru-RU" sz="2400" dirty="0">
                <a:effectLst/>
              </a:rPr>
              <a:t>. Похорони </a:t>
            </a:r>
            <a:r>
              <a:rPr lang="ru-RU" sz="2400" dirty="0" err="1">
                <a:effectLst/>
              </a:rPr>
              <a:t>відбулися</a:t>
            </a:r>
            <a:r>
              <a:rPr lang="ru-RU" sz="2400" dirty="0">
                <a:effectLst/>
              </a:rPr>
              <a:t> 9 </a:t>
            </a:r>
            <a:r>
              <a:rPr lang="ru-RU" sz="2400" dirty="0" err="1">
                <a:effectLst/>
              </a:rPr>
              <a:t>травня</a:t>
            </a:r>
            <a:r>
              <a:rPr lang="ru-RU" sz="2400" dirty="0">
                <a:effectLst/>
              </a:rPr>
              <a:t> у </a:t>
            </a:r>
            <a:r>
              <a:rPr lang="ru-RU" sz="2400" dirty="0" err="1">
                <a:effectLst/>
              </a:rPr>
              <a:t>Києві</a:t>
            </a:r>
            <a:r>
              <a:rPr lang="ru-RU" sz="2400" dirty="0">
                <a:effectLst/>
              </a:rPr>
              <a:t> на </a:t>
            </a:r>
            <a:r>
              <a:rPr lang="ru-RU" sz="2400" dirty="0" err="1">
                <a:effectLst/>
              </a:rPr>
              <a:t>Байковій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горі</a:t>
            </a:r>
            <a:r>
              <a:rPr lang="ru-RU" sz="2400" dirty="0">
                <a:effectLst/>
              </a:rPr>
              <a:t>.</a:t>
            </a:r>
            <a:endParaRPr lang="ru-RU" sz="2400" dirty="0"/>
          </a:p>
        </p:txBody>
      </p:sp>
      <p:pic>
        <p:nvPicPr>
          <p:cNvPr id="9218" name="Picture 2" descr="C:\Documents and Settings\Саша\Рабочий стол\Grinchenko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4664"/>
            <a:ext cx="4104456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06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commStra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EE82897-DF76-4FAF-8E1C-FF87100549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RecommStrat</Template>
  <TotalTime>0</TotalTime>
  <Words>387</Words>
  <Application>Microsoft Office PowerPoint</Application>
  <PresentationFormat>Экран (4:3)</PresentationFormat>
  <Paragraphs>18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RecommStrat</vt:lpstr>
      <vt:lpstr>Презентация PowerPoint</vt:lpstr>
      <vt:lpstr>Видатний український   письменник, педагог, лексикограф, літературознавець, етнограф, історик, публіцист, громадсько-культурний діячБ.Д. Грінченко народився 9 грудня 1863 р. на Харківщині, тепер Сумської області у родині відставного офіцера із збіднілих дворян. Хлопчик змалку полюбляв слухати мелодичну, поетично-лагідну рідну мову. Грамоті він навчився в сім’ї і досить рано — перечитав все, що було в батьківській бібліотеці і під впливом прочитаного почав писати вірші.</vt:lpstr>
      <vt:lpstr>У 1874 р. поступив до Харківської реальної школи. В цей час формується суспільно-політична позиція Б. Грінченка-юнака, його тяжіння до революційного народництва. Саме тоді, під впливом "Кобзаря" він починає збирати та записувати почуті пісні, легенди, казки та ін. фольклорні матеріали.</vt:lpstr>
      <vt:lpstr>29 грудня 1879 р. 16-річного юнака було заарештовано за "чтение и распространение" забороненої книжки С. Подолинського "Парова машина". Як наслідок, йому було заборонено навчатись в вищих учбових закладах. Після року заслання на батьківському хуторі Б. Грінченко повертається до Харкова в пошуках роботи. Працював вчителем. </vt:lpstr>
      <vt:lpstr>Борис Грінченко познайомився із молодою вчителькою Марією Миколаївною Гладиліною. Ця зустріч у його житті була найважливішою. На початку 1884 р. він одружується з Марією Миколаївною, яка стала йому вірним другом і соратником у всіх справах, а згодом — письменницею і перекладачем.</vt:lpstr>
      <vt:lpstr>У Чернігові у 1894 році Грінченко влаштувався на посаду ділознавця оціночної комісії. Після звільнення із Земської управи Грінченка родина опинилися в скрутному матеріальному становищі. Через деякий час друзі допомогли влаштуватися йому у Чернігівському музеї української старожитності завзятого колекціонера Василя Тарновського. Музей на той час був одним з найбагатших зібрань з історії, мистецтва, літератури, етнографії та археологічних знахідок на Україні.  У 1900 році був складений і виданий великий том "Каталога музея украинских древностей". Багато довелось їздити по Україні і розшукувати нові невідомі експонати.</vt:lpstr>
      <vt:lpstr>Дуже велику увагу приділяє Б.Д. Грінченко видавничій справі — 50 книжок для народу неймовірно великим тиражем для того часу — 200 тисяч примірників. І це в умовах жорстокої заборони, коли не дозволялось видавати українські книжки. </vt:lpstr>
      <vt:lpstr> У 1902 році йому запропонували взяти участь у створенні словника української мови, який задумала видавати редакція "Киевской старины". І сім’я Грінченків вирішила відгукнутися на запрошення. Вони переїжджають до Києва. "Словарь української мови" вийшов у світ 1907-1909 рр. у чотирьох томах.</vt:lpstr>
      <vt:lpstr>6 травня 1910 р. не стало видатного українського письменника, вченого, освітнього і громадського діяча. Похорони відбулися 9 травня у Києві на Байковій горі.</vt:lpstr>
      <vt:lpstr>Літературна спадщина Грінченка 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2014-10-29T18:13:07Z</dcterms:created>
  <dcterms:modified xsi:type="dcterms:W3CDTF">2014-10-29T19:30:42Z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