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10.jpeg" ContentType="image/jpeg"/>
  <Override PartName="/ppt/media/image5.jpeg" ContentType="image/jpeg"/>
  <Override PartName="/ppt/media/image11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.jpeg" ContentType="image/jpeg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5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720" y="1168920"/>
            <a:ext cx="9142920" cy="10458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99ccff"/>
              </a:gs>
            </a:gsLst>
            <a:lin ang="16200000"/>
          </a:gradFill>
        </p:spPr>
      </p:sp>
      <p:sp>
        <p:nvSpPr>
          <p:cNvPr id="1" name="CustomShape 2"/>
          <p:cNvSpPr/>
          <p:nvPr/>
        </p:nvSpPr>
        <p:spPr>
          <a:xfrm>
            <a:off x="9143280" y="1189800"/>
            <a:ext cx="9142920" cy="1188360"/>
          </a:xfrm>
          <a:prstGeom prst="rect">
            <a:avLst/>
          </a:prstGeom>
          <a:solidFill>
            <a:srgbClr val="99ccff"/>
          </a:solidFill>
        </p:spPr>
      </p:sp>
      <p:sp>
        <p:nvSpPr>
          <p:cNvPr id="2" name="CustomShape 3"/>
          <p:cNvSpPr/>
          <p:nvPr/>
        </p:nvSpPr>
        <p:spPr>
          <a:xfrm>
            <a:off x="-720" y="6027120"/>
            <a:ext cx="9142920" cy="82908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4c1900"/>
              </a:gs>
            </a:gsLst>
            <a:lin ang="5400000"/>
          </a:gradFill>
        </p:spPr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uk-UA"/>
              <a:t>Для правки текста заголовка щелкните мышью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uk-UA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uk-UA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uk-UA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uk-UA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uk-UA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uk-UA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uk-UA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uk-UA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uk-UA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-720" y="1168920"/>
            <a:ext cx="9142920" cy="10458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99ccff"/>
              </a:gs>
            </a:gsLst>
            <a:lin ang="16200000"/>
          </a:gradFill>
        </p:spPr>
      </p:sp>
      <p:sp>
        <p:nvSpPr>
          <p:cNvPr id="6" name="CustomShape 2"/>
          <p:cNvSpPr/>
          <p:nvPr/>
        </p:nvSpPr>
        <p:spPr>
          <a:xfrm>
            <a:off x="9143280" y="1189800"/>
            <a:ext cx="9142920" cy="1188360"/>
          </a:xfrm>
          <a:prstGeom prst="rect">
            <a:avLst/>
          </a:prstGeom>
          <a:solidFill>
            <a:srgbClr val="99ccff"/>
          </a:solidFill>
        </p:spPr>
      </p:sp>
      <p:sp>
        <p:nvSpPr>
          <p:cNvPr id="7" name="CustomShape 3"/>
          <p:cNvSpPr/>
          <p:nvPr/>
        </p:nvSpPr>
        <p:spPr>
          <a:xfrm>
            <a:off x="-720" y="6027120"/>
            <a:ext cx="9142920" cy="82908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4c1900"/>
              </a:gs>
            </a:gsLst>
            <a:lin ang="5400000"/>
          </a:gradFill>
        </p:spPr>
      </p:sp>
      <p:sp>
        <p:nvSpPr>
          <p:cNvPr id="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uk-UA"/>
              <a:t>Для правки текста заголовка щелкните мышью</a:t>
            </a:r>
            <a:endParaRPr/>
          </a:p>
        </p:txBody>
      </p: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uk-UA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uk-UA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uk-UA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uk-UA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uk-UA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uk-UA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uk-UA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uk-UA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uk-UA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1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/>
          <p:cNvSpPr/>
          <p:nvPr/>
        </p:nvSpPr>
        <p:spPr>
          <a:xfrm>
            <a:off x="214200" y="2000160"/>
            <a:ext cx="8685360" cy="12340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uk-UA" sz="3600">
                <a:solidFill>
                  <a:srgbClr val="4e3b30"/>
                </a:solidFill>
                <a:latin typeface="Franklin Gothic Medium"/>
              </a:rPr>
              <a:t>Літературний процес в україні</a:t>
            </a:r>
            <a:endParaRPr/>
          </a:p>
          <a:p>
            <a:pPr algn="ctr"/>
            <a:r>
              <a:rPr lang="uk-UA" sz="3600">
                <a:solidFill>
                  <a:srgbClr val="4e3b30"/>
                </a:solidFill>
                <a:latin typeface="Franklin Gothic Medium"/>
              </a:rPr>
              <a:t>в 40-50-х роках ХХ ст.</a:t>
            </a:r>
            <a:endParaRPr/>
          </a:p>
        </p:txBody>
      </p:sp>
      <p:sp>
        <p:nvSpPr>
          <p:cNvPr id="11" name="CustomShape 2"/>
          <p:cNvSpPr/>
          <p:nvPr/>
        </p:nvSpPr>
        <p:spPr>
          <a:xfrm>
            <a:off x="6701760" y="4857840"/>
            <a:ext cx="1955160" cy="953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uk-UA">
                <a:solidFill>
                  <a:srgbClr val="000000"/>
                </a:solidFill>
                <a:latin typeface="Franklin Gothic Book"/>
              </a:rPr>
              <a:t>Підготувала</a:t>
            </a:r>
            <a:endParaRPr/>
          </a:p>
          <a:p>
            <a:r>
              <a:rPr lang="uk-UA">
                <a:solidFill>
                  <a:srgbClr val="000000"/>
                </a:solidFill>
                <a:latin typeface="Franklin Gothic Book"/>
              </a:rPr>
              <a:t>Учениця 11 класу</a:t>
            </a:r>
            <a:endParaRPr/>
          </a:p>
          <a:p>
            <a:r>
              <a:rPr lang="uk-UA">
                <a:solidFill>
                  <a:srgbClr val="000000"/>
                </a:solidFill>
                <a:latin typeface="Franklin Gothic Book"/>
              </a:rPr>
              <a:t>Скільська Вікторія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/>
          <p:cNvSpPr/>
          <p:nvPr/>
        </p:nvSpPr>
        <p:spPr>
          <a:xfrm>
            <a:off x="543960" y="521640"/>
            <a:ext cx="8456760" cy="6295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uk-UA">
                <a:solidFill>
                  <a:srgbClr val="44342a"/>
                </a:solidFill>
              </a:rPr>
              <a:t>У післявоєнний період постійного контролю зазнавали діячі літератури і мистецтва. </a:t>
            </a:r>
            <a:endParaRPr/>
          </a:p>
          <a:p>
            <a:r>
              <a:rPr lang="uk-UA">
                <a:solidFill>
                  <a:srgbClr val="44342a"/>
                </a:solidFill>
              </a:rPr>
              <a:t>З ініціативи партії в Україні було проведено кампанії, спрямовані проти творчої інтелігенції. Лише протягом 1946—1948 pp. ЦК КП(б)У прийняв низку постанов:</a:t>
            </a:r>
            <a:endParaRPr/>
          </a:p>
          <a:p>
            <a:pPr>
              <a:buSzPct val="45000"/>
              <a:buFont typeface="Wingdings"/>
              <a:buChar char="q"/>
            </a:pPr>
            <a:r>
              <a:rPr lang="uk-UA">
                <a:solidFill>
                  <a:srgbClr val="44342a"/>
                </a:solidFill>
              </a:rPr>
              <a:t> </a:t>
            </a:r>
            <a:r>
              <a:rPr lang="uk-UA">
                <a:solidFill>
                  <a:srgbClr val="44342a"/>
                </a:solidFill>
              </a:rPr>
              <a:t>«Про спотворення та помилки у висвітленні історії літератури в книзі "Нариси історії української літератури"», </a:t>
            </a:r>
            <a:endParaRPr/>
          </a:p>
          <a:p>
            <a:pPr>
              <a:buSzPct val="45000"/>
              <a:buFont typeface="Wingdings"/>
              <a:buChar char="q"/>
            </a:pPr>
            <a:r>
              <a:rPr lang="uk-UA">
                <a:solidFill>
                  <a:srgbClr val="44342a"/>
                </a:solidFill>
              </a:rPr>
              <a:t>«Про журнал сатири і гумору "Перець"», </a:t>
            </a:r>
            <a:endParaRPr/>
          </a:p>
          <a:p>
            <a:pPr>
              <a:buSzPct val="45000"/>
              <a:buFont typeface="Wingdings"/>
              <a:buChar char="q"/>
            </a:pPr>
            <a:r>
              <a:rPr lang="uk-UA">
                <a:solidFill>
                  <a:srgbClr val="44342a"/>
                </a:solidFill>
              </a:rPr>
              <a:t>«Про журнал "Вітчизна"», </a:t>
            </a:r>
            <a:endParaRPr/>
          </a:p>
          <a:p>
            <a:pPr>
              <a:buSzPct val="45000"/>
              <a:buFont typeface="Wingdings"/>
              <a:buChar char="q"/>
            </a:pPr>
            <a:r>
              <a:rPr lang="uk-UA">
                <a:solidFill>
                  <a:srgbClr val="44342a"/>
                </a:solidFill>
              </a:rPr>
              <a:t>"Про репертуар драматичних і оперних театрів УРСР і заходи до його поліпшення",</a:t>
            </a:r>
            <a:endParaRPr/>
          </a:p>
          <a:p>
            <a:pPr>
              <a:buSzPct val="45000"/>
              <a:buFont typeface="Wingdings"/>
              <a:buChar char="q"/>
            </a:pPr>
            <a:r>
              <a:rPr lang="uk-UA">
                <a:solidFill>
                  <a:srgbClr val="44342a"/>
                </a:solidFill>
              </a:rPr>
              <a:t> </a:t>
            </a:r>
            <a:r>
              <a:rPr lang="uk-UA">
                <a:solidFill>
                  <a:srgbClr val="44342a"/>
                </a:solidFill>
              </a:rPr>
              <a:t>"Про політичні помилки та незадовільну роботу Інституту історії України Академії наук УРСР", </a:t>
            </a:r>
            <a:endParaRPr/>
          </a:p>
          <a:p>
            <a:pPr>
              <a:buSzPct val="45000"/>
              <a:buFont typeface="Wingdings"/>
              <a:buChar char="q"/>
            </a:pPr>
            <a:r>
              <a:rPr lang="uk-UA">
                <a:solidFill>
                  <a:srgbClr val="44342a"/>
                </a:solidFill>
              </a:rPr>
              <a:t>«Про перевірку виконання Спілкою письменників України постанови ЦК ВКП(б) про журнали "Звезда" і "Ленинград"», </a:t>
            </a:r>
            <a:endParaRPr/>
          </a:p>
          <a:p>
            <a:pPr>
              <a:buSzPct val="45000"/>
              <a:buFont typeface="Wingdings"/>
              <a:buChar char="q"/>
            </a:pPr>
            <a:r>
              <a:rPr lang="uk-UA">
                <a:solidFill>
                  <a:srgbClr val="44342a"/>
                </a:solidFill>
              </a:rPr>
              <a:t>"Про стан і заходи поліпшення музичного мистецтва на Україні у зв'язку з постановою ЦК ВКП(б),</a:t>
            </a:r>
            <a:endParaRPr/>
          </a:p>
          <a:p>
            <a:pPr>
              <a:buSzPct val="45000"/>
              <a:buFont typeface="Wingdings"/>
              <a:buChar char="q"/>
            </a:pPr>
            <a:r>
              <a:rPr lang="uk-UA">
                <a:solidFill>
                  <a:srgbClr val="44342a"/>
                </a:solidFill>
              </a:rPr>
              <a:t> </a:t>
            </a:r>
            <a:r>
              <a:rPr lang="uk-UA">
                <a:solidFill>
                  <a:srgbClr val="44342a"/>
                </a:solidFill>
              </a:rPr>
              <a:t>«Про оперу "Большая дружба" Вано Мураделі» та ін.</a:t>
            </a:r>
            <a:endParaRPr/>
          </a:p>
          <a:p>
            <a:endParaRPr/>
          </a:p>
        </p:txBody>
      </p:sp>
    </p:spTree>
  </p:cSld>
  <p:timing>
    <p:tnLst>
      <p:par>
        <p:cTn dur="indefinite" id="8" nodeType="tmRoot" restart="never">
          <p:childTnLst>
            <p:seq>
              <p:cTn dur="indefinite" id="9" nodeType="mainSeq">
                <p:childTnLst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83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fill="freeze" id="14"/>
                                        <p:tgtEl>
                                          <p:spTgt spid="12">
                                            <p:txEl>
                                              <p:pRg end="83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852" st="8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fill="freeze" id="19"/>
                                        <p:tgtEl>
                                          <p:spTgt spid="12">
                                            <p:txEl>
                                              <p:pRg end="852" st="8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852" st="8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fill="freeze" id="24"/>
                                        <p:tgtEl>
                                          <p:spTgt spid="12">
                                            <p:txEl>
                                              <p:pRg end="852" st="8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852" st="8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fill="freeze" id="29"/>
                                        <p:tgtEl>
                                          <p:spTgt spid="12">
                                            <p:txEl>
                                              <p:pRg end="852" st="8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852" st="8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fill="freeze" id="34"/>
                                        <p:tgtEl>
                                          <p:spTgt spid="12">
                                            <p:txEl>
                                              <p:pRg end="852" st="8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852" st="8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fill="freeze" id="39"/>
                                        <p:tgtEl>
                                          <p:spTgt spid="12">
                                            <p:txEl>
                                              <p:pRg end="852" st="8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>
                      <p:stCondLst>
                        <p:cond delay="indefinite"/>
                      </p:stCondLst>
                      <p:childTnLst>
                        <p:par>
                          <p:cTn fill="hold" id="41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852" st="8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fill="freeze" id="44"/>
                                        <p:tgtEl>
                                          <p:spTgt spid="12">
                                            <p:txEl>
                                              <p:pRg end="852" st="8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852" st="8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fill="freeze" id="49"/>
                                        <p:tgtEl>
                                          <p:spTgt spid="12">
                                            <p:txEl>
                                              <p:pRg end="852" st="8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>
                      <p:stCondLst>
                        <p:cond delay="indefinite"/>
                      </p:stCondLst>
                      <p:childTnLst>
                        <p:par>
                          <p:cTn fill="hold" id="51">
                            <p:stCondLst>
                              <p:cond delay="0"/>
                            </p:stCondLst>
                            <p:childTnLst>
                              <p:par>
                                <p:cTn fill="hold" id="52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852" st="8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fill="freeze" id="54"/>
                                        <p:tgtEl>
                                          <p:spTgt spid="12">
                                            <p:txEl>
                                              <p:pRg end="852" st="8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>
                      <p:stCondLst>
                        <p:cond delay="indefinite"/>
                      </p:stCondLst>
                      <p:childTnLst>
                        <p:par>
                          <p:cTn fill="hold" id="56">
                            <p:stCondLst>
                              <p:cond delay="0"/>
                            </p:stCondLst>
                            <p:childTnLst>
                              <p:par>
                                <p:cTn fill="hold" id="57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852" st="8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fill="freeze" id="59"/>
                                        <p:tgtEl>
                                          <p:spTgt spid="12">
                                            <p:txEl>
                                              <p:pRg end="852" st="8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300000" y="3236040"/>
            <a:ext cx="2628720" cy="3423240"/>
          </a:xfrm>
          <a:prstGeom prst="rect">
            <a:avLst/>
          </a:prstGeom>
        </p:spPr>
      </p:pic>
      <p:sp>
        <p:nvSpPr>
          <p:cNvPr id="14" name="CustomShape 1"/>
          <p:cNvSpPr/>
          <p:nvPr/>
        </p:nvSpPr>
        <p:spPr>
          <a:xfrm>
            <a:off x="142920" y="1143000"/>
            <a:ext cx="8685360" cy="52588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uk-UA"/>
              <a:t>У названих документах спотворювалося культурне життя в Україні, зокрема література, мистецтво, стан історичної науки. </a:t>
            </a:r>
            <a:endParaRPr/>
          </a:p>
          <a:p>
            <a:endParaRPr/>
          </a:p>
          <a:p>
            <a:r>
              <a:rPr lang="uk-UA"/>
              <a:t>Близько сотні українських діячів науки, культури і мистецтва було звинувачено в українському буржуазному націоналізмі. </a:t>
            </a:r>
            <a:endParaRPr/>
          </a:p>
          <a:p>
            <a:endParaRPr/>
          </a:p>
          <a:p>
            <a:r>
              <a:rPr lang="uk-UA"/>
              <a:t>Особливу завзятість у цій боротьбі проявляв Л. Каганович,</a:t>
            </a:r>
            <a:endParaRPr/>
          </a:p>
          <a:p>
            <a:r>
              <a:rPr lang="uk-UA"/>
              <a:t> </a:t>
            </a:r>
            <a:r>
              <a:rPr lang="uk-UA"/>
              <a:t>який у 1947 р. був першим секретарем ЦК КП(б)У. </a:t>
            </a:r>
            <a:endParaRPr/>
          </a:p>
          <a:p>
            <a:endParaRPr/>
          </a:p>
          <a:p>
            <a:r>
              <a:rPr lang="uk-UA"/>
              <a:t>Він постійно провокував союзне керівництво, </a:t>
            </a:r>
            <a:endParaRPr/>
          </a:p>
          <a:p>
            <a:r>
              <a:rPr lang="uk-UA"/>
              <a:t>органи державної безпеки на політичні репресії </a:t>
            </a:r>
            <a:endParaRPr/>
          </a:p>
          <a:p>
            <a:r>
              <a:rPr lang="uk-UA"/>
              <a:t>щодо національно-патріотичних сил в Україні.</a:t>
            </a:r>
            <a:endParaRPr/>
          </a:p>
          <a:p>
            <a:endParaRPr/>
          </a:p>
        </p:txBody>
      </p:sp>
    </p:spTree>
  </p:cSld>
  <p:timing>
    <p:tnLst>
      <p:par>
        <p:cTn dur="indefinite" id="60" nodeType="tmRoot" restart="never">
          <p:childTnLst>
            <p:seq>
              <p:cTn dur="indefinite" id="61" nodeType="mainSeq">
                <p:childTnLst>
                  <p:par>
                    <p:cTn fill="hold" id="62">
                      <p:stCondLst>
                        <p:cond delay="indefinite"/>
                      </p:stCondLst>
                      <p:childTnLst>
                        <p:par>
                          <p:cTn fill="hold" id="63">
                            <p:stCondLst>
                              <p:cond delay="0"/>
                            </p:stCondLst>
                            <p:childTnLst>
                              <p:par>
                                <p:cTn fill="hold" id="64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11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fill="freeze" id="66"/>
                                        <p:tgtEl>
                                          <p:spTgt spid="14">
                                            <p:txEl>
                                              <p:pRg end="119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>
                      <p:stCondLst>
                        <p:cond delay="indefinite"/>
                      </p:stCondLst>
                      <p:childTnLst>
                        <p:par>
                          <p:cTn fill="hold" id="68">
                            <p:stCondLst>
                              <p:cond delay="0"/>
                            </p:stCondLst>
                            <p:childTnLst>
                              <p:par>
                                <p:cTn fill="hold" id="69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489" st="4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fill="freeze" id="71"/>
                                        <p:tgtEl>
                                          <p:spTgt spid="14">
                                            <p:txEl>
                                              <p:pRg end="489" st="4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2">
                      <p:stCondLst>
                        <p:cond delay="indefinite"/>
                      </p:stCondLst>
                      <p:childTnLst>
                        <p:par>
                          <p:cTn fill="hold" id="73">
                            <p:stCondLst>
                              <p:cond delay="0"/>
                            </p:stCondLst>
                            <p:childTnLst>
                              <p:par>
                                <p:cTn fill="hold" id="74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489" st="4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fill="freeze" id="76"/>
                                        <p:tgtEl>
                                          <p:spTgt spid="14">
                                            <p:txEl>
                                              <p:pRg end="489" st="4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>
                      <p:stCondLst>
                        <p:cond delay="indefinite"/>
                      </p:stCondLst>
                      <p:childTnLst>
                        <p:par>
                          <p:cTn fill="hold" id="78">
                            <p:stCondLst>
                              <p:cond delay="0"/>
                            </p:stCondLst>
                            <p:childTnLst>
                              <p:par>
                                <p:cTn fill="hold" id="79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489" st="4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fill="freeze" id="81"/>
                                        <p:tgtEl>
                                          <p:spTgt spid="14">
                                            <p:txEl>
                                              <p:pRg end="489" st="4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2">
                      <p:stCondLst>
                        <p:cond delay="indefinite"/>
                      </p:stCondLst>
                      <p:childTnLst>
                        <p:par>
                          <p:cTn fill="hold" id="83">
                            <p:stCondLst>
                              <p:cond delay="0"/>
                            </p:stCondLst>
                            <p:childTnLst>
                              <p:par>
                                <p:cTn fill="hold" id="84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489" st="4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fill="freeze" id="86"/>
                                        <p:tgtEl>
                                          <p:spTgt spid="14">
                                            <p:txEl>
                                              <p:pRg end="489" st="4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>
                      <p:stCondLst>
                        <p:cond delay="indefinite"/>
                      </p:stCondLst>
                      <p:childTnLst>
                        <p:par>
                          <p:cTn fill="hold" id="88">
                            <p:stCondLst>
                              <p:cond delay="0"/>
                            </p:stCondLst>
                            <p:childTnLst>
                              <p:par>
                                <p:cTn fill="hold" id="89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489" st="4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fill="freeze" id="91"/>
                                        <p:tgtEl>
                                          <p:spTgt spid="14">
                                            <p:txEl>
                                              <p:pRg end="489" st="4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stomShape 1"/>
          <p:cNvSpPr/>
          <p:nvPr/>
        </p:nvSpPr>
        <p:spPr>
          <a:xfrm>
            <a:off x="214200" y="214200"/>
            <a:ext cx="8714160" cy="46152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uk-UA" sz="1600"/>
              <a:t>На Республіканській нараді молодих письменників за участю Л.Кагановича були піддані різкій критиці твори «Жива вода» Ю. Яновського, «Його покоління» І. Сенченка, «Мандрівка в молодість» М. Рильського за «націоналістичну ідеологію». </a:t>
            </a:r>
            <a:endParaRPr/>
          </a:p>
          <a:p>
            <a:endParaRPr/>
          </a:p>
          <a:p>
            <a:r>
              <a:rPr lang="uk-UA" sz="1600"/>
              <a:t>Пізніше, 1951 р., ідеологічних нападів зазнав В. Сосюра за вірш «Любіть Україну» з аналогічними звинуваченнями. </a:t>
            </a:r>
            <a:endParaRPr/>
          </a:p>
          <a:p>
            <a:endParaRPr/>
          </a:p>
          <a:p>
            <a:endParaRPr/>
          </a:p>
        </p:txBody>
      </p:sp>
      <p:pic>
        <p:nvPicPr>
          <p:cNvPr descr="" id="1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14200" y="2500200"/>
            <a:ext cx="2570400" cy="3598920"/>
          </a:xfrm>
          <a:prstGeom prst="rect">
            <a:avLst/>
          </a:prstGeom>
        </p:spPr>
      </p:pic>
      <p:pic>
        <p:nvPicPr>
          <p:cNvPr descr="" id="17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429240" y="2357280"/>
            <a:ext cx="2432160" cy="3923640"/>
          </a:xfrm>
          <a:prstGeom prst="rect">
            <a:avLst/>
          </a:prstGeom>
        </p:spPr>
      </p:pic>
      <p:pic>
        <p:nvPicPr>
          <p:cNvPr descr="" id="18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286080" y="2357280"/>
            <a:ext cx="2570400" cy="3856320"/>
          </a:xfrm>
          <a:prstGeom prst="rect">
            <a:avLst/>
          </a:prstGeom>
        </p:spPr>
      </p:pic>
      <p:sp>
        <p:nvSpPr>
          <p:cNvPr id="19" name="CustomShape 2"/>
          <p:cNvSpPr/>
          <p:nvPr/>
        </p:nvSpPr>
        <p:spPr>
          <a:xfrm>
            <a:off x="1131120" y="6215040"/>
            <a:ext cx="1599840" cy="377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uk-UA">
                <a:solidFill>
                  <a:srgbClr val="000000"/>
                </a:solidFill>
                <a:latin typeface="Franklin Gothic Book"/>
              </a:rPr>
              <a:t>Ю. Яновський</a:t>
            </a:r>
            <a:endParaRPr/>
          </a:p>
        </p:txBody>
      </p:sp>
      <p:sp>
        <p:nvSpPr>
          <p:cNvPr id="20" name="CustomShape 3"/>
          <p:cNvSpPr/>
          <p:nvPr/>
        </p:nvSpPr>
        <p:spPr>
          <a:xfrm>
            <a:off x="3993120" y="6286680"/>
            <a:ext cx="1592280" cy="377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uk-UA">
                <a:solidFill>
                  <a:srgbClr val="000000"/>
                </a:solidFill>
                <a:latin typeface="Franklin Gothic Book"/>
              </a:rPr>
              <a:t>М. Рильський </a:t>
            </a:r>
            <a:endParaRPr/>
          </a:p>
        </p:txBody>
      </p:sp>
      <p:sp>
        <p:nvSpPr>
          <p:cNvPr id="21" name="CustomShape 4"/>
          <p:cNvSpPr/>
          <p:nvPr/>
        </p:nvSpPr>
        <p:spPr>
          <a:xfrm>
            <a:off x="7500600" y="6286680"/>
            <a:ext cx="1274040" cy="377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uk-UA">
                <a:solidFill>
                  <a:srgbClr val="000000"/>
                </a:solidFill>
                <a:latin typeface="Franklin Gothic Book"/>
              </a:rPr>
              <a:t>В. Сосюра </a:t>
            </a:r>
            <a:endParaRPr/>
          </a:p>
        </p:txBody>
      </p:sp>
    </p:spTree>
  </p:cSld>
  <p:timing>
    <p:tnLst>
      <p:par>
        <p:cTn dur="indefinite" id="92" nodeType="tmRoot" restart="never">
          <p:childTnLst>
            <p:seq>
              <p:cTn dur="indefinite" id="93" nodeType="mainSeq">
                <p:childTnLst>
                  <p:par>
                    <p:cTn fill="hold" id="94">
                      <p:stCondLst>
                        <p:cond delay="indefinite"/>
                      </p:stCondLst>
                      <p:childTnLst>
                        <p:par>
                          <p:cTn fill="hold" id="95">
                            <p:stCondLst>
                              <p:cond delay="0"/>
                            </p:stCondLst>
                            <p:childTnLst>
                              <p:par>
                                <p:cTn fill="hold" id="96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233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fill="freeze" id="98"/>
                                        <p:tgtEl>
                                          <p:spTgt spid="15">
                                            <p:txEl>
                                              <p:pRg end="233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9">
                      <p:stCondLst>
                        <p:cond delay="indefinite"/>
                      </p:stCondLst>
                      <p:childTnLst>
                        <p:par>
                          <p:cTn fill="hold" id="100">
                            <p:stCondLst>
                              <p:cond delay="0"/>
                            </p:stCondLst>
                            <p:childTnLst>
                              <p:par>
                                <p:cTn fill="hold" id="101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349" st="3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fill="freeze" id="103"/>
                                        <p:tgtEl>
                                          <p:spTgt spid="15">
                                            <p:txEl>
                                              <p:pRg end="349" st="3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stomShape 1"/>
          <p:cNvSpPr/>
          <p:nvPr/>
        </p:nvSpPr>
        <p:spPr>
          <a:xfrm>
            <a:off x="285840" y="285840"/>
            <a:ext cx="8685360" cy="55612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uk-UA" sz="1600"/>
              <a:t>Загальне керівництво цим погромом здійснював секретар ЦК ВКП(б) з ідеології А. Жданов. Наслідки керівництва по-жданівськи виявилися й у сфері гуманітарних наук, зокрема в ухваленій у серпні 1947 р. постанови ЦК КП(б)У «Про політичні помилки і незадовільну роботу Інституту історії Академії Наук УРСР». </a:t>
            </a:r>
            <a:endParaRPr/>
          </a:p>
          <a:p>
            <a:endParaRPr/>
          </a:p>
          <a:p>
            <a:r>
              <a:rPr lang="uk-UA" sz="1600"/>
              <a:t>Безпідставній критиці були піддані праці, видані </a:t>
            </a:r>
            <a:endParaRPr/>
          </a:p>
          <a:p>
            <a:r>
              <a:rPr lang="uk-UA" sz="1600"/>
              <a:t>у передвоєнні і воєнні роки: «Короткий курс </a:t>
            </a:r>
            <a:endParaRPr/>
          </a:p>
          <a:p>
            <a:r>
              <a:rPr lang="uk-UA" sz="1600"/>
              <a:t>сторії України» за редакцією С. Білоусова, </a:t>
            </a:r>
            <a:endParaRPr/>
          </a:p>
          <a:p>
            <a:r>
              <a:rPr lang="uk-UA" sz="1600"/>
              <a:t>К. Гуслистого, М. Петровського, М. Супруненка,</a:t>
            </a:r>
            <a:endParaRPr/>
          </a:p>
          <a:p>
            <a:r>
              <a:rPr lang="uk-UA" sz="1600"/>
              <a:t>Ф. Ястребова, «Нариси історії України» за редакцією </a:t>
            </a:r>
            <a:endParaRPr/>
          </a:p>
          <a:p>
            <a:r>
              <a:rPr lang="uk-UA" sz="1600"/>
              <a:t>К. Гуслистого, Ф. Ястребова. </a:t>
            </a:r>
            <a:endParaRPr/>
          </a:p>
          <a:p>
            <a:endParaRPr/>
          </a:p>
          <a:p>
            <a:r>
              <a:rPr lang="uk-UA" sz="1600"/>
              <a:t>Найбільше дісталося першому тому «Історії України» за редакцією М. Петровського за стандартним звинуваченням у «буржуазному націоналізмі».</a:t>
            </a:r>
            <a:endParaRPr/>
          </a:p>
          <a:p>
            <a:endParaRPr/>
          </a:p>
        </p:txBody>
      </p:sp>
      <p:pic>
        <p:nvPicPr>
          <p:cNvPr descr="" id="2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193800" y="1980000"/>
            <a:ext cx="2445840" cy="3476520"/>
          </a:xfrm>
          <a:prstGeom prst="rect">
            <a:avLst/>
          </a:prstGeom>
        </p:spPr>
      </p:pic>
      <p:sp>
        <p:nvSpPr>
          <p:cNvPr id="24" name="CustomShape 2"/>
          <p:cNvSpPr/>
          <p:nvPr/>
        </p:nvSpPr>
        <p:spPr>
          <a:xfrm>
            <a:off x="7067160" y="4857840"/>
            <a:ext cx="1214280" cy="377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uk-UA">
                <a:solidFill>
                  <a:srgbClr val="000000"/>
                </a:solidFill>
                <a:latin typeface="Franklin Gothic Book"/>
              </a:rPr>
              <a:t>А. Жданов</a:t>
            </a:r>
            <a:endParaRPr/>
          </a:p>
        </p:txBody>
      </p:sp>
    </p:spTree>
  </p:cSld>
  <p:timing>
    <p:tnLst>
      <p:par>
        <p:cTn dur="indefinite" id="104" nodeType="tmRoot" restart="never">
          <p:childTnLst>
            <p:seq>
              <p:cTn dur="indefinite" id="105" nodeType="mainSeq">
                <p:childTnLst>
                  <p:par>
                    <p:cTn fill="hold" id="106">
                      <p:stCondLst>
                        <p:cond delay="indefinite"/>
                      </p:stCondLst>
                      <p:childTnLst>
                        <p:par>
                          <p:cTn fill="hold" id="107">
                            <p:stCondLst>
                              <p:cond delay="0"/>
                            </p:stCondLst>
                            <p:childTnLst>
                              <p:par>
                                <p:cTn fill="hold" id="108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303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fill="freeze" id="110"/>
                                        <p:tgtEl>
                                          <p:spTgt spid="22">
                                            <p:txEl>
                                              <p:pRg end="303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1">
                      <p:stCondLst>
                        <p:cond delay="indefinite"/>
                      </p:stCondLst>
                      <p:childTnLst>
                        <p:par>
                          <p:cTn fill="hold" id="112">
                            <p:stCondLst>
                              <p:cond delay="0"/>
                            </p:stCondLst>
                            <p:childTnLst>
                              <p:par>
                                <p:cTn fill="hold" id="113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714" st="7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fill="freeze" id="115"/>
                                        <p:tgtEl>
                                          <p:spTgt spid="22">
                                            <p:txEl>
                                              <p:pRg end="714" st="7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6">
                      <p:stCondLst>
                        <p:cond delay="indefinite"/>
                      </p:stCondLst>
                      <p:childTnLst>
                        <p:par>
                          <p:cTn fill="hold" id="117">
                            <p:stCondLst>
                              <p:cond delay="0"/>
                            </p:stCondLst>
                            <p:childTnLst>
                              <p:par>
                                <p:cTn fill="hold" id="118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714" st="7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fill="freeze" id="120"/>
                                        <p:tgtEl>
                                          <p:spTgt spid="22">
                                            <p:txEl>
                                              <p:pRg end="714" st="7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1">
                      <p:stCondLst>
                        <p:cond delay="indefinite"/>
                      </p:stCondLst>
                      <p:childTnLst>
                        <p:par>
                          <p:cTn fill="hold" id="122">
                            <p:stCondLst>
                              <p:cond delay="0"/>
                            </p:stCondLst>
                            <p:childTnLst>
                              <p:par>
                                <p:cTn fill="hold" id="123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714" st="7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fill="freeze" id="125"/>
                                        <p:tgtEl>
                                          <p:spTgt spid="22">
                                            <p:txEl>
                                              <p:pRg end="714" st="7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6">
                      <p:stCondLst>
                        <p:cond delay="indefinite"/>
                      </p:stCondLst>
                      <p:childTnLst>
                        <p:par>
                          <p:cTn fill="hold" id="127">
                            <p:stCondLst>
                              <p:cond delay="0"/>
                            </p:stCondLst>
                            <p:childTnLst>
                              <p:par>
                                <p:cTn fill="hold" id="128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714" st="7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fill="freeze" id="130"/>
                                        <p:tgtEl>
                                          <p:spTgt spid="22">
                                            <p:txEl>
                                              <p:pRg end="714" st="7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1">
                      <p:stCondLst>
                        <p:cond delay="indefinite"/>
                      </p:stCondLst>
                      <p:childTnLst>
                        <p:par>
                          <p:cTn fill="hold" id="132">
                            <p:stCondLst>
                              <p:cond delay="0"/>
                            </p:stCondLst>
                            <p:childTnLst>
                              <p:par>
                                <p:cTn fill="hold" id="133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714" st="7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fill="freeze" id="135"/>
                                        <p:tgtEl>
                                          <p:spTgt spid="22">
                                            <p:txEl>
                                              <p:pRg end="714" st="7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6">
                      <p:stCondLst>
                        <p:cond delay="indefinite"/>
                      </p:stCondLst>
                      <p:childTnLst>
                        <p:par>
                          <p:cTn fill="hold" id="137">
                            <p:stCondLst>
                              <p:cond delay="0"/>
                            </p:stCondLst>
                            <p:childTnLst>
                              <p:par>
                                <p:cTn fill="hold" id="138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714" st="7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fill="freeze" id="140"/>
                                        <p:tgtEl>
                                          <p:spTgt spid="22">
                                            <p:txEl>
                                              <p:pRg end="714" st="7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1">
                      <p:stCondLst>
                        <p:cond delay="indefinite"/>
                      </p:stCondLst>
                      <p:childTnLst>
                        <p:par>
                          <p:cTn fill="hold" id="142">
                            <p:stCondLst>
                              <p:cond delay="0"/>
                            </p:stCondLst>
                            <p:childTnLst>
                              <p:par>
                                <p:cTn fill="hold" id="143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714" st="7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fill="freeze" id="145"/>
                                        <p:tgtEl>
                                          <p:spTgt spid="22">
                                            <p:txEl>
                                              <p:pRg end="714" st="7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stomShape 1"/>
          <p:cNvSpPr/>
          <p:nvPr/>
        </p:nvSpPr>
        <p:spPr>
          <a:xfrm>
            <a:off x="214200" y="1357200"/>
            <a:ext cx="8685360" cy="46152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uk-UA"/>
              <a:t>Великої втрати зазнала українська культура в результаті вилучення з бібліотек у 1954 р. 111 назв книг, які вийшли у 1925—1953 pp. </a:t>
            </a:r>
            <a:endParaRPr/>
          </a:p>
          <a:p>
            <a:endParaRPr/>
          </a:p>
          <a:p>
            <a:r>
              <a:rPr lang="uk-UA"/>
              <a:t>Під заборону потрапили книги багатьох політичних діячів і письменників (М. Скрипника, П. Любченка, С. Єфремова, О. Олеся, В. Еллана-Блакитного, М. Зерова, Л. Квітки, І. Микитенка, Д. Гофштейна та ін.).</a:t>
            </a:r>
            <a:endParaRPr/>
          </a:p>
          <a:p>
            <a:endParaRPr/>
          </a:p>
        </p:txBody>
      </p:sp>
      <p:sp>
        <p:nvSpPr>
          <p:cNvPr id="26" name="CustomShape 2"/>
          <p:cNvSpPr/>
          <p:nvPr/>
        </p:nvSpPr>
        <p:spPr>
          <a:xfrm>
            <a:off x="214200" y="3714840"/>
            <a:ext cx="8685360" cy="10447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70000"/>
              <a:buFont typeface="Wingdings 2"/>
              <a:buChar char=""/>
            </a:pPr>
            <a:r>
              <a:rPr lang="uk-UA" sz="1400">
                <a:solidFill>
                  <a:srgbClr val="4e3b30"/>
                </a:solidFill>
                <a:latin typeface="Franklin Gothic Book"/>
              </a:rPr>
              <a:t>Обходячи політичні утиски, українські літератори доносили до читача високі ідеї гуманізму, почуття патріотизму, любові до своєї Батьківщини.</a:t>
            </a:r>
            <a:endParaRPr/>
          </a:p>
          <a:p>
            <a:endParaRPr/>
          </a:p>
        </p:txBody>
      </p:sp>
    </p:spTree>
  </p:cSld>
  <p:timing>
    <p:tnLst>
      <p:par>
        <p:cTn dur="indefinite" id="146" nodeType="tmRoot" restart="never">
          <p:childTnLst>
            <p:seq>
              <p:cTn dur="indefinite" id="147" nodeType="mainSeq">
                <p:childTnLst>
                  <p:par>
                    <p:cTn fill="hold" id="148">
                      <p:stCondLst>
                        <p:cond delay="indefinite"/>
                      </p:stCondLst>
                      <p:childTnLst>
                        <p:par>
                          <p:cTn fill="hold" id="149">
                            <p:stCondLst>
                              <p:cond delay="0"/>
                            </p:stCondLst>
                            <p:childTnLst>
                              <p:par>
                                <p:cTn fill="hold" id="15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end="131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fill="freeze" id="152"/>
                                        <p:tgtEl>
                                          <p:spTgt spid="25">
                                            <p:txEl>
                                              <p:pRg end="131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3">
                      <p:stCondLst>
                        <p:cond delay="indefinite"/>
                      </p:stCondLst>
                      <p:childTnLst>
                        <p:par>
                          <p:cTn fill="hold" id="154">
                            <p:stCondLst>
                              <p:cond delay="0"/>
                            </p:stCondLst>
                            <p:childTnLst>
                              <p:par>
                                <p:cTn fill="hold" id="15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end="335" st="3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fill="freeze" id="157"/>
                                        <p:tgtEl>
                                          <p:spTgt spid="25">
                                            <p:txEl>
                                              <p:pRg end="335" st="3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8">
                      <p:stCondLst>
                        <p:cond delay="indefinite"/>
                      </p:stCondLst>
                      <p:childTnLst>
                        <p:par>
                          <p:cTn fill="hold" id="159">
                            <p:stCondLst>
                              <p:cond delay="0"/>
                            </p:stCondLst>
                            <p:childTnLst>
                              <p:par>
                                <p:cTn fill="hold" id="16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fill="freeze" id="16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stomShape 1"/>
          <p:cNvSpPr/>
          <p:nvPr/>
        </p:nvSpPr>
        <p:spPr>
          <a:xfrm>
            <a:off x="285840" y="285840"/>
            <a:ext cx="8685360" cy="46152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uk-UA" sz="1400"/>
              <a:t>Так, у ці роки прийшли до широкого загалу поеми А. Малишка "Прометей", О. Гончара "Прапороносці". </a:t>
            </a:r>
            <a:endParaRPr/>
          </a:p>
          <a:p>
            <a:endParaRPr/>
          </a:p>
          <a:p>
            <a:r>
              <a:rPr lang="uk-UA" sz="1400"/>
              <a:t>М. Рильський створює "Ленінградські нариси",</a:t>
            </a:r>
            <a:endParaRPr/>
          </a:p>
          <a:p>
            <a:endParaRPr/>
          </a:p>
          <a:p>
            <a:r>
              <a:rPr lang="uk-UA" sz="1400"/>
              <a:t> </a:t>
            </a:r>
            <a:r>
              <a:rPr lang="uk-UA" sz="1400"/>
              <a:t>М. Бажан — "В дні війни", П. Воронько — "Весняний грім", М. Стельмах — "Шляхи світання", В. Некрасов — "В окопах Сталінграда",</a:t>
            </a:r>
            <a:endParaRPr/>
          </a:p>
          <a:p>
            <a:endParaRPr/>
          </a:p>
        </p:txBody>
      </p:sp>
      <p:pic>
        <p:nvPicPr>
          <p:cNvPr descr="" id="2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500880" y="2357280"/>
            <a:ext cx="2070360" cy="3271680"/>
          </a:xfrm>
          <a:prstGeom prst="rect">
            <a:avLst/>
          </a:prstGeom>
        </p:spPr>
      </p:pic>
      <p:sp>
        <p:nvSpPr>
          <p:cNvPr id="29" name="CustomShape 2"/>
          <p:cNvSpPr/>
          <p:nvPr/>
        </p:nvSpPr>
        <p:spPr>
          <a:xfrm>
            <a:off x="6923160" y="5715000"/>
            <a:ext cx="1435320" cy="377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uk-UA">
                <a:solidFill>
                  <a:srgbClr val="000000"/>
                </a:solidFill>
                <a:latin typeface="Franklin Gothic Book"/>
              </a:rPr>
              <a:t>А. Малишко </a:t>
            </a:r>
            <a:endParaRPr/>
          </a:p>
        </p:txBody>
      </p:sp>
      <p:pic>
        <p:nvPicPr>
          <p:cNvPr descr="" id="30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5840" y="2357280"/>
            <a:ext cx="2527560" cy="3724200"/>
          </a:xfrm>
          <a:prstGeom prst="rect">
            <a:avLst/>
          </a:prstGeom>
        </p:spPr>
      </p:pic>
      <p:sp>
        <p:nvSpPr>
          <p:cNvPr id="31" name="CustomShape 3"/>
          <p:cNvSpPr/>
          <p:nvPr/>
        </p:nvSpPr>
        <p:spPr>
          <a:xfrm>
            <a:off x="987120" y="6143760"/>
            <a:ext cx="1147320" cy="377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uk-UA">
                <a:solidFill>
                  <a:srgbClr val="000000"/>
                </a:solidFill>
                <a:latin typeface="Franklin Gothic Book"/>
              </a:rPr>
              <a:t>О. Гончар</a:t>
            </a:r>
            <a:endParaRPr/>
          </a:p>
        </p:txBody>
      </p:sp>
      <p:pic>
        <p:nvPicPr>
          <p:cNvPr descr="" id="32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500280" y="2500200"/>
            <a:ext cx="2617560" cy="3713400"/>
          </a:xfrm>
          <a:prstGeom prst="rect">
            <a:avLst/>
          </a:prstGeom>
        </p:spPr>
      </p:pic>
      <p:sp>
        <p:nvSpPr>
          <p:cNvPr id="33" name="CustomShape 4"/>
          <p:cNvSpPr/>
          <p:nvPr/>
        </p:nvSpPr>
        <p:spPr>
          <a:xfrm>
            <a:off x="4572720" y="6286680"/>
            <a:ext cx="1190160" cy="377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uk-UA">
                <a:solidFill>
                  <a:srgbClr val="000000"/>
                </a:solidFill>
                <a:latin typeface="Franklin Gothic Book"/>
              </a:rPr>
              <a:t>М. Бажан </a:t>
            </a:r>
            <a:endParaRPr/>
          </a:p>
        </p:txBody>
      </p:sp>
    </p:spTree>
  </p:cSld>
  <p:timing>
    <p:tnLst>
      <p:par>
        <p:cTn dur="indefinite" id="163" nodeType="tmRoot" restart="never">
          <p:childTnLst>
            <p:seq>
              <p:cTn dur="indefinite" id="164" nodeType="mainSeq">
                <p:childTnLst>
                  <p:par>
                    <p:cTn fill="hold" id="165">
                      <p:stCondLst>
                        <p:cond delay="indefinite"/>
                      </p:stCondLst>
                      <p:childTnLst>
                        <p:par>
                          <p:cTn fill="hold" id="166">
                            <p:stCondLst>
                              <p:cond delay="0"/>
                            </p:stCondLst>
                            <p:childTnLst>
                              <p:par>
                                <p:cTn fill="hold" id="167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9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fill="freeze" id="169"/>
                                        <p:tgtEl>
                                          <p:spTgt spid="27">
                                            <p:txEl>
                                              <p:pRg end="99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0">
                      <p:stCondLst>
                        <p:cond delay="indefinite"/>
                      </p:stCondLst>
                      <p:childTnLst>
                        <p:par>
                          <p:cTn fill="hold" id="171">
                            <p:stCondLst>
                              <p:cond delay="0"/>
                            </p:stCondLst>
                            <p:childTnLst>
                              <p:par>
                                <p:cTn fill="hold" id="172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275" st="2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fill="freeze" id="174"/>
                                        <p:tgtEl>
                                          <p:spTgt spid="27">
                                            <p:txEl>
                                              <p:pRg end="275" st="2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5">
                      <p:stCondLst>
                        <p:cond delay="indefinite"/>
                      </p:stCondLst>
                      <p:childTnLst>
                        <p:par>
                          <p:cTn fill="hold" id="176">
                            <p:stCondLst>
                              <p:cond delay="0"/>
                            </p:stCondLst>
                            <p:childTnLst>
                              <p:par>
                                <p:cTn fill="hold" id="177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275" st="2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fill="freeze" id="179"/>
                                        <p:tgtEl>
                                          <p:spTgt spid="27">
                                            <p:txEl>
                                              <p:pRg end="275" st="2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stomShape 1"/>
          <p:cNvSpPr/>
          <p:nvPr/>
        </p:nvSpPr>
        <p:spPr>
          <a:xfrm>
            <a:off x="214200" y="500040"/>
            <a:ext cx="8714160" cy="46152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uk-UA" sz="1400"/>
              <a:t>Ю. Яновський — роман "Жива вода", П. Панч — роман "Гомоніла Україна", в якому змалював події з української історії 1639—1648 pp., та ін. </a:t>
            </a:r>
            <a:endParaRPr/>
          </a:p>
          <a:p>
            <a:endParaRPr/>
          </a:p>
          <a:p>
            <a:r>
              <a:rPr lang="uk-UA" sz="1400"/>
              <a:t>Плідно працювали О. Довженко, В. Сосюра, А. Малишко, Л. Первомайський, П. Тичина, М. Рильський, О. Копиленко, М. Стельмах. </a:t>
            </a:r>
            <a:endParaRPr/>
          </a:p>
          <a:p>
            <a:endParaRPr/>
          </a:p>
          <a:p>
            <a:r>
              <a:rPr lang="uk-UA" sz="1400"/>
              <a:t>Боротьбі з пережитками присвятили свої твори сатирики і гумористи Остап Вишня та С. Олійник.</a:t>
            </a:r>
            <a:endParaRPr/>
          </a:p>
          <a:p>
            <a:endParaRPr/>
          </a:p>
        </p:txBody>
      </p:sp>
      <p:pic>
        <p:nvPicPr>
          <p:cNvPr descr="" id="3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71320" y="2786040"/>
            <a:ext cx="2355840" cy="3216960"/>
          </a:xfrm>
          <a:prstGeom prst="rect">
            <a:avLst/>
          </a:prstGeom>
        </p:spPr>
      </p:pic>
      <p:sp>
        <p:nvSpPr>
          <p:cNvPr id="36" name="CustomShape 2"/>
          <p:cNvSpPr/>
          <p:nvPr/>
        </p:nvSpPr>
        <p:spPr>
          <a:xfrm>
            <a:off x="1564920" y="6072120"/>
            <a:ext cx="1569600" cy="377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uk-UA">
                <a:solidFill>
                  <a:srgbClr val="000000"/>
                </a:solidFill>
                <a:latin typeface="Franklin Gothic Book"/>
              </a:rPr>
              <a:t>Остап Вишня </a:t>
            </a:r>
            <a:endParaRPr/>
          </a:p>
        </p:txBody>
      </p:sp>
      <p:pic>
        <p:nvPicPr>
          <p:cNvPr descr="" id="37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572160" y="2643120"/>
            <a:ext cx="2213280" cy="3577320"/>
          </a:xfrm>
          <a:prstGeom prst="rect">
            <a:avLst/>
          </a:prstGeom>
        </p:spPr>
      </p:pic>
      <p:sp>
        <p:nvSpPr>
          <p:cNvPr id="38" name="CustomShape 3"/>
          <p:cNvSpPr/>
          <p:nvPr/>
        </p:nvSpPr>
        <p:spPr>
          <a:xfrm>
            <a:off x="7496280" y="6286680"/>
            <a:ext cx="1220400" cy="377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uk-UA">
                <a:solidFill>
                  <a:srgbClr val="000000"/>
                </a:solidFill>
                <a:latin typeface="Franklin Gothic Book"/>
              </a:rPr>
              <a:t>С. Олійник</a:t>
            </a:r>
            <a:endParaRPr/>
          </a:p>
        </p:txBody>
      </p:sp>
      <p:pic>
        <p:nvPicPr>
          <p:cNvPr descr="" id="39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714840" y="2786040"/>
            <a:ext cx="2341440" cy="3213360"/>
          </a:xfrm>
          <a:prstGeom prst="rect">
            <a:avLst/>
          </a:prstGeom>
        </p:spPr>
      </p:pic>
      <p:sp>
        <p:nvSpPr>
          <p:cNvPr id="40" name="CustomShape 4"/>
          <p:cNvSpPr/>
          <p:nvPr/>
        </p:nvSpPr>
        <p:spPr>
          <a:xfrm>
            <a:off x="4717080" y="6072120"/>
            <a:ext cx="1001160" cy="377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uk-UA">
                <a:solidFill>
                  <a:srgbClr val="000000"/>
                </a:solidFill>
                <a:latin typeface="Franklin Gothic Book"/>
              </a:rPr>
              <a:t>П. Панч </a:t>
            </a:r>
            <a:endParaRPr/>
          </a:p>
        </p:txBody>
      </p:sp>
    </p:spTree>
  </p:cSld>
  <p:timing>
    <p:tnLst>
      <p:par>
        <p:cTn dur="indefinite" id="180" nodeType="tmRoot" restart="never">
          <p:childTnLst>
            <p:seq>
              <p:cTn dur="indefinite" id="181" nodeType="mainSeq">
                <p:childTnLst>
                  <p:par>
                    <p:cTn fill="hold" id="182">
                      <p:stCondLst>
                        <p:cond delay="indefinite"/>
                      </p:stCondLst>
                      <p:childTnLst>
                        <p:par>
                          <p:cTn fill="hold" id="183">
                            <p:stCondLst>
                              <p:cond delay="0"/>
                            </p:stCondLst>
                            <p:childTnLst>
                              <p:par>
                                <p:cTn fill="hold" id="184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end="138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fill="freeze" id="186"/>
                                        <p:tgtEl>
                                          <p:spTgt spid="34">
                                            <p:txEl>
                                              <p:pRg end="138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7">
                      <p:stCondLst>
                        <p:cond delay="indefinite"/>
                      </p:stCondLst>
                      <p:childTnLst>
                        <p:par>
                          <p:cTn fill="hold" id="188">
                            <p:stCondLst>
                              <p:cond delay="0"/>
                            </p:stCondLst>
                            <p:childTnLst>
                              <p:par>
                                <p:cTn fill="hold" id="189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end="358" st="3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fill="freeze" id="191"/>
                                        <p:tgtEl>
                                          <p:spTgt spid="34">
                                            <p:txEl>
                                              <p:pRg end="358" st="3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2">
                      <p:stCondLst>
                        <p:cond delay="indefinite"/>
                      </p:stCondLst>
                      <p:childTnLst>
                        <p:par>
                          <p:cTn fill="hold" id="193">
                            <p:stCondLst>
                              <p:cond delay="0"/>
                            </p:stCondLst>
                            <p:childTnLst>
                              <p:par>
                                <p:cTn fill="hold" id="194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end="358" st="3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fill="freeze" id="196"/>
                                        <p:tgtEl>
                                          <p:spTgt spid="34">
                                            <p:txEl>
                                              <p:pRg end="358" st="3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