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9" r:id="rId2"/>
    <p:sldId id="274" r:id="rId3"/>
    <p:sldId id="256" r:id="rId4"/>
    <p:sldId id="270" r:id="rId5"/>
    <p:sldId id="271" r:id="rId6"/>
    <p:sldId id="272" r:id="rId7"/>
    <p:sldId id="275" r:id="rId8"/>
    <p:sldId id="260" r:id="rId9"/>
    <p:sldId id="261" r:id="rId10"/>
    <p:sldId id="262" r:id="rId11"/>
    <p:sldId id="276" r:id="rId12"/>
    <p:sldId id="277" r:id="rId13"/>
    <p:sldId id="278" r:id="rId14"/>
    <p:sldId id="279" r:id="rId15"/>
    <p:sldId id="280" r:id="rId16"/>
    <p:sldId id="281" r:id="rId17"/>
    <p:sldId id="282" r:id="rId18"/>
  </p:sldIdLst>
  <p:sldSz cx="10691813" cy="7559675"/>
  <p:notesSz cx="6858000" cy="9144000"/>
  <p:embeddedFontLst>
    <p:embeddedFont>
      <p:font typeface="HeinrichScript" panose="02000505020000020004" pitchFamily="2" charset="0"/>
      <p:regular r:id="rId19"/>
    </p:embeddedFont>
    <p:embeddedFont>
      <p:font typeface="Segoe UI Light" panose="020B0502040204020203" pitchFamily="34" charset="0"/>
      <p:regular r:id="rId20"/>
      <p:italic r:id="rId21"/>
    </p:embeddedFont>
    <p:embeddedFont>
      <p:font typeface="Segoe UI" panose="020B0502040204020203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Elzevir" panose="020B0603050302020204" pitchFamily="34" charset="0"/>
      <p:regular r:id="rId32"/>
    </p:embeddedFont>
    <p:embeddedFont>
      <p:font typeface="B Nazanin" panose="020B0604020202020204" charset="-78"/>
      <p:regular r:id="rId33"/>
      <p:bold r:id="rId34"/>
    </p:embeddedFont>
    <p:embeddedFont>
      <p:font typeface="AngsanaUPC" panose="02020603050405020304" pitchFamily="18" charset="-34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3300"/>
    <a:srgbClr val="FFE699"/>
    <a:srgbClr val="BF955E"/>
    <a:srgbClr val="000000"/>
    <a:srgbClr val="5B9BD5"/>
    <a:srgbClr val="B5D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96" autoAdjust="0"/>
    <p:restoredTop sz="94660"/>
  </p:normalViewPr>
  <p:slideViewPr>
    <p:cSldViewPr snapToGrid="0">
      <p:cViewPr varScale="1">
        <p:scale>
          <a:sx n="53" d="100"/>
          <a:sy n="53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0E72-FFA8-4A41-85D1-9B4848F80B65}" type="datetimeFigureOut">
              <a:rPr lang="ru-RU" smtClean="0"/>
              <a:t>12.11.2013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4C3E-1210-4343-B621-024DE153B9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25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0E72-FFA8-4A41-85D1-9B4848F80B65}" type="datetimeFigureOut">
              <a:rPr lang="ru-RU" smtClean="0"/>
              <a:t>12.11.2013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4C3E-1210-4343-B621-024DE153B9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970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0E72-FFA8-4A41-85D1-9B4848F80B65}" type="datetimeFigureOut">
              <a:rPr lang="ru-RU" smtClean="0"/>
              <a:t>12.11.2013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4C3E-1210-4343-B621-024DE153B9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2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0E72-FFA8-4A41-85D1-9B4848F80B65}" type="datetimeFigureOut">
              <a:rPr lang="ru-RU" smtClean="0"/>
              <a:t>12.11.2013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4C3E-1210-4343-B621-024DE153B9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26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0E72-FFA8-4A41-85D1-9B4848F80B65}" type="datetimeFigureOut">
              <a:rPr lang="ru-RU" smtClean="0"/>
              <a:t>12.11.2013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4C3E-1210-4343-B621-024DE153B9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77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0E72-FFA8-4A41-85D1-9B4848F80B65}" type="datetimeFigureOut">
              <a:rPr lang="ru-RU" smtClean="0"/>
              <a:t>12.11.2013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4C3E-1210-4343-B621-024DE153B9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34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0E72-FFA8-4A41-85D1-9B4848F80B65}" type="datetimeFigureOut">
              <a:rPr lang="ru-RU" smtClean="0"/>
              <a:t>12.11.2013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4C3E-1210-4343-B621-024DE153B9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140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0E72-FFA8-4A41-85D1-9B4848F80B65}" type="datetimeFigureOut">
              <a:rPr lang="ru-RU" smtClean="0"/>
              <a:t>12.11.2013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4C3E-1210-4343-B621-024DE153B9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43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0E72-FFA8-4A41-85D1-9B4848F80B65}" type="datetimeFigureOut">
              <a:rPr lang="ru-RU" smtClean="0"/>
              <a:t>12.11.2013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4C3E-1210-4343-B621-024DE153B9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3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0E72-FFA8-4A41-85D1-9B4848F80B65}" type="datetimeFigureOut">
              <a:rPr lang="ru-RU" smtClean="0"/>
              <a:t>12.11.2013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4C3E-1210-4343-B621-024DE153B9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554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0E72-FFA8-4A41-85D1-9B4848F80B65}" type="datetimeFigureOut">
              <a:rPr lang="ru-RU" smtClean="0"/>
              <a:t>12.11.2013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64C3E-1210-4343-B621-024DE153B9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48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30E72-FFA8-4A41-85D1-9B4848F80B65}" type="datetimeFigureOut">
              <a:rPr lang="ru-RU" smtClean="0"/>
              <a:t>12.11.2013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64C3E-1210-4343-B621-024DE153B9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81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slide" Target="slide7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1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slide" Target="slide7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1058;&#1077;&#1089;&#1090;%20&#1044;&#1072;&#1083;&#1100;%20Mishief.pptx" TargetMode="External"/><Relationship Id="rId7" Type="http://schemas.openxmlformats.org/officeDocument/2006/relationships/hyperlink" Target="&#1058;&#1074;&#1086;&#1088;&#1080;%20&#1087;&#1080;&#1089;&#1100;&#1084;&#1077;&#1085;&#1085;&#1080;&#1082;&#1110;&#1074;.accdb" TargetMode="External"/><Relationship Id="rId2" Type="http://schemas.openxmlformats.org/officeDocument/2006/relationships/hyperlink" Target="&#1055;&#1080;&#1089;&#1100;&#1084;&#1077;&#1085;&#1085;&#1080;&#1082;&#1080;%20&#1051;&#1091;&#1075;&#1072;&#1085;&#1097;&#1080;&#1085;&#1080;.docx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&#1041;&#1091;&#1082;&#1083;&#1077;&#1090;.pub" TargetMode="External"/><Relationship Id="rId5" Type="http://schemas.openxmlformats.org/officeDocument/2006/relationships/hyperlink" Target="&#1043;&#1088;&#1110;&#1085;&#1095;&#1077;&#1085;&#1082;&#1086;.docx" TargetMode="External"/><Relationship Id="rId4" Type="http://schemas.openxmlformats.org/officeDocument/2006/relationships/hyperlink" Target="&#1050;&#1088;&#1086;&#1089;&#1074;&#1086;&#1088;&#1076;.xls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slide" Target="slide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hdphoto" Target="../media/hdphoto2.wdp"/><Relationship Id="rId7" Type="http://schemas.openxmlformats.org/officeDocument/2006/relationships/slide" Target="slid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0.png"/><Relationship Id="rId7" Type="http://schemas.openxmlformats.org/officeDocument/2006/relationships/slide" Target="slide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accent4">
                <a:lumMod val="40000"/>
                <a:lumOff val="60000"/>
              </a:schemeClr>
            </a:gs>
            <a:gs pos="77000">
              <a:srgbClr val="67330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1917" y="305472"/>
            <a:ext cx="8945122" cy="3548847"/>
          </a:xfrm>
        </p:spPr>
        <p:txBody>
          <a:bodyPr anchor="ctr">
            <a:normAutofit/>
          </a:bodyPr>
          <a:lstStyle/>
          <a:p>
            <a:r>
              <a:rPr lang="uk-UA" sz="7937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Луганщина</a:t>
            </a:r>
            <a:r>
              <a:rPr lang="ru-RU" sz="7937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 </a:t>
            </a:r>
            <a:r>
              <a:rPr lang="uk-UA" sz="7937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літературна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513" y="4080292"/>
            <a:ext cx="5136529" cy="2187858"/>
          </a:xfrm>
        </p:spPr>
        <p:txBody>
          <a:bodyPr anchor="ctr">
            <a:normAutofit/>
          </a:bodyPr>
          <a:lstStyle/>
          <a:p>
            <a:r>
              <a:rPr lang="uk-UA" sz="3968" dirty="0">
                <a:solidFill>
                  <a:schemeClr val="tx1">
                    <a:lumMod val="75000"/>
                    <a:lumOff val="25000"/>
                  </a:schemeClr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Література служить            представницею розумового життя народу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87" y="2905845"/>
            <a:ext cx="1667781" cy="367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5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accent4">
                <a:lumMod val="40000"/>
                <a:lumOff val="60000"/>
              </a:schemeClr>
            </a:gs>
            <a:gs pos="77000">
              <a:srgbClr val="6733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7428916" y="1581274"/>
            <a:ext cx="2796521" cy="3802535"/>
            <a:chOff x="8078610" y="961970"/>
            <a:chExt cx="3288253" cy="4471162"/>
          </a:xfrm>
        </p:grpSpPr>
        <p:pic>
          <p:nvPicPr>
            <p:cNvPr id="3074" name="Picture 2" descr="Файл:Maria Hrinchenko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76"/>
            <a:stretch/>
          </p:blipFill>
          <p:spPr bwMode="auto">
            <a:xfrm>
              <a:off x="8441067" y="961970"/>
              <a:ext cx="2925796" cy="37213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610" y="961970"/>
              <a:ext cx="3288252" cy="4471162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820" y="327314"/>
            <a:ext cx="10378993" cy="886238"/>
          </a:xfrm>
        </p:spPr>
        <p:txBody>
          <a:bodyPr numCol="1" anchor="ctr">
            <a:normAutofit/>
          </a:bodyPr>
          <a:lstStyle/>
          <a:p>
            <a:pPr algn="l"/>
            <a:r>
              <a:rPr lang="ru-RU" sz="5291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Подальше життя</a:t>
            </a:r>
            <a:endParaRPr lang="ru-RU" sz="5291" dirty="0">
              <a:ln w="0"/>
              <a:solidFill>
                <a:srgbClr val="67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_CooperBlackOtl" panose="0208090404030B020404" pitchFamily="18" charset="-52"/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2820" y="1703680"/>
            <a:ext cx="7230979" cy="5467141"/>
          </a:xfrm>
        </p:spPr>
        <p:txBody>
          <a:bodyPr>
            <a:normAutofit/>
          </a:bodyPr>
          <a:lstStyle/>
          <a:p>
            <a:pPr algn="l"/>
            <a:r>
              <a:rPr lang="ru-RU" sz="3086" dirty="0">
                <a:latin typeface="HeinrichScript" panose="02000505020000020004" pitchFamily="2" charset="0"/>
              </a:rPr>
              <a:t>     Але </a:t>
            </a:r>
            <a:r>
              <a:rPr lang="ru-RU" sz="3086" dirty="0" err="1">
                <a:latin typeface="HeinrichScript" panose="02000505020000020004" pitchFamily="2" charset="0"/>
              </a:rPr>
              <a:t>після</a:t>
            </a:r>
            <a:r>
              <a:rPr lang="ru-RU" sz="3086" dirty="0">
                <a:latin typeface="HeinrichScript" panose="02000505020000020004" pitchFamily="2" charset="0"/>
              </a:rPr>
              <a:t> </a:t>
            </a:r>
            <a:r>
              <a:rPr lang="ru-RU" sz="3086" dirty="0" err="1" smtClean="0">
                <a:latin typeface="HeinrichScript" panose="02000505020000020004" pitchFamily="2" charset="0"/>
              </a:rPr>
              <a:t>відбуття</a:t>
            </a:r>
            <a:r>
              <a:rPr lang="ru-RU" sz="3086" dirty="0" smtClean="0">
                <a:latin typeface="HeinrichScript" panose="02000505020000020004" pitchFamily="2" charset="0"/>
              </a:rPr>
              <a:t> </a:t>
            </a:r>
            <a:r>
              <a:rPr lang="ru-RU" sz="3086" dirty="0">
                <a:latin typeface="HeinrichScript" panose="02000505020000020004" pitchFamily="2" charset="0"/>
              </a:rPr>
              <a:t>року </a:t>
            </a:r>
            <a:r>
              <a:rPr lang="uk-UA" sz="3086" dirty="0">
                <a:latin typeface="HeinrichScript" panose="02000505020000020004" pitchFamily="2" charset="0"/>
              </a:rPr>
              <a:t>покарання</a:t>
            </a:r>
            <a:r>
              <a:rPr lang="ru-RU" sz="3086" dirty="0">
                <a:latin typeface="HeinrichScript" panose="02000505020000020004" pitchFamily="2" charset="0"/>
              </a:rPr>
              <a:t> він згодом вступив та закінчив Харківський університет на народного вчителя. У 1883 році після літніх курсів вчителів він одержав посаду у селі Олексіївці Зміївського повіту, згодом одружився з Марією Миколаївною Гладиліною.</a:t>
            </a:r>
          </a:p>
          <a:p>
            <a:pPr algn="l"/>
            <a:r>
              <a:rPr lang="ru-RU" sz="3086" dirty="0">
                <a:latin typeface="HeinrichScript" panose="02000505020000020004" pitchFamily="2" charset="0"/>
              </a:rPr>
              <a:t>     У 1887 р. молоде подружжя Грінченків приїздить до с. Олексїївка Слов'яносербського повіту Катеринославської губернії (нині </a:t>
            </a:r>
            <a:r>
              <a:rPr lang="ru-RU" sz="3086" u="sng" dirty="0">
                <a:latin typeface="HeinrichScript" panose="02000505020000020004" pitchFamily="2" charset="0"/>
              </a:rPr>
              <a:t>Луганської області</a:t>
            </a:r>
            <a:r>
              <a:rPr lang="ru-RU" sz="3086" dirty="0">
                <a:latin typeface="HeinrichScript" panose="02000505020000020004" pitchFamily="2" charset="0"/>
              </a:rPr>
              <a:t>), куди їх було запрошено вчителювати.</a:t>
            </a:r>
          </a:p>
          <a:p>
            <a:pPr algn="l"/>
            <a:endParaRPr lang="ru-RU" dirty="0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850100" y="5350769"/>
            <a:ext cx="3954152" cy="577710"/>
          </a:xfrm>
          <a:prstGeom prst="rect">
            <a:avLst/>
          </a:prstGeom>
        </p:spPr>
        <p:txBody>
          <a:bodyPr vert="horz" lIns="100796" tIns="50398" rIns="100796" bIns="5039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solidFill>
                  <a:srgbClr val="673300"/>
                </a:solidFill>
                <a:latin typeface="HeinrichScript" panose="02000505020000020004" pitchFamily="2" charset="0"/>
              </a:rPr>
              <a:t>Дружина Бориса</a:t>
            </a:r>
            <a:r>
              <a:rPr lang="uk-UA" dirty="0">
                <a:solidFill>
                  <a:schemeClr val="bg1"/>
                </a:solidFill>
                <a:latin typeface="HeinrichScript" panose="02000505020000020004" pitchFamily="2" charset="0"/>
              </a:rPr>
              <a:t> </a:t>
            </a:r>
            <a:r>
              <a:rPr lang="uk-UA" dirty="0">
                <a:solidFill>
                  <a:srgbClr val="FFE699"/>
                </a:solidFill>
                <a:latin typeface="HeinrichScript" panose="02000505020000020004" pitchFamily="2" charset="0"/>
              </a:rPr>
              <a:t>Грінченка</a:t>
            </a:r>
          </a:p>
        </p:txBody>
      </p:sp>
    </p:spTree>
    <p:extLst>
      <p:ext uri="{BB962C8B-B14F-4D97-AF65-F5344CB8AC3E}">
        <p14:creationId xmlns:p14="http://schemas.microsoft.com/office/powerpoint/2010/main" val="1957718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accent4">
                <a:lumMod val="40000"/>
                <a:lumOff val="60000"/>
              </a:schemeClr>
            </a:gs>
            <a:gs pos="77000">
              <a:srgbClr val="6733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4537" y="327314"/>
            <a:ext cx="10487276" cy="886238"/>
          </a:xfrm>
        </p:spPr>
        <p:txBody>
          <a:bodyPr numCol="1" anchor="ctr">
            <a:normAutofit/>
          </a:bodyPr>
          <a:lstStyle/>
          <a:p>
            <a:pPr algn="l"/>
            <a:r>
              <a:rPr lang="ru-RU" sz="5291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Подальше життя</a:t>
            </a:r>
            <a:endParaRPr lang="ru-RU" sz="5291" dirty="0">
              <a:ln w="0"/>
              <a:solidFill>
                <a:srgbClr val="67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_CooperBlackOtl" panose="0208090404030B020404" pitchFamily="18" charset="-52"/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4537" y="1703681"/>
            <a:ext cx="6997959" cy="5084278"/>
          </a:xfrm>
        </p:spPr>
        <p:txBody>
          <a:bodyPr>
            <a:normAutofit/>
          </a:bodyPr>
          <a:lstStyle/>
          <a:p>
            <a:pPr algn="l"/>
            <a:r>
              <a:rPr lang="ru-RU" sz="3086" dirty="0">
                <a:latin typeface="HeinrichScript" panose="02000505020000020004" pitchFamily="2" charset="0"/>
              </a:rPr>
              <a:t>     Літературну діяльність розпочав у 80-тих роках 19-го століття. Грінченко автор близько 50 оповідань, повістей, збірок поезій. Писсав на ісоричні теми, перекладав твори Фрідріха Шіллера, Йогана -Вольфганга Гете, Генріха Гейне, Віктора Гюго та ін.</a:t>
            </a:r>
          </a:p>
          <a:p>
            <a:pPr algn="l"/>
            <a:r>
              <a:rPr lang="ru-RU" sz="3086" dirty="0">
                <a:latin typeface="HeinrichScript" panose="02000505020000020004" pitchFamily="2" charset="0"/>
              </a:rPr>
              <a:t>      Грінченко боровся за навчання українських дітей рідною мовою, виступав за чистоту української літературної мови. Створив ряд шкільних підручників, серед яких «Українська граматика», «Рідне слово». 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7435516" y="4436488"/>
            <a:ext cx="3163616" cy="462211"/>
          </a:xfrm>
          <a:prstGeom prst="rect">
            <a:avLst/>
          </a:prstGeom>
        </p:spPr>
        <p:txBody>
          <a:bodyPr vert="horz" lIns="100796" tIns="50398" rIns="100796" bIns="5039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solidFill>
                  <a:srgbClr val="673300"/>
                </a:solidFill>
                <a:latin typeface="HeinrichScript" panose="02000505020000020004" pitchFamily="2" charset="0"/>
              </a:rPr>
              <a:t>Борис Грінч</a:t>
            </a:r>
            <a:r>
              <a:rPr lang="uk-UA" dirty="0">
                <a:solidFill>
                  <a:srgbClr val="FFE699"/>
                </a:solidFill>
                <a:latin typeface="HeinrichScript" panose="02000505020000020004" pitchFamily="2" charset="0"/>
              </a:rPr>
              <a:t>енко</a:t>
            </a:r>
            <a:r>
              <a:rPr lang="uk-UA" dirty="0">
                <a:solidFill>
                  <a:srgbClr val="673300"/>
                </a:solidFill>
                <a:latin typeface="HeinrichScript" panose="02000505020000020004" pitchFamily="2" charset="0"/>
              </a:rPr>
              <a:t> на поштовій марці </a:t>
            </a:r>
            <a:r>
              <a:rPr lang="uk-UA" dirty="0">
                <a:solidFill>
                  <a:srgbClr val="FFE699"/>
                </a:solidFill>
                <a:latin typeface="HeinrichScript" panose="02000505020000020004" pitchFamily="2" charset="0"/>
              </a:rPr>
              <a:t>України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633" y="2064629"/>
            <a:ext cx="2664397" cy="188173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17618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 invX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accent4">
                <a:lumMod val="40000"/>
                <a:lumOff val="60000"/>
              </a:schemeClr>
            </a:gs>
            <a:gs pos="77000">
              <a:srgbClr val="6733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22336" r="24406" b="33846"/>
          <a:stretch/>
        </p:blipFill>
        <p:spPr>
          <a:xfrm>
            <a:off x="7202496" y="1896188"/>
            <a:ext cx="3016303" cy="2032885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4853" y="327314"/>
            <a:ext cx="10366960" cy="886238"/>
          </a:xfrm>
        </p:spPr>
        <p:txBody>
          <a:bodyPr numCol="1" anchor="ctr">
            <a:normAutofit/>
          </a:bodyPr>
          <a:lstStyle/>
          <a:p>
            <a:pPr algn="l"/>
            <a:r>
              <a:rPr lang="ru-RU" sz="5291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Грінченко і Луганщина</a:t>
            </a:r>
            <a:endParaRPr lang="ru-RU" sz="5291" dirty="0">
              <a:ln w="0"/>
              <a:solidFill>
                <a:srgbClr val="67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_CooperBlackOtl" panose="0208090404030B020404" pitchFamily="18" charset="-52"/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474" y="1703681"/>
            <a:ext cx="7022022" cy="5084278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HeinrichScript" panose="02000505020000020004" pitchFamily="2" charset="0"/>
              </a:rPr>
              <a:t>     У </a:t>
            </a:r>
            <a:r>
              <a:rPr lang="ru-RU" sz="2400" dirty="0">
                <a:latin typeface="HeinrichScript" panose="02000505020000020004" pitchFamily="2" charset="0"/>
              </a:rPr>
              <a:t>селі Олексіївка Перевальського району знаходиться „Меморіальний музей Б. Д. Грінченка</a:t>
            </a:r>
            <a:r>
              <a:rPr lang="ru-RU" sz="2400" dirty="0" smtClean="0">
                <a:latin typeface="HeinrichScript" panose="02000505020000020004" pitchFamily="2" charset="0"/>
              </a:rPr>
              <a:t>” . До </a:t>
            </a:r>
            <a:r>
              <a:rPr lang="ru-RU" sz="2400" dirty="0">
                <a:latin typeface="HeinrichScript" panose="02000505020000020004" pitchFamily="2" charset="0"/>
              </a:rPr>
              <a:t>музею веде короткий степовий шлях. На подвір’ї Олексіївської школи – стара будівля, перед якою височить пам’ятник талановитому педагогу, видатному письменнику і публіцисту, критику і мовознавцю, видавцю та громадському діячу – Борису Дмитровичу </a:t>
            </a:r>
            <a:r>
              <a:rPr lang="ru-RU" sz="2400" dirty="0" smtClean="0">
                <a:latin typeface="HeinrichScript" panose="02000505020000020004" pitchFamily="2" charset="0"/>
              </a:rPr>
              <a:t>Грінченку</a:t>
            </a:r>
            <a:r>
              <a:rPr lang="ru-RU" sz="2400" dirty="0">
                <a:latin typeface="HeinrichScript" panose="02000505020000020004" pitchFamily="2" charset="0"/>
              </a:rPr>
              <a:t>.</a:t>
            </a:r>
            <a:endParaRPr lang="ru-RU" sz="2400" dirty="0">
              <a:latin typeface="HeinrichScript" panose="02000505020000020004" pitchFamily="2" charset="0"/>
            </a:endParaRPr>
          </a:p>
          <a:p>
            <a:pPr algn="l"/>
            <a:r>
              <a:rPr lang="ru-RU" sz="2400" dirty="0" smtClean="0">
                <a:latin typeface="HeinrichScript" panose="02000505020000020004" pitchFamily="2" charset="0"/>
              </a:rPr>
              <a:t>     У </a:t>
            </a:r>
            <a:r>
              <a:rPr lang="ru-RU" sz="2400" dirty="0">
                <a:latin typeface="HeinrichScript" panose="02000505020000020004" pitchFamily="2" charset="0"/>
              </a:rPr>
              <a:t>Постанові ВРУ 2013 року про відзначення 150-річчя з дня народження Бориса </a:t>
            </a:r>
            <a:r>
              <a:rPr lang="ru-RU" sz="2400" dirty="0" smtClean="0">
                <a:latin typeface="HeinrichScript" panose="02000505020000020004" pitchFamily="2" charset="0"/>
              </a:rPr>
              <a:t>Грінченка </a:t>
            </a:r>
            <a:r>
              <a:rPr lang="ru-RU" sz="2400" dirty="0">
                <a:latin typeface="HeinrichScript" panose="02000505020000020004" pitchFamily="2" charset="0"/>
              </a:rPr>
              <a:t>відзначено, що до дня народження (9 грудня) силами Луганської облради та Луганської ОДА буде забезпечено </a:t>
            </a:r>
            <a:r>
              <a:rPr lang="ru-RU" sz="2400" dirty="0" smtClean="0">
                <a:latin typeface="HeinrichScript" panose="02000505020000020004" pitchFamily="2" charset="0"/>
              </a:rPr>
              <a:t>ремонтні та </a:t>
            </a:r>
            <a:r>
              <a:rPr lang="ru-RU" sz="2400" dirty="0">
                <a:latin typeface="HeinrichScript" panose="02000505020000020004" pitchFamily="2" charset="0"/>
              </a:rPr>
              <a:t>реставраційні </a:t>
            </a:r>
            <a:r>
              <a:rPr lang="ru-RU" sz="2400" dirty="0" smtClean="0">
                <a:latin typeface="HeinrichScript" panose="02000505020000020004" pitchFamily="2" charset="0"/>
              </a:rPr>
              <a:t>роботи </a:t>
            </a:r>
            <a:r>
              <a:rPr lang="ru-RU" sz="2400" dirty="0">
                <a:latin typeface="HeinrichScript" panose="02000505020000020004" pitchFamily="2" charset="0"/>
              </a:rPr>
              <a:t>у меморіальному музеї </a:t>
            </a:r>
            <a:r>
              <a:rPr lang="ru-RU" sz="2400" dirty="0" smtClean="0">
                <a:latin typeface="HeinrichScript" panose="02000505020000020004" pitchFamily="2" charset="0"/>
              </a:rPr>
              <a:t>                      Б</a:t>
            </a:r>
            <a:r>
              <a:rPr lang="ru-RU" sz="2400" dirty="0">
                <a:latin typeface="HeinrichScript" panose="02000505020000020004" pitchFamily="2" charset="0"/>
              </a:rPr>
              <a:t>. Д. Грінченка в смт Михайлівці Перевальського району Луганської області.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7328937" y="4760693"/>
            <a:ext cx="2913926" cy="858055"/>
          </a:xfrm>
          <a:prstGeom prst="rect">
            <a:avLst/>
          </a:prstGeom>
        </p:spPr>
        <p:txBody>
          <a:bodyPr vert="horz" lIns="100796" tIns="50398" rIns="100796" bIns="5039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646" dirty="0" smtClean="0">
                <a:solidFill>
                  <a:srgbClr val="673300"/>
                </a:solidFill>
                <a:latin typeface="HeinrichScript" panose="02000505020000020004" pitchFamily="2" charset="0"/>
              </a:rPr>
              <a:t>Музей ім. Грі</a:t>
            </a:r>
            <a:r>
              <a:rPr lang="uk-UA" sz="2646" dirty="0" smtClean="0">
                <a:solidFill>
                  <a:srgbClr val="FFE699"/>
                </a:solidFill>
                <a:latin typeface="HeinrichScript" panose="02000505020000020004" pitchFamily="2" charset="0"/>
              </a:rPr>
              <a:t>нченка </a:t>
            </a:r>
            <a:r>
              <a:rPr lang="uk-UA" sz="2646" dirty="0" smtClean="0">
                <a:solidFill>
                  <a:srgbClr val="673300"/>
                </a:solidFill>
                <a:latin typeface="HeinrichScript" panose="02000505020000020004" pitchFamily="2" charset="0"/>
              </a:rPr>
              <a:t>в с. Олексії</a:t>
            </a:r>
            <a:r>
              <a:rPr lang="uk-UA" sz="2646" dirty="0" smtClean="0">
                <a:solidFill>
                  <a:srgbClr val="FFE699"/>
                </a:solidFill>
                <a:latin typeface="HeinrichScript" panose="02000505020000020004" pitchFamily="2" charset="0"/>
              </a:rPr>
              <a:t>вка</a:t>
            </a:r>
            <a:endParaRPr lang="uk-UA" sz="2646" dirty="0">
              <a:solidFill>
                <a:srgbClr val="FFE699"/>
              </a:solidFill>
              <a:latin typeface="HeinrichScript" panose="02000505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83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accent4">
                <a:lumMod val="40000"/>
                <a:lumOff val="60000"/>
              </a:schemeClr>
            </a:gs>
            <a:gs pos="77000">
              <a:srgbClr val="6733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2735" y="4510882"/>
            <a:ext cx="9952883" cy="2386298"/>
          </a:xfrm>
        </p:spPr>
        <p:txBody>
          <a:bodyPr anchor="ctr">
            <a:normAutofit/>
          </a:bodyPr>
          <a:lstStyle/>
          <a:p>
            <a:r>
              <a:rPr lang="uk-UA" sz="7937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Іван Світличний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75" y="556449"/>
            <a:ext cx="1667781" cy="3673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6168" y="6808020"/>
            <a:ext cx="326598" cy="326598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677" y="6942795"/>
            <a:ext cx="326598" cy="326598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hlinkClick r:id="" action="ppaction://hlinkshowjump?jump=nextslide"/>
          </p:cNvPr>
          <p:cNvSpPr txBox="1"/>
          <p:nvPr/>
        </p:nvSpPr>
        <p:spPr>
          <a:xfrm>
            <a:off x="8929046" y="6616275"/>
            <a:ext cx="2592783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наступний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9" name="TextBox 8">
            <a:hlinkClick r:id="" action="ppaction://hlinkshowjump?jump=previousslide"/>
          </p:cNvPr>
          <p:cNvSpPr txBox="1"/>
          <p:nvPr/>
        </p:nvSpPr>
        <p:spPr>
          <a:xfrm flipH="1">
            <a:off x="-408476" y="6513019"/>
            <a:ext cx="2636272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chemeClr val="bg1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поп</a:t>
            </a:r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ередній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3" name="Овал 12">
            <a:hlinkClick r:id="" action="ppaction://hlinkshowjump?jump=nextslide"/>
          </p:cNvPr>
          <p:cNvSpPr/>
          <p:nvPr/>
        </p:nvSpPr>
        <p:spPr>
          <a:xfrm>
            <a:off x="11449129" y="6842248"/>
            <a:ext cx="527695" cy="527695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  <p:sp>
        <p:nvSpPr>
          <p:cNvPr id="8" name="Овал 7">
            <a:hlinkClick r:id="" action="ppaction://hlinkshowjump?jump=previousslide"/>
          </p:cNvPr>
          <p:cNvSpPr/>
          <p:nvPr/>
        </p:nvSpPr>
        <p:spPr>
          <a:xfrm flipH="1">
            <a:off x="-1036716" y="6707473"/>
            <a:ext cx="527695" cy="52769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0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561" y="228728"/>
            <a:ext cx="9797712" cy="1338650"/>
          </a:xfrm>
        </p:spPr>
        <p:txBody>
          <a:bodyPr numCol="1" anchor="ctr">
            <a:noAutofit/>
          </a:bodyPr>
          <a:lstStyle/>
          <a:p>
            <a:pPr algn="l"/>
            <a:r>
              <a:rPr lang="uk-UA" sz="440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Світлич</a:t>
            </a:r>
            <a:r>
              <a:rPr lang="uk-UA" sz="4409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ний Іван Олександрович</a:t>
            </a:r>
            <a:endParaRPr lang="ru-RU" sz="4409" dirty="0">
              <a:ln w="0"/>
              <a:solidFill>
                <a:srgbClr val="67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lzevir" panose="020B060305030202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01596" y="2104331"/>
            <a:ext cx="8664021" cy="4686841"/>
          </a:xfrm>
        </p:spPr>
        <p:txBody>
          <a:bodyPr>
            <a:normAutofit/>
          </a:bodyPr>
          <a:lstStyle/>
          <a:p>
            <a:pPr algn="l"/>
            <a:r>
              <a:rPr lang="uk-UA" sz="3086" dirty="0">
                <a:latin typeface="HeinrichScript" panose="02000505020000020004" pitchFamily="2" charset="0"/>
              </a:rPr>
              <a:t>     Іва́н Олексі́йович Світли́чний (* 20 вересня 1929, </a:t>
            </a:r>
            <a:r>
              <a:rPr lang="uk-UA" sz="3086" u="sng" dirty="0">
                <a:latin typeface="HeinrichScript" panose="02000505020000020004" pitchFamily="2" charset="0"/>
              </a:rPr>
              <a:t>с. Половинкине, Старобільський район, Луганська область </a:t>
            </a:r>
            <a:r>
              <a:rPr lang="uk-UA" sz="3086" dirty="0">
                <a:latin typeface="HeinrichScript" panose="02000505020000020004" pitchFamily="2" charset="0"/>
              </a:rPr>
              <a:t>— † 25 жовтня 1992, Київ) — літературознавець, мовознавець, літературний критик, поет, перекладач, діяч українського руху опору 1960—1970-их років, репресований. </a:t>
            </a:r>
          </a:p>
          <a:p>
            <a:pPr algn="l"/>
            <a:r>
              <a:rPr lang="uk-UA" sz="3086" dirty="0">
                <a:latin typeface="HeinrichScript" panose="02000505020000020004" pitchFamily="2" charset="0"/>
              </a:rPr>
              <a:t>     Лауреат Державної премії України імені Т. Г. Шевченка. Брат Світличної Надії Олексіївни.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176514" y="100805"/>
            <a:ext cx="1523611" cy="1594497"/>
          </a:xfrm>
          <a:prstGeom prst="rect">
            <a:avLst/>
          </a:prstGeom>
          <a:noFill/>
        </p:spPr>
        <p:txBody>
          <a:bodyPr wrap="square" lIns="100796" tIns="50398" rIns="100796" bIns="50398" anchor="ctr">
            <a:spAutoFit/>
          </a:bodyPr>
          <a:lstStyle/>
          <a:p>
            <a:pPr algn="ctr"/>
            <a:r>
              <a:rPr lang="ru-RU" sz="9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272" y="2104331"/>
            <a:ext cx="2841665" cy="371819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6168" y="6808020"/>
            <a:ext cx="326598" cy="326598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677" y="6942795"/>
            <a:ext cx="326598" cy="326598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hlinkClick r:id="" action="ppaction://hlinkshowjump?jump=nextslide"/>
          </p:cNvPr>
          <p:cNvSpPr txBox="1"/>
          <p:nvPr/>
        </p:nvSpPr>
        <p:spPr>
          <a:xfrm>
            <a:off x="8929046" y="6616275"/>
            <a:ext cx="2592783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наступний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0" name="Овал 9">
            <a:hlinkClick r:id="" action="ppaction://hlinkshowjump?jump=previousslide"/>
          </p:cNvPr>
          <p:cNvSpPr/>
          <p:nvPr/>
        </p:nvSpPr>
        <p:spPr>
          <a:xfrm flipH="1">
            <a:off x="-1036716" y="6707473"/>
            <a:ext cx="527695" cy="52769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  <p:sp>
        <p:nvSpPr>
          <p:cNvPr id="11" name="TextBox 10">
            <a:hlinkClick r:id="" action="ppaction://hlinkshowjump?jump=previousslide"/>
          </p:cNvPr>
          <p:cNvSpPr txBox="1"/>
          <p:nvPr/>
        </p:nvSpPr>
        <p:spPr>
          <a:xfrm flipH="1">
            <a:off x="-408476" y="6513019"/>
            <a:ext cx="2636272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chemeClr val="bg1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поп</a:t>
            </a:r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ередній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2" name="Овал 11">
            <a:hlinkClick r:id="rId4" action="ppaction://hlinksldjump"/>
          </p:cNvPr>
          <p:cNvSpPr/>
          <p:nvPr/>
        </p:nvSpPr>
        <p:spPr>
          <a:xfrm>
            <a:off x="2280194" y="6707473"/>
            <a:ext cx="172090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Даль</a:t>
            </a:r>
          </a:p>
        </p:txBody>
      </p:sp>
      <p:sp>
        <p:nvSpPr>
          <p:cNvPr id="13" name="Овал 12">
            <a:hlinkClick r:id="rId5" action="ppaction://hlinksldjump"/>
          </p:cNvPr>
          <p:cNvSpPr/>
          <p:nvPr/>
        </p:nvSpPr>
        <p:spPr>
          <a:xfrm>
            <a:off x="4053493" y="6707473"/>
            <a:ext cx="235354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Грінченко</a:t>
            </a:r>
          </a:p>
        </p:txBody>
      </p:sp>
      <p:sp>
        <p:nvSpPr>
          <p:cNvPr id="14" name="Овал 13">
            <a:hlinkClick r:id="rId6" action="ppaction://hlinksldjump"/>
          </p:cNvPr>
          <p:cNvSpPr/>
          <p:nvPr/>
        </p:nvSpPr>
        <p:spPr>
          <a:xfrm>
            <a:off x="6459433" y="6707473"/>
            <a:ext cx="2565925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Світличний</a:t>
            </a:r>
          </a:p>
        </p:txBody>
      </p:sp>
      <p:sp>
        <p:nvSpPr>
          <p:cNvPr id="15" name="Овал 14">
            <a:hlinkClick r:id="" action="ppaction://hlinkshowjump?jump=nextslide"/>
          </p:cNvPr>
          <p:cNvSpPr/>
          <p:nvPr/>
        </p:nvSpPr>
        <p:spPr>
          <a:xfrm>
            <a:off x="11449129" y="6842248"/>
            <a:ext cx="527695" cy="527695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FFE699"/>
            </a:gs>
            <a:gs pos="77000">
              <a:srgbClr val="6733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0008" y="228728"/>
            <a:ext cx="10289399" cy="1338650"/>
          </a:xfrm>
        </p:spPr>
        <p:txBody>
          <a:bodyPr numCol="1" anchor="ctr">
            <a:noAutofit/>
          </a:bodyPr>
          <a:lstStyle/>
          <a:p>
            <a:pPr algn="l"/>
            <a:r>
              <a:rPr lang="uk-UA" sz="10582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о</a:t>
            </a:r>
            <a:r>
              <a:rPr lang="uk-UA" sz="440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світа</a:t>
            </a:r>
            <a:endParaRPr lang="ru-RU" sz="4409" dirty="0">
              <a:ln w="0"/>
              <a:solidFill>
                <a:srgbClr val="67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lzevir" panose="020B060305030202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01596" y="2104331"/>
            <a:ext cx="8664021" cy="4686841"/>
          </a:xfrm>
        </p:spPr>
        <p:txBody>
          <a:bodyPr>
            <a:normAutofit/>
          </a:bodyPr>
          <a:lstStyle/>
          <a:p>
            <a:pPr algn="l"/>
            <a:r>
              <a:rPr lang="uk-UA" sz="3086" dirty="0">
                <a:latin typeface="HeinrichScript" panose="02000505020000020004" pitchFamily="2" charset="0"/>
              </a:rPr>
              <a:t>     Походить Іван Світличний із селянської родини. До школи пішов у с. Половинкиному в 1937 р. У 1943 р., намагаючись разом з іншими підлітками підірвати німецьку техніку, лишився без пальців на руках. У 1947 р. закінчив із золотою медаллю Старобільську середню школу . </a:t>
            </a:r>
          </a:p>
          <a:p>
            <a:pPr algn="l"/>
            <a:r>
              <a:rPr lang="uk-UA" sz="3086" dirty="0">
                <a:latin typeface="HeinrichScript" panose="02000505020000020004" pitchFamily="2" charset="0"/>
              </a:rPr>
              <a:t>     З 1947 до 1952 рр. навчався на філологічному факультеті Харківського університету, який закінчив з відзнакою. З 1952 до 1955 р. учився в аспірантурі при Інституті літератури ім. Т. Шевченка АН УРСР. Його науковим керівником був академік О.І Білецький.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176514" y="100805"/>
            <a:ext cx="1572779" cy="1594497"/>
          </a:xfrm>
          <a:prstGeom prst="rect">
            <a:avLst/>
          </a:prstGeom>
          <a:noFill/>
        </p:spPr>
        <p:txBody>
          <a:bodyPr wrap="square" lIns="100796" tIns="50398" rIns="100796" bIns="50398" anchor="ctr">
            <a:spAutoFit/>
          </a:bodyPr>
          <a:lstStyle/>
          <a:p>
            <a:pPr algn="ctr"/>
            <a:r>
              <a:rPr lang="ru-RU" sz="9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11</a:t>
            </a:r>
          </a:p>
        </p:txBody>
      </p:sp>
      <p:pic>
        <p:nvPicPr>
          <p:cNvPr id="1026" name="Picture 2" descr="Світличний Ів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86" y="2159837"/>
            <a:ext cx="2495905" cy="4575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070" y="228728"/>
            <a:ext cx="1526532" cy="1593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6168" y="6808020"/>
            <a:ext cx="326598" cy="326598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677" y="6942795"/>
            <a:ext cx="326598" cy="326598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hlinkClick r:id="" action="ppaction://hlinkshowjump?jump=nextslide"/>
          </p:cNvPr>
          <p:cNvSpPr txBox="1"/>
          <p:nvPr/>
        </p:nvSpPr>
        <p:spPr>
          <a:xfrm>
            <a:off x="8929046" y="6616275"/>
            <a:ext cx="2592783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наступний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1" name="Овал 10">
            <a:hlinkClick r:id="" action="ppaction://hlinkshowjump?jump=previousslide"/>
          </p:cNvPr>
          <p:cNvSpPr/>
          <p:nvPr/>
        </p:nvSpPr>
        <p:spPr>
          <a:xfrm flipH="1">
            <a:off x="-1036716" y="6707473"/>
            <a:ext cx="527695" cy="52769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  <p:sp>
        <p:nvSpPr>
          <p:cNvPr id="12" name="TextBox 11">
            <a:hlinkClick r:id="" action="ppaction://hlinkshowjump?jump=previousslide"/>
          </p:cNvPr>
          <p:cNvSpPr txBox="1"/>
          <p:nvPr/>
        </p:nvSpPr>
        <p:spPr>
          <a:xfrm flipH="1">
            <a:off x="-408476" y="6513019"/>
            <a:ext cx="2636272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chemeClr val="bg1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поп</a:t>
            </a:r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ередній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3" name="Овал 12">
            <a:hlinkClick r:id="rId5" action="ppaction://hlinksldjump"/>
          </p:cNvPr>
          <p:cNvSpPr/>
          <p:nvPr/>
        </p:nvSpPr>
        <p:spPr>
          <a:xfrm>
            <a:off x="2280194" y="6707473"/>
            <a:ext cx="172090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Даль</a:t>
            </a:r>
          </a:p>
        </p:txBody>
      </p:sp>
      <p:sp>
        <p:nvSpPr>
          <p:cNvPr id="14" name="Овал 13">
            <a:hlinkClick r:id="rId6" action="ppaction://hlinksldjump"/>
          </p:cNvPr>
          <p:cNvSpPr/>
          <p:nvPr/>
        </p:nvSpPr>
        <p:spPr>
          <a:xfrm>
            <a:off x="4053493" y="6707473"/>
            <a:ext cx="235354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Грінченко</a:t>
            </a:r>
          </a:p>
        </p:txBody>
      </p:sp>
      <p:sp>
        <p:nvSpPr>
          <p:cNvPr id="15" name="Овал 14">
            <a:hlinkClick r:id="rId7" action="ppaction://hlinksldjump"/>
          </p:cNvPr>
          <p:cNvSpPr/>
          <p:nvPr/>
        </p:nvSpPr>
        <p:spPr>
          <a:xfrm>
            <a:off x="6459433" y="6707473"/>
            <a:ext cx="2565925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Світличний</a:t>
            </a:r>
          </a:p>
        </p:txBody>
      </p:sp>
      <p:sp>
        <p:nvSpPr>
          <p:cNvPr id="16" name="Овал 15">
            <a:hlinkClick r:id="" action="ppaction://hlinkshowjump?jump=nextslide"/>
          </p:cNvPr>
          <p:cNvSpPr/>
          <p:nvPr/>
        </p:nvSpPr>
        <p:spPr>
          <a:xfrm>
            <a:off x="11449129" y="6842248"/>
            <a:ext cx="527695" cy="527695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9152" y="228728"/>
            <a:ext cx="10572118" cy="1338650"/>
          </a:xfrm>
        </p:spPr>
        <p:txBody>
          <a:bodyPr numCol="1" anchor="ctr">
            <a:noAutofit/>
          </a:bodyPr>
          <a:lstStyle/>
          <a:p>
            <a:pPr algn="l"/>
            <a:r>
              <a:rPr lang="ru-RU" sz="440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Творчіс</a:t>
            </a:r>
            <a:r>
              <a:rPr lang="ru-RU" sz="4409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ть Івана Світлицького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6344" y="2764442"/>
            <a:ext cx="8664021" cy="2950116"/>
          </a:xfrm>
        </p:spPr>
        <p:txBody>
          <a:bodyPr>
            <a:normAutofit/>
          </a:bodyPr>
          <a:lstStyle/>
          <a:p>
            <a:pPr algn="l"/>
            <a:r>
              <a:rPr lang="uk-UA" sz="3086" dirty="0">
                <a:latin typeface="HeinrichScript" panose="02000505020000020004" pitchFamily="2" charset="0"/>
              </a:rPr>
              <a:t>   Як літературознавець і критик </a:t>
            </a:r>
            <a:r>
              <a:rPr lang="uk-UA" i="1" dirty="0">
                <a:latin typeface="HeinrichScript" panose="02000505020000020004" pitchFamily="2" charset="0"/>
              </a:rPr>
              <a:t>І</a:t>
            </a:r>
            <a:r>
              <a:rPr lang="uk-UA" sz="3086" dirty="0">
                <a:latin typeface="HeinrichScript" panose="02000505020000020004" pitchFamily="2" charset="0"/>
              </a:rPr>
              <a:t>ван Світличний був носі</a:t>
            </a:r>
            <a:r>
              <a:rPr lang="uk-UA" i="1" dirty="0">
                <a:latin typeface="HeinrichScript" panose="02000505020000020004" pitchFamily="2" charset="0"/>
              </a:rPr>
              <a:t>є</a:t>
            </a:r>
            <a:r>
              <a:rPr lang="uk-UA" sz="3086" dirty="0">
                <a:latin typeface="HeinrichScript" panose="02000505020000020004" pitchFamily="2" charset="0"/>
              </a:rPr>
              <a:t>м і продовжувачем традицій «харківської філологічної школи», з її виразним теоретичним спрямуванням.</a:t>
            </a:r>
          </a:p>
          <a:p>
            <a:pPr algn="l"/>
            <a:r>
              <a:rPr lang="uk-UA" sz="3086" dirty="0">
                <a:latin typeface="HeinrichScript" panose="02000505020000020004" pitchFamily="2" charset="0"/>
              </a:rPr>
              <a:t>     </a:t>
            </a:r>
            <a:r>
              <a:rPr lang="ru-RU" i="1" dirty="0" smtClean="0">
                <a:latin typeface="HeinrichScript" panose="02000505020000020004" pitchFamily="2" charset="0"/>
              </a:rPr>
              <a:t>І</a:t>
            </a:r>
            <a:r>
              <a:rPr lang="ru-RU" sz="3086" dirty="0">
                <a:latin typeface="HeinrichScript" panose="02000505020000020004" pitchFamily="2" charset="0"/>
              </a:rPr>
              <a:t>ван Світличний писав також полемічно-критичні статті на мовознавчі теми: «Гармонія і аль</a:t>
            </a:r>
            <a:r>
              <a:rPr lang="ru-RU" i="1" dirty="0">
                <a:latin typeface="HeinrichScript" panose="02000505020000020004" pitchFamily="2" charset="0"/>
              </a:rPr>
              <a:t>ґ</a:t>
            </a:r>
            <a:r>
              <a:rPr lang="ru-RU" sz="3086" dirty="0">
                <a:latin typeface="HeinrichScript" panose="02000505020000020004" pitchFamily="2" charset="0"/>
              </a:rPr>
              <a:t>ебра» (в журналі «Дніпро», ч. 3 за 1965) та інше.</a:t>
            </a:r>
            <a:endParaRPr lang="uk-UA" sz="3086" dirty="0">
              <a:latin typeface="HeinrichScript" panose="0200050502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176515" y="100806"/>
            <a:ext cx="1645667" cy="1594497"/>
          </a:xfrm>
          <a:prstGeom prst="rect">
            <a:avLst/>
          </a:prstGeom>
          <a:noFill/>
        </p:spPr>
        <p:txBody>
          <a:bodyPr wrap="square" lIns="100796" tIns="50398" rIns="100796" bIns="50398" anchor="ctr">
            <a:spAutoFit/>
          </a:bodyPr>
          <a:lstStyle/>
          <a:p>
            <a:pPr algn="ctr"/>
            <a:r>
              <a:rPr lang="ru-RU" sz="9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9005" y="1695329"/>
            <a:ext cx="2132007" cy="4696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6168" y="6808020"/>
            <a:ext cx="326598" cy="326598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677" y="6942795"/>
            <a:ext cx="326598" cy="326598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hlinkClick r:id="" action="ppaction://hlinkshowjump?jump=nextslide"/>
          </p:cNvPr>
          <p:cNvSpPr txBox="1"/>
          <p:nvPr/>
        </p:nvSpPr>
        <p:spPr>
          <a:xfrm>
            <a:off x="8929046" y="6616275"/>
            <a:ext cx="2592783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наступний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0" name="Овал 9">
            <a:hlinkClick r:id="" action="ppaction://hlinkshowjump?jump=previousslide"/>
          </p:cNvPr>
          <p:cNvSpPr/>
          <p:nvPr/>
        </p:nvSpPr>
        <p:spPr>
          <a:xfrm flipH="1">
            <a:off x="-1036716" y="6707473"/>
            <a:ext cx="527695" cy="52769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  <p:sp>
        <p:nvSpPr>
          <p:cNvPr id="11" name="TextBox 10">
            <a:hlinkClick r:id="" action="ppaction://hlinkshowjump?jump=previousslide"/>
          </p:cNvPr>
          <p:cNvSpPr txBox="1"/>
          <p:nvPr/>
        </p:nvSpPr>
        <p:spPr>
          <a:xfrm flipH="1">
            <a:off x="-408476" y="6513019"/>
            <a:ext cx="2636272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chemeClr val="bg1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поп</a:t>
            </a:r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ередній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2" name="Овал 11">
            <a:hlinkClick r:id="rId4" action="ppaction://hlinksldjump"/>
          </p:cNvPr>
          <p:cNvSpPr/>
          <p:nvPr/>
        </p:nvSpPr>
        <p:spPr>
          <a:xfrm>
            <a:off x="2280194" y="6707473"/>
            <a:ext cx="172090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Даль</a:t>
            </a:r>
          </a:p>
        </p:txBody>
      </p:sp>
      <p:sp>
        <p:nvSpPr>
          <p:cNvPr id="13" name="Овал 12">
            <a:hlinkClick r:id="rId5" action="ppaction://hlinksldjump"/>
          </p:cNvPr>
          <p:cNvSpPr/>
          <p:nvPr/>
        </p:nvSpPr>
        <p:spPr>
          <a:xfrm>
            <a:off x="4053493" y="6707473"/>
            <a:ext cx="235354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Грінченко</a:t>
            </a:r>
          </a:p>
        </p:txBody>
      </p:sp>
      <p:sp>
        <p:nvSpPr>
          <p:cNvPr id="14" name="Овал 13">
            <a:hlinkClick r:id="rId6" action="ppaction://hlinksldjump"/>
          </p:cNvPr>
          <p:cNvSpPr/>
          <p:nvPr/>
        </p:nvSpPr>
        <p:spPr>
          <a:xfrm>
            <a:off x="6459433" y="6707473"/>
            <a:ext cx="2565925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Світличний</a:t>
            </a:r>
          </a:p>
        </p:txBody>
      </p:sp>
      <p:sp>
        <p:nvSpPr>
          <p:cNvPr id="15" name="Овал 14">
            <a:hlinkClick r:id="" action="ppaction://hlinkshowjump?jump=nextslide"/>
          </p:cNvPr>
          <p:cNvSpPr/>
          <p:nvPr/>
        </p:nvSpPr>
        <p:spPr>
          <a:xfrm>
            <a:off x="11449129" y="6842248"/>
            <a:ext cx="527695" cy="527695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accent4">
                <a:lumMod val="40000"/>
                <a:lumOff val="60000"/>
              </a:schemeClr>
            </a:gs>
            <a:gs pos="77000">
              <a:srgbClr val="67330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912537" y="228728"/>
            <a:ext cx="11153081" cy="1160286"/>
          </a:xfrm>
        </p:spPr>
        <p:txBody>
          <a:bodyPr numCol="1" anchor="ctr">
            <a:noAutofit/>
          </a:bodyPr>
          <a:lstStyle/>
          <a:p>
            <a:pPr algn="l"/>
            <a:r>
              <a:rPr lang="ru-RU" sz="4409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Додаткову інформацію можна почерпнути із:</a:t>
            </a:r>
          </a:p>
        </p:txBody>
      </p:sp>
      <p:sp>
        <p:nvSpPr>
          <p:cNvPr id="7" name="Прямоугольник 6">
            <a:hlinkClick r:id="rId2" action="ppaction://hlinkfile"/>
          </p:cNvPr>
          <p:cNvSpPr/>
          <p:nvPr/>
        </p:nvSpPr>
        <p:spPr>
          <a:xfrm>
            <a:off x="2658020" y="2138833"/>
            <a:ext cx="8702847" cy="56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86" dirty="0">
                <a:latin typeface="HeinrichScript" panose="02000505020000020004" pitchFamily="2" charset="0"/>
              </a:rPr>
              <a:t>Документ</a:t>
            </a:r>
            <a:r>
              <a:rPr lang="en-US" sz="3086" dirty="0">
                <a:latin typeface="HeinrichScript" panose="02000505020000020004" pitchFamily="2" charset="0"/>
              </a:rPr>
              <a:t>Word</a:t>
            </a:r>
            <a:r>
              <a:rPr lang="ru-RU" sz="3086" dirty="0">
                <a:latin typeface="HeinrichScript" panose="02000505020000020004" pitchFamily="2" charset="0"/>
              </a:rPr>
              <a:t> з обширнішими відомостями про авторів</a:t>
            </a:r>
            <a:endParaRPr lang="uk-UA" sz="3086" dirty="0">
              <a:latin typeface="HeinrichScript" panose="02000505020000020004" pitchFamily="2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519119" y="2357760"/>
            <a:ext cx="138900" cy="138900"/>
          </a:xfrm>
          <a:prstGeom prst="ellipse">
            <a:avLst/>
          </a:prstGeom>
          <a:solidFill>
            <a:srgbClr val="673300"/>
          </a:solidFill>
          <a:ln>
            <a:solidFill>
              <a:srgbClr val="BF9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984" dirty="0"/>
          </a:p>
        </p:txBody>
      </p:sp>
      <p:sp>
        <p:nvSpPr>
          <p:cNvPr id="9" name="Прямоугольник 8">
            <a:hlinkClick r:id="rId3" action="ppaction://hlinkpres?slideindex=1&amp;slidetitle="/>
          </p:cNvPr>
          <p:cNvSpPr/>
          <p:nvPr/>
        </p:nvSpPr>
        <p:spPr>
          <a:xfrm>
            <a:off x="3074721" y="4618407"/>
            <a:ext cx="8657776" cy="56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86" i="1" dirty="0">
                <a:latin typeface="HeinrichScript" panose="02000505020000020004" pitchFamily="2" charset="0"/>
              </a:rPr>
              <a:t>І</a:t>
            </a:r>
            <a:r>
              <a:rPr lang="uk-UA" sz="3086" dirty="0">
                <a:latin typeface="HeinrichScript" panose="02000505020000020004" pitchFamily="2" charset="0"/>
              </a:rPr>
              <a:t>нтерактивний тест у </a:t>
            </a:r>
            <a:r>
              <a:rPr lang="en-US" sz="3086" dirty="0">
                <a:latin typeface="HeinrichScript" panose="02000505020000020004" pitchFamily="2" charset="0"/>
              </a:rPr>
              <a:t>PowerPoint</a:t>
            </a:r>
            <a:endParaRPr lang="uk-UA" sz="3086" dirty="0">
              <a:latin typeface="HeinrichScript" panose="02000505020000020004" pitchFamily="2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35821" y="4837333"/>
            <a:ext cx="138900" cy="138900"/>
          </a:xfrm>
          <a:prstGeom prst="ellipse">
            <a:avLst/>
          </a:prstGeom>
          <a:solidFill>
            <a:srgbClr val="673300"/>
          </a:solidFill>
          <a:ln>
            <a:solidFill>
              <a:srgbClr val="BF9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984" dirty="0"/>
          </a:p>
        </p:txBody>
      </p:sp>
      <p:sp>
        <p:nvSpPr>
          <p:cNvPr id="11" name="Прямоугольник 10">
            <a:hlinkClick r:id="rId4" action="ppaction://hlinkfile"/>
          </p:cNvPr>
          <p:cNvSpPr/>
          <p:nvPr/>
        </p:nvSpPr>
        <p:spPr>
          <a:xfrm>
            <a:off x="2935820" y="3791882"/>
            <a:ext cx="7723572" cy="56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86" dirty="0">
                <a:latin typeface="HeinrichScript" panose="02000505020000020004" pitchFamily="2" charset="0"/>
              </a:rPr>
              <a:t>Файл </a:t>
            </a:r>
            <a:r>
              <a:rPr lang="en-US" sz="3086" dirty="0">
                <a:latin typeface="HeinrichScript" panose="02000505020000020004" pitchFamily="2" charset="0"/>
              </a:rPr>
              <a:t>Excel</a:t>
            </a:r>
            <a:r>
              <a:rPr lang="ru-RU" sz="3086" dirty="0">
                <a:latin typeface="HeinrichScript" panose="02000505020000020004" pitchFamily="2" charset="0"/>
              </a:rPr>
              <a:t> з кросвордовим </a:t>
            </a:r>
            <a:r>
              <a:rPr lang="uk-UA" sz="3086" dirty="0">
                <a:latin typeface="HeinrichScript" panose="02000505020000020004" pitchFamily="2" charset="0"/>
              </a:rPr>
              <a:t>завданням</a:t>
            </a:r>
          </a:p>
        </p:txBody>
      </p:sp>
      <p:sp>
        <p:nvSpPr>
          <p:cNvPr id="15" name="Овал 14"/>
          <p:cNvSpPr/>
          <p:nvPr/>
        </p:nvSpPr>
        <p:spPr>
          <a:xfrm>
            <a:off x="2796920" y="4010809"/>
            <a:ext cx="138900" cy="138900"/>
          </a:xfrm>
          <a:prstGeom prst="ellipse">
            <a:avLst/>
          </a:prstGeom>
          <a:solidFill>
            <a:srgbClr val="673300"/>
          </a:solidFill>
          <a:ln>
            <a:solidFill>
              <a:srgbClr val="BF9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984" dirty="0"/>
          </a:p>
        </p:txBody>
      </p:sp>
      <p:sp>
        <p:nvSpPr>
          <p:cNvPr id="12" name="Прямоугольник 11">
            <a:hlinkClick r:id="rId5" action="ppaction://hlinkfile"/>
          </p:cNvPr>
          <p:cNvSpPr/>
          <p:nvPr/>
        </p:nvSpPr>
        <p:spPr>
          <a:xfrm>
            <a:off x="2796920" y="2965358"/>
            <a:ext cx="8657776" cy="56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86" dirty="0">
                <a:latin typeface="HeinrichScript" panose="02000505020000020004" pitchFamily="2" charset="0"/>
              </a:rPr>
              <a:t>Докладніше про Бориса Грінченка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2658020" y="3184284"/>
            <a:ext cx="138900" cy="138900"/>
          </a:xfrm>
          <a:prstGeom prst="ellipse">
            <a:avLst/>
          </a:prstGeom>
          <a:solidFill>
            <a:srgbClr val="673300"/>
          </a:solidFill>
          <a:ln>
            <a:solidFill>
              <a:srgbClr val="BF9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984" dirty="0"/>
          </a:p>
        </p:txBody>
      </p:sp>
      <p:sp>
        <p:nvSpPr>
          <p:cNvPr id="17" name="Прямоугольник 16">
            <a:hlinkClick r:id="rId6" action="ppaction://hlinkfile"/>
          </p:cNvPr>
          <p:cNvSpPr/>
          <p:nvPr/>
        </p:nvSpPr>
        <p:spPr>
          <a:xfrm>
            <a:off x="3213622" y="5444931"/>
            <a:ext cx="8657776" cy="56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86" dirty="0">
                <a:latin typeface="HeinrichScript" panose="02000505020000020004" pitchFamily="2" charset="0"/>
              </a:rPr>
              <a:t>Буклет «Луганщина літературна»</a:t>
            </a:r>
          </a:p>
        </p:txBody>
      </p:sp>
      <p:sp>
        <p:nvSpPr>
          <p:cNvPr id="18" name="Овал 17"/>
          <p:cNvSpPr/>
          <p:nvPr/>
        </p:nvSpPr>
        <p:spPr>
          <a:xfrm>
            <a:off x="3074721" y="5663858"/>
            <a:ext cx="138900" cy="138900"/>
          </a:xfrm>
          <a:prstGeom prst="ellipse">
            <a:avLst/>
          </a:prstGeom>
          <a:solidFill>
            <a:srgbClr val="673300"/>
          </a:solidFill>
          <a:ln>
            <a:solidFill>
              <a:srgbClr val="BF9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984" dirty="0"/>
          </a:p>
        </p:txBody>
      </p:sp>
      <p:sp>
        <p:nvSpPr>
          <p:cNvPr id="19" name="Прямоугольник 18">
            <a:hlinkClick r:id="rId7" action="ppaction://hlinkfile"/>
          </p:cNvPr>
          <p:cNvSpPr/>
          <p:nvPr/>
        </p:nvSpPr>
        <p:spPr>
          <a:xfrm>
            <a:off x="3352522" y="6271456"/>
            <a:ext cx="8657776" cy="56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86" dirty="0">
                <a:latin typeface="HeinrichScript" panose="02000505020000020004" pitchFamily="2" charset="0"/>
              </a:rPr>
              <a:t>База даних з творами письменників</a:t>
            </a:r>
          </a:p>
        </p:txBody>
      </p:sp>
      <p:sp>
        <p:nvSpPr>
          <p:cNvPr id="20" name="Овал 19"/>
          <p:cNvSpPr/>
          <p:nvPr/>
        </p:nvSpPr>
        <p:spPr>
          <a:xfrm>
            <a:off x="3213622" y="6490382"/>
            <a:ext cx="138900" cy="138900"/>
          </a:xfrm>
          <a:prstGeom prst="ellipse">
            <a:avLst/>
          </a:prstGeom>
          <a:solidFill>
            <a:srgbClr val="673300"/>
          </a:solidFill>
          <a:ln>
            <a:solidFill>
              <a:srgbClr val="BF9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984" dirty="0"/>
          </a:p>
        </p:txBody>
      </p:sp>
    </p:spTree>
    <p:extLst>
      <p:ext uri="{BB962C8B-B14F-4D97-AF65-F5344CB8AC3E}">
        <p14:creationId xmlns:p14="http://schemas.microsoft.com/office/powerpoint/2010/main" val="40664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accent4">
                <a:lumMod val="40000"/>
                <a:lumOff val="60000"/>
              </a:schemeClr>
            </a:gs>
            <a:gs pos="77000">
              <a:srgbClr val="6733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2735" y="4510882"/>
            <a:ext cx="9952883" cy="2386298"/>
          </a:xfrm>
        </p:spPr>
        <p:txBody>
          <a:bodyPr anchor="ctr">
            <a:normAutofit/>
          </a:bodyPr>
          <a:lstStyle/>
          <a:p>
            <a:r>
              <a:rPr lang="uk-UA" sz="7937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Володимир Даль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75" y="556449"/>
            <a:ext cx="1667781" cy="3673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586" y="6942795"/>
            <a:ext cx="326598" cy="326598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hlinkClick r:id="" action="ppaction://hlinkshowjump?jump=nextslide"/>
          </p:cNvPr>
          <p:cNvSpPr txBox="1"/>
          <p:nvPr/>
        </p:nvSpPr>
        <p:spPr>
          <a:xfrm>
            <a:off x="8756955" y="6616275"/>
            <a:ext cx="2592783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наступний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4" name="Овал 3">
            <a:hlinkClick r:id="" action="ppaction://hlinkshowjump?jump=nextslide"/>
          </p:cNvPr>
          <p:cNvSpPr/>
          <p:nvPr/>
        </p:nvSpPr>
        <p:spPr>
          <a:xfrm>
            <a:off x="11277039" y="6842248"/>
            <a:ext cx="527695" cy="527695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57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6168" y="6808020"/>
            <a:ext cx="326598" cy="326598"/>
          </a:xfrm>
          <a:prstGeom prst="rect">
            <a:avLst/>
          </a:prstGeom>
          <a:ln>
            <a:noFill/>
          </a:ln>
        </p:spPr>
      </p:pic>
      <p:sp>
        <p:nvSpPr>
          <p:cNvPr id="24" name="Овал 23"/>
          <p:cNvSpPr/>
          <p:nvPr/>
        </p:nvSpPr>
        <p:spPr>
          <a:xfrm>
            <a:off x="-342129" y="2104331"/>
            <a:ext cx="2987294" cy="321838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984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42129" y="228728"/>
            <a:ext cx="12407747" cy="1338650"/>
          </a:xfrm>
        </p:spPr>
        <p:txBody>
          <a:bodyPr numCol="1" anchor="ctr">
            <a:noAutofit/>
          </a:bodyPr>
          <a:lstStyle/>
          <a:p>
            <a:pPr algn="l"/>
            <a:r>
              <a:rPr lang="uk-UA" sz="440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Володимир</a:t>
            </a:r>
            <a:r>
              <a:rPr lang="ru-RU" sz="440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 </a:t>
            </a:r>
            <a:r>
              <a:rPr lang="uk-UA" sz="4409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Іванович</a:t>
            </a:r>
            <a:r>
              <a:rPr lang="ru-RU" sz="4409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 Даль</a:t>
            </a:r>
            <a:endParaRPr lang="ru-RU" sz="4409" dirty="0">
              <a:ln w="0"/>
              <a:solidFill>
                <a:srgbClr val="67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lzevir" panose="020B060305030202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114" y="2409262"/>
            <a:ext cx="8379009" cy="4212747"/>
          </a:xfrm>
        </p:spPr>
        <p:txBody>
          <a:bodyPr>
            <a:normAutofit/>
          </a:bodyPr>
          <a:lstStyle/>
          <a:p>
            <a:pPr algn="l"/>
            <a:r>
              <a:rPr lang="uk-UA" sz="3086" dirty="0">
                <a:latin typeface="HeinrichScript" panose="02000505020000020004" pitchFamily="2" charset="0"/>
              </a:rPr>
              <a:t>      Володимир </a:t>
            </a:r>
            <a:r>
              <a:rPr lang="uk-UA" sz="4409" dirty="0">
                <a:latin typeface="HeinrichScript" panose="02000505020000020004" pitchFamily="2" charset="0"/>
              </a:rPr>
              <a:t>і</a:t>
            </a:r>
            <a:r>
              <a:rPr lang="uk-UA" sz="3086" dirty="0">
                <a:latin typeface="HeinrichScript" panose="02000505020000020004" pitchFamily="2" charset="0"/>
              </a:rPr>
              <a:t>ванович Даль (10 листопада (22 листопада) 1801, селище Луганський завод, нині місто Луганськ — 22 вересня (4 жовтня) 1872, Москва) — російський письменник, лексикограф, етнограф данського походження. </a:t>
            </a:r>
          </a:p>
          <a:p>
            <a:pPr algn="l"/>
            <a:r>
              <a:rPr lang="uk-UA" sz="3086" dirty="0">
                <a:latin typeface="HeinrichScript" panose="02000505020000020004" pitchFamily="2" charset="0"/>
              </a:rPr>
              <a:t>     Член-кореспондент Петербурзької АН (1838), почесний академік (1863). Літературний псевдонім: Козак Луганський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176091" y="100806"/>
            <a:ext cx="833541" cy="1594497"/>
          </a:xfrm>
          <a:prstGeom prst="rect">
            <a:avLst/>
          </a:prstGeom>
          <a:noFill/>
        </p:spPr>
        <p:txBody>
          <a:bodyPr wrap="none" lIns="100796" tIns="50398" rIns="100796" bIns="50398" anchor="ctr">
            <a:spAutoFit/>
          </a:bodyPr>
          <a:lstStyle/>
          <a:p>
            <a:pPr algn="ctr"/>
            <a:r>
              <a:rPr lang="ru-RU" sz="9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868" y="1980545"/>
            <a:ext cx="3483043" cy="40877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677" y="6942795"/>
            <a:ext cx="326598" cy="326598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hlinkClick r:id="" action="ppaction://hlinkshowjump?jump=nextslide"/>
          </p:cNvPr>
          <p:cNvSpPr txBox="1"/>
          <p:nvPr/>
        </p:nvSpPr>
        <p:spPr>
          <a:xfrm>
            <a:off x="8929046" y="6616275"/>
            <a:ext cx="2592783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наступний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3" name="TextBox 12">
            <a:hlinkClick r:id="" action="ppaction://hlinkshowjump?jump=previousslide"/>
          </p:cNvPr>
          <p:cNvSpPr txBox="1"/>
          <p:nvPr/>
        </p:nvSpPr>
        <p:spPr>
          <a:xfrm flipH="1">
            <a:off x="-408476" y="6513019"/>
            <a:ext cx="2636272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chemeClr val="bg1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поп</a:t>
            </a:r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ередній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4" name="Овал 3">
            <a:hlinkClick r:id="rId5" action="ppaction://hlinksldjump"/>
          </p:cNvPr>
          <p:cNvSpPr/>
          <p:nvPr/>
        </p:nvSpPr>
        <p:spPr>
          <a:xfrm>
            <a:off x="2280194" y="6707473"/>
            <a:ext cx="172090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Даль</a:t>
            </a:r>
          </a:p>
        </p:txBody>
      </p:sp>
      <p:sp>
        <p:nvSpPr>
          <p:cNvPr id="14" name="Овал 13">
            <a:hlinkClick r:id="rId6" action="ppaction://hlinksldjump"/>
          </p:cNvPr>
          <p:cNvSpPr/>
          <p:nvPr/>
        </p:nvSpPr>
        <p:spPr>
          <a:xfrm>
            <a:off x="4053493" y="6707473"/>
            <a:ext cx="235354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Грінченко</a:t>
            </a:r>
          </a:p>
        </p:txBody>
      </p:sp>
      <p:sp>
        <p:nvSpPr>
          <p:cNvPr id="15" name="Овал 14">
            <a:hlinkClick r:id="rId7" action="ppaction://hlinksldjump"/>
          </p:cNvPr>
          <p:cNvSpPr/>
          <p:nvPr/>
        </p:nvSpPr>
        <p:spPr>
          <a:xfrm>
            <a:off x="6459433" y="6707473"/>
            <a:ext cx="2565925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Світличний</a:t>
            </a:r>
          </a:p>
        </p:txBody>
      </p:sp>
      <p:sp>
        <p:nvSpPr>
          <p:cNvPr id="7" name="Овал 6">
            <a:hlinkClick r:id="" action="ppaction://hlinkshowjump?jump=nextslide"/>
          </p:cNvPr>
          <p:cNvSpPr/>
          <p:nvPr/>
        </p:nvSpPr>
        <p:spPr>
          <a:xfrm>
            <a:off x="11449129" y="6842248"/>
            <a:ext cx="527695" cy="527695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  <p:sp>
        <p:nvSpPr>
          <p:cNvPr id="11" name="Овал 10">
            <a:hlinkClick r:id="" action="ppaction://hlinkshowjump?jump=previousslide"/>
          </p:cNvPr>
          <p:cNvSpPr/>
          <p:nvPr/>
        </p:nvSpPr>
        <p:spPr>
          <a:xfrm flipH="1">
            <a:off x="-1036716" y="6707473"/>
            <a:ext cx="527695" cy="52769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42129" y="228728"/>
            <a:ext cx="12407747" cy="1338650"/>
          </a:xfrm>
        </p:spPr>
        <p:txBody>
          <a:bodyPr numCol="1" anchor="ctr">
            <a:noAutofit/>
          </a:bodyPr>
          <a:lstStyle/>
          <a:p>
            <a:pPr algn="l"/>
            <a:r>
              <a:rPr lang="uk-UA" sz="440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Сім</a:t>
            </a:r>
            <a:r>
              <a:rPr lang="en-US" sz="440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’</a:t>
            </a:r>
            <a:r>
              <a:rPr lang="uk-UA" sz="440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я та осв</a:t>
            </a:r>
            <a:r>
              <a:rPr lang="uk-UA" sz="4409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іта Володимира Даля</a:t>
            </a:r>
            <a:endParaRPr lang="ru-RU" sz="4409" dirty="0">
              <a:ln w="0"/>
              <a:solidFill>
                <a:srgbClr val="67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lzevir" panose="020B060305030202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7894" y="1980545"/>
            <a:ext cx="8379009" cy="4942917"/>
          </a:xfrm>
        </p:spPr>
        <p:txBody>
          <a:bodyPr>
            <a:normAutofit/>
          </a:bodyPr>
          <a:lstStyle/>
          <a:p>
            <a:pPr algn="l"/>
            <a:r>
              <a:rPr lang="en-US" sz="3086" dirty="0">
                <a:latin typeface="HeinrichScript" panose="02000505020000020004" pitchFamily="2" charset="0"/>
              </a:rPr>
              <a:t>     </a:t>
            </a:r>
            <a:r>
              <a:rPr lang="uk-UA" sz="3086" dirty="0">
                <a:latin typeface="HeinrichScript" panose="02000505020000020004" pitchFamily="2" charset="0"/>
              </a:rPr>
              <a:t>Народився в дансько-німецькій сім'ї. Його батько — данський підданий лінгвіст Йоган Христіан Даль. Згодом став лікарем при дворі Катерини </a:t>
            </a:r>
            <a:r>
              <a:rPr lang="uk-UA" sz="3086" dirty="0">
                <a:latin typeface="Segoe UI Light" panose="020B0502040204020203" pitchFamily="34" charset="0"/>
                <a:cs typeface="Segoe UI Light" panose="020B0502040204020203" pitchFamily="34" charset="0"/>
              </a:rPr>
              <a:t>ІІ</a:t>
            </a:r>
            <a:r>
              <a:rPr lang="en-US" sz="3086" dirty="0">
                <a:latin typeface="HeinrichScript" panose="02000505020000020004" pitchFamily="2" charset="0"/>
              </a:rPr>
              <a:t>.</a:t>
            </a:r>
          </a:p>
          <a:p>
            <a:pPr algn="l"/>
            <a:r>
              <a:rPr lang="en-US" sz="3086" dirty="0">
                <a:latin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uk-UA" sz="3086" dirty="0">
                <a:latin typeface="HeinrichScript" panose="02000505020000020004" pitchFamily="2" charset="0"/>
              </a:rPr>
              <a:t>Мати</a:t>
            </a:r>
            <a:r>
              <a:rPr lang="ru-RU" sz="3086" dirty="0">
                <a:latin typeface="HeinrichScript" panose="02000505020000020004" pitchFamily="2" charset="0"/>
              </a:rPr>
              <a:t> — </a:t>
            </a:r>
            <a:r>
              <a:rPr lang="uk-UA" sz="3086" dirty="0">
                <a:latin typeface="HeinrichScript" panose="02000505020000020004" pitchFamily="2" charset="0"/>
              </a:rPr>
              <a:t>Марія Христофорівна Фрайтаг </a:t>
            </a:r>
            <a:r>
              <a:rPr lang="ru-RU" sz="3086" dirty="0">
                <a:latin typeface="HeinrichScript" panose="02000505020000020004" pitchFamily="2" charset="0"/>
              </a:rPr>
              <a:t>(</a:t>
            </a:r>
            <a:r>
              <a:rPr lang="en-US" sz="3086" dirty="0">
                <a:latin typeface="HeinrichScript" panose="02000505020000020004" pitchFamily="2" charset="0"/>
              </a:rPr>
              <a:t>Maria Freitag), </a:t>
            </a:r>
            <a:r>
              <a:rPr lang="ru-RU" sz="3086" dirty="0">
                <a:latin typeface="HeinrichScript" panose="02000505020000020004" pitchFamily="2" charset="0"/>
              </a:rPr>
              <a:t>походила </a:t>
            </a:r>
            <a:r>
              <a:rPr lang="uk-UA" sz="3086" dirty="0">
                <a:latin typeface="HeinrichScript" panose="02000505020000020004" pitchFamily="2" charset="0"/>
              </a:rPr>
              <a:t>з німців, що емігрували до Росії, вільно володіла п'ятьма мовами.</a:t>
            </a:r>
          </a:p>
          <a:p>
            <a:pPr algn="l"/>
            <a:r>
              <a:rPr lang="uk-UA" sz="3086" dirty="0">
                <a:latin typeface="HeinrichScript" panose="02000505020000020004" pitchFamily="2" charset="0"/>
              </a:rPr>
              <a:t>Іван Даль в Петербурзі одружився з Марією Христофорівною Фрейтаг, у них народилися четверо синів: Володимир, Карл, Павло, Лев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176091" y="100806"/>
            <a:ext cx="833541" cy="1594497"/>
          </a:xfrm>
          <a:prstGeom prst="rect">
            <a:avLst/>
          </a:prstGeom>
          <a:noFill/>
        </p:spPr>
        <p:txBody>
          <a:bodyPr wrap="none" lIns="100796" tIns="50398" rIns="100796" bIns="50398" anchor="ctr">
            <a:spAutoFit/>
          </a:bodyPr>
          <a:lstStyle/>
          <a:p>
            <a:pPr algn="ctr"/>
            <a:r>
              <a:rPr lang="ru-RU" sz="9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609" y="228728"/>
            <a:ext cx="1493641" cy="155898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-1146589" y="1870765"/>
            <a:ext cx="4153002" cy="4575712"/>
            <a:chOff x="8195853" y="1797420"/>
            <a:chExt cx="3767528" cy="415100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Mark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5853" y="1797420"/>
              <a:ext cx="3767528" cy="2825646"/>
            </a:xfrm>
            <a:prstGeom prst="rect">
              <a:avLst/>
            </a:prstGeom>
            <a:ln>
              <a:noFill/>
            </a:ln>
            <a:effectLst>
              <a:reflection blurRad="6350" stA="52000" endA="300" endPos="35000" dir="5400000" sy="-100000" algn="bl" rotWithShape="0"/>
              <a:softEdge rad="112500"/>
            </a:effectLst>
          </p:spPr>
        </p:pic>
        <p:sp>
          <p:nvSpPr>
            <p:cNvPr id="23" name="Подзаголовок 2"/>
            <p:cNvSpPr txBox="1">
              <a:spLocks/>
            </p:cNvSpPr>
            <p:nvPr/>
          </p:nvSpPr>
          <p:spPr>
            <a:xfrm>
              <a:off x="8252876" y="5424335"/>
              <a:ext cx="3653482" cy="524088"/>
            </a:xfrm>
            <a:prstGeom prst="rect">
              <a:avLst/>
            </a:prstGeom>
          </p:spPr>
          <p:txBody>
            <a:bodyPr vert="horz" lIns="100796" tIns="50398" rIns="100796" bIns="50398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646" dirty="0">
                  <a:solidFill>
                    <a:schemeClr val="bg1"/>
                  </a:solidFill>
                  <a:latin typeface="HeinrichScript" panose="02000505020000020004" pitchFamily="2" charset="0"/>
                </a:rPr>
                <a:t>Будинок</a:t>
              </a:r>
              <a:r>
                <a:rPr lang="ru-RU" sz="2646" dirty="0">
                  <a:latin typeface="HeinrichScript" panose="02000505020000020004" pitchFamily="2" charset="0"/>
                </a:rPr>
                <a:t> </a:t>
              </a:r>
              <a:r>
                <a:rPr lang="ru-RU" sz="2646" dirty="0">
                  <a:solidFill>
                    <a:srgbClr val="000000"/>
                  </a:solidFill>
                  <a:latin typeface="HeinrichScript" panose="02000505020000020004" pitchFamily="2" charset="0"/>
                </a:rPr>
                <a:t>Даля</a:t>
              </a:r>
              <a:r>
                <a:rPr lang="ru-RU" sz="2646" dirty="0">
                  <a:latin typeface="HeinrichScript" panose="02000505020000020004" pitchFamily="2" charset="0"/>
                </a:rPr>
                <a:t> в Луганську</a:t>
              </a:r>
              <a:endParaRPr lang="uk-UA" sz="2646" dirty="0">
                <a:latin typeface="HeinrichScript" panose="02000505020000020004" pitchFamily="2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6168" y="6808020"/>
            <a:ext cx="326598" cy="326598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677" y="6942795"/>
            <a:ext cx="326598" cy="326598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hlinkClick r:id="" action="ppaction://hlinkshowjump?jump=nextslide"/>
          </p:cNvPr>
          <p:cNvSpPr txBox="1"/>
          <p:nvPr/>
        </p:nvSpPr>
        <p:spPr>
          <a:xfrm>
            <a:off x="8929046" y="6616275"/>
            <a:ext cx="2592783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наступний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2" name="Овал 11">
            <a:hlinkClick r:id="" action="ppaction://hlinkshowjump?jump=previousslide"/>
          </p:cNvPr>
          <p:cNvSpPr/>
          <p:nvPr/>
        </p:nvSpPr>
        <p:spPr>
          <a:xfrm flipH="1">
            <a:off x="-1036716" y="6707473"/>
            <a:ext cx="527695" cy="52769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  <p:sp>
        <p:nvSpPr>
          <p:cNvPr id="13" name="TextBox 12">
            <a:hlinkClick r:id="" action="ppaction://hlinkshowjump?jump=previousslide"/>
          </p:cNvPr>
          <p:cNvSpPr txBox="1"/>
          <p:nvPr/>
        </p:nvSpPr>
        <p:spPr>
          <a:xfrm flipH="1">
            <a:off x="-408476" y="6513019"/>
            <a:ext cx="2636272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chemeClr val="bg1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поп</a:t>
            </a:r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ередній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4" name="Овал 13">
            <a:hlinkClick r:id="rId6" action="ppaction://hlinksldjump"/>
          </p:cNvPr>
          <p:cNvSpPr/>
          <p:nvPr/>
        </p:nvSpPr>
        <p:spPr>
          <a:xfrm>
            <a:off x="2280194" y="6707473"/>
            <a:ext cx="172090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Даль</a:t>
            </a:r>
          </a:p>
        </p:txBody>
      </p:sp>
      <p:sp>
        <p:nvSpPr>
          <p:cNvPr id="15" name="Овал 14">
            <a:hlinkClick r:id="rId7" action="ppaction://hlinksldjump"/>
          </p:cNvPr>
          <p:cNvSpPr/>
          <p:nvPr/>
        </p:nvSpPr>
        <p:spPr>
          <a:xfrm>
            <a:off x="4053493" y="6707473"/>
            <a:ext cx="235354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Грінченко</a:t>
            </a:r>
          </a:p>
        </p:txBody>
      </p:sp>
      <p:sp>
        <p:nvSpPr>
          <p:cNvPr id="16" name="Овал 15">
            <a:hlinkClick r:id="rId8" action="ppaction://hlinksldjump"/>
          </p:cNvPr>
          <p:cNvSpPr/>
          <p:nvPr/>
        </p:nvSpPr>
        <p:spPr>
          <a:xfrm>
            <a:off x="6459433" y="6707473"/>
            <a:ext cx="2565925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Світличний</a:t>
            </a:r>
          </a:p>
        </p:txBody>
      </p:sp>
      <p:sp>
        <p:nvSpPr>
          <p:cNvPr id="17" name="Овал 16">
            <a:hlinkClick r:id="" action="ppaction://hlinkshowjump?jump=nextslide"/>
          </p:cNvPr>
          <p:cNvSpPr/>
          <p:nvPr/>
        </p:nvSpPr>
        <p:spPr>
          <a:xfrm>
            <a:off x="11449129" y="6842248"/>
            <a:ext cx="527695" cy="527695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size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130" y="1629234"/>
            <a:ext cx="2958571" cy="3944761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42129" y="228728"/>
            <a:ext cx="12407747" cy="1338650"/>
          </a:xfrm>
        </p:spPr>
        <p:txBody>
          <a:bodyPr numCol="1" anchor="ctr">
            <a:noAutofit/>
          </a:bodyPr>
          <a:lstStyle/>
          <a:p>
            <a:pPr algn="l"/>
            <a:r>
              <a:rPr lang="uk-UA" sz="440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Творчість</a:t>
            </a:r>
            <a:endParaRPr lang="ru-RU" sz="4409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lzevir" panose="020B060305030202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07757" y="1980545"/>
            <a:ext cx="8379009" cy="4942917"/>
          </a:xfrm>
        </p:spPr>
        <p:txBody>
          <a:bodyPr>
            <a:normAutofit/>
          </a:bodyPr>
          <a:lstStyle/>
          <a:p>
            <a:pPr algn="l"/>
            <a:r>
              <a:rPr lang="uk-UA" sz="3086" dirty="0">
                <a:latin typeface="HeinrichScript" panose="02000505020000020004" pitchFamily="2" charset="0"/>
              </a:rPr>
              <a:t>Основна праця Даля — «Тлумачний словник живої великоросійської мови» (точна назва: «Словарь великорусского наречия русского языка») (томи 1—4, 1863–1866), що містить близько 200 тисяч слів.</a:t>
            </a:r>
          </a:p>
          <a:p>
            <a:pPr algn="l"/>
            <a:r>
              <a:rPr lang="uk-UA" sz="3086" dirty="0">
                <a:latin typeface="HeinrichScript" panose="02000505020000020004" pitchFamily="2" charset="0"/>
              </a:rPr>
              <a:t>Мовознавча спадщина Даля ма</a:t>
            </a:r>
            <a:r>
              <a:rPr lang="uk-UA" i="1" dirty="0" smtClean="0">
                <a:latin typeface="HeinrichScript" panose="02000505020000020004" pitchFamily="2" charset="0"/>
              </a:rPr>
              <a:t>є</a:t>
            </a:r>
            <a:r>
              <a:rPr lang="uk-UA" sz="3086" dirty="0">
                <a:latin typeface="HeinrichScript" panose="02000505020000020004" pitchFamily="2" charset="0"/>
              </a:rPr>
              <a:t> значення для теорії і практики східнослов'янської лексикографії, діалек­тології, історії мови.</a:t>
            </a:r>
          </a:p>
          <a:p>
            <a:pPr algn="l"/>
            <a:r>
              <a:rPr lang="uk-UA" sz="3086" dirty="0">
                <a:latin typeface="HeinrichScript" panose="02000505020000020004" pitchFamily="2" charset="0"/>
              </a:rPr>
              <a:t>В. Даль був автором першого в історії Російської імперії підручника з зоології.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176091" y="100806"/>
            <a:ext cx="833541" cy="1594497"/>
          </a:xfrm>
          <a:prstGeom prst="rect">
            <a:avLst/>
          </a:prstGeom>
          <a:noFill/>
        </p:spPr>
        <p:txBody>
          <a:bodyPr wrap="none" lIns="100796" tIns="50398" rIns="100796" bIns="50398" anchor="ctr">
            <a:spAutoFit/>
          </a:bodyPr>
          <a:lstStyle/>
          <a:p>
            <a:pPr algn="ctr"/>
            <a:r>
              <a:rPr lang="ru-RU" sz="9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0" y="228728"/>
            <a:ext cx="707780" cy="1558988"/>
          </a:xfrm>
          <a:prstGeom prst="rect">
            <a:avLst/>
          </a:prstGeom>
        </p:spPr>
      </p:pic>
      <p:sp>
        <p:nvSpPr>
          <p:cNvPr id="23" name="Подзаголовок 2"/>
          <p:cNvSpPr txBox="1">
            <a:spLocks/>
          </p:cNvSpPr>
          <p:nvPr/>
        </p:nvSpPr>
        <p:spPr>
          <a:xfrm>
            <a:off x="-849070" y="5979324"/>
            <a:ext cx="4027287" cy="577710"/>
          </a:xfrm>
          <a:prstGeom prst="rect">
            <a:avLst/>
          </a:prstGeom>
        </p:spPr>
        <p:txBody>
          <a:bodyPr vert="horz" lIns="100796" tIns="50398" rIns="100796" bIns="50398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46" dirty="0" err="1">
                <a:solidFill>
                  <a:schemeClr val="bg1"/>
                </a:solidFill>
                <a:latin typeface="HeinrichScript" panose="02000505020000020004" pitchFamily="2" charset="0"/>
              </a:rPr>
              <a:t>Пам</a:t>
            </a:r>
            <a:r>
              <a:rPr lang="en-US" sz="2646" dirty="0">
                <a:solidFill>
                  <a:schemeClr val="bg1"/>
                </a:solidFill>
                <a:latin typeface="HeinrichScript" panose="02000505020000020004" pitchFamily="2" charset="0"/>
              </a:rPr>
              <a:t>’</a:t>
            </a:r>
            <a:r>
              <a:rPr lang="uk-UA" sz="2646" dirty="0" err="1">
                <a:solidFill>
                  <a:schemeClr val="bg1"/>
                </a:solidFill>
                <a:latin typeface="HeinrichScript" panose="02000505020000020004" pitchFamily="2" charset="0"/>
              </a:rPr>
              <a:t>ятник</a:t>
            </a:r>
            <a:r>
              <a:rPr lang="ru-RU" sz="2646" dirty="0">
                <a:solidFill>
                  <a:schemeClr val="bg1"/>
                </a:solidFill>
                <a:latin typeface="HeinrichScript" panose="02000505020000020004" pitchFamily="2" charset="0"/>
              </a:rPr>
              <a:t> </a:t>
            </a:r>
            <a:r>
              <a:rPr lang="ru-RU" sz="2646" dirty="0">
                <a:solidFill>
                  <a:srgbClr val="673300"/>
                </a:solidFill>
                <a:latin typeface="HeinrichScript" panose="02000505020000020004" pitchFamily="2" charset="0"/>
              </a:rPr>
              <a:t>Далю в </a:t>
            </a:r>
            <a:r>
              <a:rPr lang="uk-UA" sz="2646" dirty="0">
                <a:solidFill>
                  <a:srgbClr val="673300"/>
                </a:solidFill>
                <a:latin typeface="HeinrichScript" panose="02000505020000020004" pitchFamily="2" charset="0"/>
              </a:rPr>
              <a:t>Луганську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6168" y="6808020"/>
            <a:ext cx="326598" cy="326598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677" y="6942795"/>
            <a:ext cx="326598" cy="326598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hlinkClick r:id="" action="ppaction://hlinkshowjump?jump=nextslide"/>
          </p:cNvPr>
          <p:cNvSpPr txBox="1"/>
          <p:nvPr/>
        </p:nvSpPr>
        <p:spPr>
          <a:xfrm>
            <a:off x="8929046" y="6616275"/>
            <a:ext cx="2592783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наступний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3" name="TextBox 12">
            <a:hlinkClick r:id="" action="ppaction://hlinkshowjump?jump=previousslide"/>
          </p:cNvPr>
          <p:cNvSpPr txBox="1"/>
          <p:nvPr/>
        </p:nvSpPr>
        <p:spPr>
          <a:xfrm flipH="1">
            <a:off x="-408476" y="6513019"/>
            <a:ext cx="2636272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chemeClr val="bg1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поп</a:t>
            </a:r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ередній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4" name="Овал 13">
            <a:hlinkClick r:id="rId6" action="ppaction://hlinksldjump"/>
          </p:cNvPr>
          <p:cNvSpPr/>
          <p:nvPr/>
        </p:nvSpPr>
        <p:spPr>
          <a:xfrm>
            <a:off x="2280194" y="6707473"/>
            <a:ext cx="172090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Даль</a:t>
            </a:r>
          </a:p>
        </p:txBody>
      </p:sp>
      <p:sp>
        <p:nvSpPr>
          <p:cNvPr id="15" name="Овал 14">
            <a:hlinkClick r:id="rId7" action="ppaction://hlinksldjump"/>
          </p:cNvPr>
          <p:cNvSpPr/>
          <p:nvPr/>
        </p:nvSpPr>
        <p:spPr>
          <a:xfrm>
            <a:off x="4053493" y="6707473"/>
            <a:ext cx="235354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Грінченко</a:t>
            </a:r>
          </a:p>
        </p:txBody>
      </p:sp>
      <p:sp>
        <p:nvSpPr>
          <p:cNvPr id="16" name="Овал 15">
            <a:hlinkClick r:id="rId8" action="ppaction://hlinksldjump"/>
          </p:cNvPr>
          <p:cNvSpPr/>
          <p:nvPr/>
        </p:nvSpPr>
        <p:spPr>
          <a:xfrm>
            <a:off x="6459433" y="6707473"/>
            <a:ext cx="2565925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Світличний</a:t>
            </a:r>
          </a:p>
        </p:txBody>
      </p:sp>
      <p:sp>
        <p:nvSpPr>
          <p:cNvPr id="17" name="Овал 16">
            <a:hlinkClick r:id="" action="ppaction://hlinkshowjump?jump=nextslide"/>
          </p:cNvPr>
          <p:cNvSpPr/>
          <p:nvPr/>
        </p:nvSpPr>
        <p:spPr>
          <a:xfrm>
            <a:off x="11449129" y="6842248"/>
            <a:ext cx="527695" cy="527695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  <p:sp>
        <p:nvSpPr>
          <p:cNvPr id="12" name="Овал 11">
            <a:hlinkClick r:id="" action="ppaction://hlinkshowjump?jump=previousslide"/>
          </p:cNvPr>
          <p:cNvSpPr/>
          <p:nvPr/>
        </p:nvSpPr>
        <p:spPr>
          <a:xfrm flipH="1">
            <a:off x="-1036716" y="6707473"/>
            <a:ext cx="527695" cy="52769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7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42129" y="228728"/>
            <a:ext cx="12407747" cy="1338650"/>
          </a:xfrm>
        </p:spPr>
        <p:txBody>
          <a:bodyPr numCol="1" anchor="ctr">
            <a:noAutofit/>
          </a:bodyPr>
          <a:lstStyle/>
          <a:p>
            <a:pPr algn="l"/>
            <a:r>
              <a:rPr lang="ru-RU" sz="440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Даль і </a:t>
            </a:r>
            <a:r>
              <a:rPr lang="uk-UA" sz="4409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Укра</a:t>
            </a:r>
            <a:r>
              <a:rPr lang="uk-UA" sz="4409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їна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07757" y="1695329"/>
            <a:ext cx="8379009" cy="5228133"/>
          </a:xfrm>
        </p:spPr>
        <p:txBody>
          <a:bodyPr>
            <a:normAutofit fontScale="92500"/>
          </a:bodyPr>
          <a:lstStyle/>
          <a:p>
            <a:pPr algn="l"/>
            <a:r>
              <a:rPr lang="uk-UA" sz="3086" dirty="0">
                <a:latin typeface="HeinrichScript" panose="02000505020000020004" pitchFamily="2" charset="0"/>
              </a:rPr>
              <a:t>     Даль майже 20 років прожив в Україні, знав українську мову, зібрав цінні українські фольклорні та мовні матеріали.</a:t>
            </a:r>
          </a:p>
          <a:p>
            <a:pPr algn="l"/>
            <a:r>
              <a:rPr lang="uk-UA" sz="3086" dirty="0">
                <a:latin typeface="HeinrichScript" panose="02000505020000020004" pitchFamily="2" charset="0"/>
              </a:rPr>
              <a:t>Володимир Даль писав художні твори, чимало з них — на українські теми (повісті «Савелій Граб», «Небувале в тому, що було…», оповідання «Світлий празник», «Ваша воля, наша доля», «Скарб», «Упир» тощо). Написав ряд статей про Григорія Квітку-Ос­нов'яненка («Малоросійські повісті, що їх роз­повідає Грицько Основ'яненко», 1835 тощо).</a:t>
            </a:r>
          </a:p>
          <a:p>
            <a:pPr algn="l"/>
            <a:r>
              <a:rPr lang="uk-UA" sz="3086" dirty="0">
                <a:latin typeface="HeinrichScript" panose="02000505020000020004" pitchFamily="2" charset="0"/>
              </a:rPr>
              <a:t>     У праці «Про повір'я, марновірство й забобони російського народу» (1845–1846) навів чимало прикладів з українського фольклору, використав мотиви української демонології.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176091" y="100806"/>
            <a:ext cx="833541" cy="1594497"/>
          </a:xfrm>
          <a:prstGeom prst="rect">
            <a:avLst/>
          </a:prstGeom>
          <a:noFill/>
        </p:spPr>
        <p:txBody>
          <a:bodyPr wrap="none" lIns="100796" tIns="50398" rIns="100796" bIns="50398" anchor="ctr">
            <a:spAutoFit/>
          </a:bodyPr>
          <a:lstStyle/>
          <a:p>
            <a:pPr algn="ctr"/>
            <a:r>
              <a:rPr lang="ru-RU" sz="9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-796962" y="5933179"/>
            <a:ext cx="4150059" cy="577710"/>
          </a:xfrm>
          <a:prstGeom prst="rect">
            <a:avLst/>
          </a:prstGeom>
        </p:spPr>
        <p:txBody>
          <a:bodyPr vert="horz" lIns="100796" tIns="50398" rIns="100796" bIns="5039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2646" dirty="0">
                <a:solidFill>
                  <a:schemeClr val="bg1"/>
                </a:solidFill>
                <a:latin typeface="HeinrichScript" panose="02000505020000020004" pitchFamily="2" charset="0"/>
              </a:rPr>
              <a:t>Монета Н</a:t>
            </a:r>
            <a:r>
              <a:rPr lang="uk-UA" sz="2646" dirty="0">
                <a:solidFill>
                  <a:srgbClr val="673300"/>
                </a:solidFill>
                <a:latin typeface="HeinrichScript" panose="02000505020000020004" pitchFamily="2" charset="0"/>
              </a:rPr>
              <a:t>БУ присвячена В.</a:t>
            </a:r>
            <a:r>
              <a:rPr lang="uk-UA" sz="2646" dirty="0">
                <a:solidFill>
                  <a:schemeClr val="bg1"/>
                </a:solidFill>
                <a:latin typeface="HeinrichScript" panose="02000505020000020004" pitchFamily="2" charset="0"/>
              </a:rPr>
              <a:t> Далю</a:t>
            </a:r>
            <a:endParaRPr lang="uk-UA" sz="2646" dirty="0">
              <a:solidFill>
                <a:srgbClr val="673300"/>
              </a:solidFill>
              <a:latin typeface="HeinrichScript" panose="02000505020000020004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418" y="3654559"/>
            <a:ext cx="1955730" cy="194595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2" y="1787716"/>
            <a:ext cx="2649237" cy="263599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54" y="231588"/>
            <a:ext cx="2344606" cy="13997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6168" y="6808020"/>
            <a:ext cx="326598" cy="326598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677" y="6942795"/>
            <a:ext cx="326598" cy="326598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hlinkClick r:id="" action="ppaction://hlinkshowjump?jump=nextslide"/>
          </p:cNvPr>
          <p:cNvSpPr txBox="1"/>
          <p:nvPr/>
        </p:nvSpPr>
        <p:spPr>
          <a:xfrm>
            <a:off x="8929046" y="6616275"/>
            <a:ext cx="2592783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наступний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5" name="Овал 14">
            <a:hlinkClick r:id="" action="ppaction://hlinkshowjump?jump=previousslide"/>
          </p:cNvPr>
          <p:cNvSpPr/>
          <p:nvPr/>
        </p:nvSpPr>
        <p:spPr>
          <a:xfrm flipH="1">
            <a:off x="-1036716" y="6707473"/>
            <a:ext cx="527695" cy="52769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  <p:sp>
        <p:nvSpPr>
          <p:cNvPr id="16" name="TextBox 15">
            <a:hlinkClick r:id="" action="ppaction://hlinkshowjump?jump=previousslide"/>
          </p:cNvPr>
          <p:cNvSpPr txBox="1"/>
          <p:nvPr/>
        </p:nvSpPr>
        <p:spPr>
          <a:xfrm flipH="1">
            <a:off x="-408476" y="6513019"/>
            <a:ext cx="2636272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50" dirty="0">
                <a:solidFill>
                  <a:schemeClr val="bg1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поп</a:t>
            </a:r>
            <a:r>
              <a:rPr lang="uk-UA" sz="4850" dirty="0">
                <a:solidFill>
                  <a:srgbClr val="673300"/>
                </a:solidFill>
                <a:latin typeface="HeinrichScript" panose="02000505020000020004" pitchFamily="2" charset="0"/>
                <a:cs typeface="ae_Salem" panose="02060603050605020204" pitchFamily="18" charset="-78"/>
              </a:rPr>
              <a:t>ередній</a:t>
            </a:r>
            <a:endParaRPr lang="ru-RU" sz="4850" dirty="0">
              <a:solidFill>
                <a:srgbClr val="673300"/>
              </a:solidFill>
              <a:latin typeface="HeinrichScript" panose="02000505020000020004" pitchFamily="2" charset="0"/>
              <a:cs typeface="ae_Salem" panose="02060603050605020204" pitchFamily="18" charset="-78"/>
            </a:endParaRPr>
          </a:p>
        </p:txBody>
      </p:sp>
      <p:sp>
        <p:nvSpPr>
          <p:cNvPr id="17" name="Овал 16">
            <a:hlinkClick r:id="rId6" action="ppaction://hlinksldjump"/>
          </p:cNvPr>
          <p:cNvSpPr/>
          <p:nvPr/>
        </p:nvSpPr>
        <p:spPr>
          <a:xfrm>
            <a:off x="2280194" y="6707473"/>
            <a:ext cx="172090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Даль</a:t>
            </a:r>
          </a:p>
        </p:txBody>
      </p:sp>
      <p:sp>
        <p:nvSpPr>
          <p:cNvPr id="18" name="Овал 17">
            <a:hlinkClick r:id="rId7" action="ppaction://hlinksldjump"/>
          </p:cNvPr>
          <p:cNvSpPr/>
          <p:nvPr/>
        </p:nvSpPr>
        <p:spPr>
          <a:xfrm>
            <a:off x="4053493" y="6707473"/>
            <a:ext cx="2353542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Грінченко</a:t>
            </a:r>
          </a:p>
        </p:txBody>
      </p:sp>
      <p:sp>
        <p:nvSpPr>
          <p:cNvPr id="19" name="Овал 18">
            <a:hlinkClick r:id="rId8" action="ppaction://hlinksldjump"/>
          </p:cNvPr>
          <p:cNvSpPr/>
          <p:nvPr/>
        </p:nvSpPr>
        <p:spPr>
          <a:xfrm>
            <a:off x="6459433" y="6707473"/>
            <a:ext cx="2565925" cy="653712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86" dirty="0">
                <a:solidFill>
                  <a:srgbClr val="673300"/>
                </a:solidFill>
                <a:latin typeface="HeinrichScript" panose="02000505020000020004" pitchFamily="2" charset="0"/>
              </a:rPr>
              <a:t>Світличний</a:t>
            </a:r>
          </a:p>
        </p:txBody>
      </p:sp>
      <p:sp>
        <p:nvSpPr>
          <p:cNvPr id="20" name="Овал 19">
            <a:hlinkClick r:id="" action="ppaction://hlinkshowjump?jump=nextslide"/>
          </p:cNvPr>
          <p:cNvSpPr/>
          <p:nvPr/>
        </p:nvSpPr>
        <p:spPr>
          <a:xfrm>
            <a:off x="11449129" y="6842248"/>
            <a:ext cx="527695" cy="527695"/>
          </a:xfrm>
          <a:prstGeom prst="ellipse">
            <a:avLst/>
          </a:prstGeom>
          <a:noFill/>
          <a:ln w="19050">
            <a:solidFill>
              <a:srgbClr val="67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84" dirty="0">
              <a:solidFill>
                <a:srgbClr val="67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accent4">
                <a:lumMod val="40000"/>
                <a:lumOff val="60000"/>
              </a:schemeClr>
            </a:gs>
            <a:gs pos="77000">
              <a:srgbClr val="6733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3205" y="5423671"/>
            <a:ext cx="7810700" cy="2039752"/>
          </a:xfrm>
        </p:spPr>
        <p:txBody>
          <a:bodyPr anchor="ctr">
            <a:normAutofit/>
          </a:bodyPr>
          <a:lstStyle/>
          <a:p>
            <a:r>
              <a:rPr lang="uk-UA" sz="7937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Борис Грінченко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79" y="1049743"/>
            <a:ext cx="1667781" cy="367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02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accent4">
                <a:lumMod val="40000"/>
                <a:lumOff val="60000"/>
              </a:schemeClr>
            </a:gs>
            <a:gs pos="77000">
              <a:srgbClr val="6733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524" y="573878"/>
            <a:ext cx="10569289" cy="886238"/>
          </a:xfrm>
        </p:spPr>
        <p:txBody>
          <a:bodyPr numCol="1" anchor="ctr">
            <a:noAutofit/>
          </a:bodyPr>
          <a:lstStyle/>
          <a:p>
            <a:pPr algn="l"/>
            <a:r>
              <a:rPr lang="ru-RU" sz="4740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Грінч</a:t>
            </a:r>
            <a:r>
              <a:rPr lang="uk-UA" sz="4740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е</a:t>
            </a:r>
            <a:r>
              <a:rPr lang="ru-RU" sz="4740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нко Борис Дмитро</a:t>
            </a:r>
            <a:r>
              <a:rPr lang="ru-RU" sz="4740" dirty="0">
                <a:ln w="0"/>
                <a:solidFill>
                  <a:srgbClr val="FFE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AngsanaUPC" panose="02020603050405020304" pitchFamily="18" charset="-34"/>
              </a:rPr>
              <a:t>вич</a:t>
            </a:r>
            <a:endParaRPr lang="ru-RU" sz="4740" dirty="0">
              <a:ln w="0"/>
              <a:solidFill>
                <a:srgbClr val="FFE6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_CooperBlackOtl" panose="0208090404030B020404" pitchFamily="18" charset="-52"/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524" y="2112754"/>
            <a:ext cx="7096088" cy="5083263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latin typeface="HeinrichScript" panose="02000505020000020004" pitchFamily="2" charset="0"/>
              </a:rPr>
              <a:t>    </a:t>
            </a:r>
            <a:r>
              <a:rPr lang="ru-RU" sz="2800" dirty="0" smtClean="0">
                <a:latin typeface="HeinrichScript" panose="02000505020000020004" pitchFamily="2" charset="0"/>
              </a:rPr>
              <a:t>Грінченко </a:t>
            </a:r>
            <a:r>
              <a:rPr lang="ru-RU" sz="2800" dirty="0">
                <a:latin typeface="HeinrichScript" panose="02000505020000020004" pitchFamily="2" charset="0"/>
              </a:rPr>
              <a:t>Борис Дмитрович (*27 листопада (9 грудня) 1863 — †23 квітня (6 травня) 1910) — український письменник, педагог, </a:t>
            </a:r>
            <a:r>
              <a:rPr lang="ru-RU" sz="2800" dirty="0" smtClean="0">
                <a:latin typeface="HeinrichScript" panose="02000505020000020004" pitchFamily="2" charset="0"/>
              </a:rPr>
              <a:t>лексикограф, літературознавець</a:t>
            </a:r>
            <a:r>
              <a:rPr lang="ru-RU" sz="2800" dirty="0">
                <a:latin typeface="HeinrichScript" panose="02000505020000020004" pitchFamily="2" charset="0"/>
              </a:rPr>
              <a:t>, етнограф, історик, публіцист, громадсько-культурний діяч. </a:t>
            </a:r>
          </a:p>
          <a:p>
            <a:pPr algn="l"/>
            <a:r>
              <a:rPr lang="ru-RU" sz="2800" dirty="0">
                <a:latin typeface="HeinrichScript" panose="02000505020000020004" pitchFamily="2" charset="0"/>
              </a:rPr>
              <a:t>     Редактор низки українських періодичних видань. Був одним із засновників Української радикальної партії. Обстоював поширення української мови в школі та в установах. Літературні псевдоніми: Василь Чайченко, Л. Яворенко, П. Вартовий, </a:t>
            </a:r>
            <a:r>
              <a:rPr lang="ru-RU" sz="2800" dirty="0" smtClean="0">
                <a:latin typeface="HeinrichScript" panose="02000505020000020004" pitchFamily="2" charset="0"/>
              </a:rPr>
              <a:t>   Б</a:t>
            </a:r>
            <a:r>
              <a:rPr lang="ru-RU" sz="2800" dirty="0">
                <a:latin typeface="HeinrichScript" panose="02000505020000020004" pitchFamily="2" charset="0"/>
              </a:rPr>
              <a:t>. Вільховий, Перекотиполе, Гречаник.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218612" y="2112754"/>
            <a:ext cx="3152609" cy="3940059"/>
            <a:chOff x="7420241" y="993051"/>
            <a:chExt cx="4269628" cy="5336084"/>
          </a:xfrm>
        </p:grpSpPr>
        <p:pic>
          <p:nvPicPr>
            <p:cNvPr id="1026" name="Picture 2" descr="http://lichnosti.net/photos/1887/mai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315" y="993051"/>
              <a:ext cx="3674842" cy="47247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0241" y="1057309"/>
              <a:ext cx="4269628" cy="5271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902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accent4">
                <a:lumMod val="40000"/>
                <a:lumOff val="60000"/>
              </a:schemeClr>
            </a:gs>
            <a:gs pos="77000">
              <a:srgbClr val="67330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4/4b/%D0%93%D1%80%D1%96%D0%BD%D1%87%D0%B5%D0%BD%D0%BA%D0%BE_%D0%91.jpg/180px-%D0%93%D1%80%D1%96%D0%BD%D1%87%D0%B5%D0%BD%D0%BA%D0%BE_%D0%9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26" y="1809905"/>
            <a:ext cx="2771599" cy="403421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323" y="251941"/>
            <a:ext cx="9807990" cy="1338650"/>
          </a:xfrm>
        </p:spPr>
        <p:txBody>
          <a:bodyPr numCol="1" anchor="ctr">
            <a:noAutofit/>
          </a:bodyPr>
          <a:lstStyle/>
          <a:p>
            <a:pPr algn="l"/>
            <a:r>
              <a:rPr lang="uk-UA" sz="4850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Сім</a:t>
            </a:r>
            <a:r>
              <a:rPr lang="en-US" sz="4850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’</a:t>
            </a:r>
            <a:r>
              <a:rPr lang="uk-UA" sz="4850" dirty="0">
                <a:ln w="0"/>
                <a:solidFill>
                  <a:srgbClr val="67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я та освіта Бориса </a:t>
            </a:r>
            <a:r>
              <a:rPr lang="uk-UA" sz="485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lzevir" panose="020B0603050302020204" pitchFamily="34" charset="0"/>
                <a:cs typeface="B Nazanin" panose="00000400000000000000" pitchFamily="2" charset="-78"/>
              </a:rPr>
              <a:t>Грінченка</a:t>
            </a:r>
            <a:endParaRPr lang="ru-RU" sz="474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lzevir" panose="020B060305030202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1323" y="1809905"/>
            <a:ext cx="7609203" cy="5553421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3086" dirty="0">
                <a:latin typeface="HeinrichScript" panose="02000505020000020004" pitchFamily="2" charset="0"/>
              </a:rPr>
              <a:t>     Б. Грінченко народився 9 грудня 1863 р. на хуторі Вільховий Яр на Харківщині (тепер Сумської області) у родині відставного офіцера зі збіднілих дворян.</a:t>
            </a:r>
          </a:p>
          <a:p>
            <a:pPr algn="l"/>
            <a:r>
              <a:rPr lang="ru-RU" sz="3086" dirty="0">
                <a:latin typeface="HeinrichScript" panose="02000505020000020004" pitchFamily="2" charset="0"/>
              </a:rPr>
              <a:t>     У 1874 р. вступив до Харківської реальної школи. Саме тоді, під впливом «Кобзаря», він почина</a:t>
            </a:r>
            <a:r>
              <a:rPr lang="ru-RU" sz="2400" i="1" dirty="0">
                <a:latin typeface="HeinrichScript" panose="02000505020000020004" pitchFamily="2" charset="0"/>
              </a:rPr>
              <a:t>є</a:t>
            </a:r>
            <a:r>
              <a:rPr lang="ru-RU" sz="3086" dirty="0">
                <a:latin typeface="HeinrichScript" panose="02000505020000020004" pitchFamily="2" charset="0"/>
              </a:rPr>
              <a:t> збирати та записувати почуті пісні, легенди, казки та ін. фольклорні матеріали.</a:t>
            </a:r>
          </a:p>
          <a:p>
            <a:pPr algn="l"/>
            <a:r>
              <a:rPr lang="ru-RU" sz="3086" dirty="0">
                <a:latin typeface="HeinrichScript" panose="02000505020000020004" pitchFamily="2" charset="0"/>
              </a:rPr>
              <a:t>     29 грудня 1879 р. 16-річного юнака було заарештовано за «чт</a:t>
            </a:r>
            <a:r>
              <a:rPr lang="ru-RU" sz="2400" i="1" dirty="0">
                <a:latin typeface="HeinrichScript" panose="02000505020000020004" pitchFamily="2" charset="0"/>
              </a:rPr>
              <a:t>є</a:t>
            </a:r>
            <a:r>
              <a:rPr lang="ru-RU" sz="3086" dirty="0">
                <a:latin typeface="HeinrichScript" panose="02000505020000020004" pitchFamily="2" charset="0"/>
              </a:rPr>
              <a:t>ні</a:t>
            </a:r>
            <a:r>
              <a:rPr lang="ru-RU" sz="2400" i="1" dirty="0">
                <a:latin typeface="HeinrichScript" panose="02000505020000020004" pitchFamily="2" charset="0"/>
              </a:rPr>
              <a:t>є</a:t>
            </a:r>
            <a:r>
              <a:rPr lang="ru-RU" sz="3086" dirty="0">
                <a:latin typeface="HeinrichScript" panose="02000505020000020004" pitchFamily="2" charset="0"/>
              </a:rPr>
              <a:t> і распростран</a:t>
            </a:r>
            <a:r>
              <a:rPr lang="ru-RU" sz="2400" i="1" dirty="0">
                <a:latin typeface="HeinrichScript" panose="02000505020000020004" pitchFamily="2" charset="0"/>
              </a:rPr>
              <a:t>є</a:t>
            </a:r>
            <a:r>
              <a:rPr lang="ru-RU" sz="3086" dirty="0">
                <a:latin typeface="HeinrichScript" panose="02000505020000020004" pitchFamily="2" charset="0"/>
              </a:rPr>
              <a:t>ні</a:t>
            </a:r>
            <a:r>
              <a:rPr lang="ru-RU" sz="2400" i="1" dirty="0">
                <a:latin typeface="HeinrichScript" panose="02000505020000020004" pitchFamily="2" charset="0"/>
              </a:rPr>
              <a:t>є</a:t>
            </a:r>
            <a:r>
              <a:rPr lang="ru-RU" sz="3086" dirty="0">
                <a:latin typeface="HeinrichScript" panose="02000505020000020004" pitchFamily="2" charset="0"/>
              </a:rPr>
              <a:t>» забороненої книжки С. Подолинського «Парова машина». Як наслідок — йому було заборонено навчатись у вищих учбових закладах.</a:t>
            </a:r>
          </a:p>
        </p:txBody>
      </p:sp>
    </p:spTree>
    <p:extLst>
      <p:ext uri="{BB962C8B-B14F-4D97-AF65-F5344CB8AC3E}">
        <p14:creationId xmlns:p14="http://schemas.microsoft.com/office/powerpoint/2010/main" val="798610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 invX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2266</TotalTime>
  <Words>1007</Words>
  <Application>Microsoft Office PowerPoint</Application>
  <PresentationFormat>Произвольный</PresentationFormat>
  <Paragraphs>103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ae_Salem</vt:lpstr>
      <vt:lpstr>HeinrichScript</vt:lpstr>
      <vt:lpstr>a_CooperBlackOtl</vt:lpstr>
      <vt:lpstr>Segoe UI Light</vt:lpstr>
      <vt:lpstr>Segoe UI</vt:lpstr>
      <vt:lpstr>Calibri Light</vt:lpstr>
      <vt:lpstr>Calibri</vt:lpstr>
      <vt:lpstr>Elzevir</vt:lpstr>
      <vt:lpstr>B Nazanin</vt:lpstr>
      <vt:lpstr>Arial</vt:lpstr>
      <vt:lpstr>AngsanaUPC</vt:lpstr>
      <vt:lpstr>Тема Office</vt:lpstr>
      <vt:lpstr>Луганщина літературна</vt:lpstr>
      <vt:lpstr>Володимир Даль</vt:lpstr>
      <vt:lpstr>Володимир Іванович Даль</vt:lpstr>
      <vt:lpstr>Сім’я та освіта Володимира Даля</vt:lpstr>
      <vt:lpstr>Творчість</vt:lpstr>
      <vt:lpstr>Даль і Україна</vt:lpstr>
      <vt:lpstr>Борис Грінченко</vt:lpstr>
      <vt:lpstr>Грінченко Борис Дмитрович</vt:lpstr>
      <vt:lpstr>Сім’я та освіта Бориса Грінченка</vt:lpstr>
      <vt:lpstr>Подальше життя</vt:lpstr>
      <vt:lpstr>Подальше життя</vt:lpstr>
      <vt:lpstr>Грінченко і Луганщина</vt:lpstr>
      <vt:lpstr>Іван Світличний</vt:lpstr>
      <vt:lpstr>Світличний Іван Олександрович</vt:lpstr>
      <vt:lpstr>освіта</vt:lpstr>
      <vt:lpstr>Творчість Івана Світлицького</vt:lpstr>
      <vt:lpstr>Додаткову інформацію можна почерпнути із: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 Lazyan</dc:creator>
  <cp:lastModifiedBy>Дима Лазян</cp:lastModifiedBy>
  <cp:revision>123</cp:revision>
  <dcterms:created xsi:type="dcterms:W3CDTF">2013-08-20T12:36:49Z</dcterms:created>
  <dcterms:modified xsi:type="dcterms:W3CDTF">2013-11-12T16:43:25Z</dcterms:modified>
</cp:coreProperties>
</file>