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/>
              <a:t>05.02.2014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1A97449-F9F7-4D91-A205-FB595ECBAD4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/>
              <a:t>05.02.2014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/>
              <a:t>05.02.2014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/>
              <a:t>05.02.2014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/>
              <a:t>05.02.2014</a:t>
            </a:fld>
            <a:endParaRPr lang="ru-RU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/>
              <a:t>05.02.2014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/>
              <a:t>05.02.2014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/>
              <a:t>05.02.2014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/>
              <a:t>05.02.2014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/>
              <a:t>05.02.2014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A0DA-E994-45BC-90F5-CAA9E0DCCABF}" type="datetimeFigureOut">
              <a:rPr lang="ru-RU" smtClean="0"/>
              <a:t>05.02.2014</a:t>
            </a:fld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7449-F9F7-4D91-A205-FB595ECBAD4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535A0DA-E994-45BC-90F5-CAA9E0DCCABF}" type="datetimeFigureOut">
              <a:rPr lang="ru-RU" smtClean="0"/>
              <a:t>05.02.2014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1A97449-F9F7-4D91-A205-FB595ECBAD4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Життєвий</a:t>
            </a:r>
            <a:r>
              <a:rPr lang="ru-RU" dirty="0"/>
              <a:t> і </a:t>
            </a:r>
            <a:r>
              <a:rPr lang="ru-RU" dirty="0"/>
              <a:t>творчій</a:t>
            </a:r>
            <a:r>
              <a:rPr lang="ru-RU" dirty="0"/>
              <a:t> шлях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Дмитро</a:t>
            </a:r>
            <a:r>
              <a:rPr lang="ru-RU" b="1" dirty="0"/>
              <a:t> </a:t>
            </a:r>
            <a:r>
              <a:rPr lang="ru-RU" b="1" dirty="0"/>
              <a:t>Павличко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5287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Риси</a:t>
            </a:r>
            <a:r>
              <a:rPr lang="ru-RU" dirty="0"/>
              <a:t> </a:t>
            </a:r>
            <a:r>
              <a:rPr lang="ru-RU" dirty="0"/>
              <a:t>творчості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8250328" cy="440740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i="1" dirty="0">
                <a:latin typeface="+mj-lt"/>
              </a:rPr>
              <a:t>Визначальною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особливістю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творчості</a:t>
            </a:r>
            <a:r>
              <a:rPr lang="ru-RU" i="1" dirty="0">
                <a:latin typeface="+mj-lt"/>
              </a:rPr>
              <a:t> Д. </a:t>
            </a:r>
            <a:r>
              <a:rPr lang="ru-RU" i="1" dirty="0">
                <a:latin typeface="+mj-lt"/>
              </a:rPr>
              <a:t>Павличка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була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підкреслена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публіцистичність</a:t>
            </a:r>
            <a:r>
              <a:rPr lang="ru-RU" i="1" dirty="0">
                <a:latin typeface="+mj-lt"/>
              </a:rPr>
              <a:t>, </a:t>
            </a:r>
            <a:r>
              <a:rPr lang="ru-RU" i="1" dirty="0">
                <a:latin typeface="+mj-lt"/>
              </a:rPr>
              <a:t>громадянська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напруга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художнього</a:t>
            </a:r>
            <a:r>
              <a:rPr lang="ru-RU" i="1" dirty="0">
                <a:latin typeface="+mj-lt"/>
              </a:rPr>
              <a:t> слова, </a:t>
            </a:r>
            <a:r>
              <a:rPr lang="ru-RU" i="1" dirty="0">
                <a:latin typeface="+mj-lt"/>
              </a:rPr>
              <a:t>хоча</a:t>
            </a:r>
            <a:r>
              <a:rPr lang="ru-RU" i="1" dirty="0">
                <a:latin typeface="+mj-lt"/>
              </a:rPr>
              <a:t>, </a:t>
            </a:r>
            <a:r>
              <a:rPr lang="ru-RU" i="1" dirty="0">
                <a:latin typeface="+mj-lt"/>
              </a:rPr>
              <a:t>звичайно</a:t>
            </a:r>
            <a:r>
              <a:rPr lang="ru-RU" i="1" dirty="0">
                <a:latin typeface="+mj-lt"/>
              </a:rPr>
              <a:t>, </a:t>
            </a:r>
            <a:r>
              <a:rPr lang="ru-RU" i="1" dirty="0">
                <a:latin typeface="+mj-lt"/>
              </a:rPr>
              <a:t>молодий</a:t>
            </a:r>
            <a:r>
              <a:rPr lang="ru-RU" i="1" dirty="0">
                <a:latin typeface="+mj-lt"/>
              </a:rPr>
              <a:t> поет </a:t>
            </a:r>
            <a:r>
              <a:rPr lang="ru-RU" i="1" dirty="0">
                <a:latin typeface="+mj-lt"/>
              </a:rPr>
              <a:t>вимушений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був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іти</a:t>
            </a:r>
            <a:r>
              <a:rPr lang="ru-RU" i="1" dirty="0">
                <a:latin typeface="+mj-lt"/>
              </a:rPr>
              <a:t> й на </a:t>
            </a:r>
            <a:r>
              <a:rPr lang="ru-RU" i="1" dirty="0">
                <a:latin typeface="+mj-lt"/>
              </a:rPr>
              <a:t>певні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компроміси</a:t>
            </a:r>
            <a:r>
              <a:rPr lang="ru-RU" i="1" dirty="0">
                <a:latin typeface="+mj-lt"/>
              </a:rPr>
              <a:t> з </a:t>
            </a:r>
            <a:r>
              <a:rPr lang="ru-RU" i="1" dirty="0">
                <a:latin typeface="+mj-lt"/>
              </a:rPr>
              <a:t>пануючою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тоді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ідеологією</a:t>
            </a:r>
            <a:r>
              <a:rPr lang="ru-RU" i="1" dirty="0">
                <a:latin typeface="+mj-lt"/>
              </a:rPr>
              <a:t> </a:t>
            </a:r>
          </a:p>
          <a:p>
            <a:pPr algn="ctr"/>
            <a:r>
              <a:rPr lang="ru-RU" i="1" dirty="0">
                <a:latin typeface="+mj-lt"/>
              </a:rPr>
              <a:t>Етапною</a:t>
            </a:r>
            <a:r>
              <a:rPr lang="ru-RU" i="1" dirty="0">
                <a:latin typeface="+mj-lt"/>
              </a:rPr>
              <a:t> для Д. </a:t>
            </a:r>
            <a:r>
              <a:rPr lang="ru-RU" i="1" dirty="0">
                <a:latin typeface="+mj-lt"/>
              </a:rPr>
              <a:t>Павличка</a:t>
            </a:r>
            <a:r>
              <a:rPr lang="ru-RU" i="1" dirty="0">
                <a:latin typeface="+mj-lt"/>
              </a:rPr>
              <a:t> стала </a:t>
            </a:r>
            <a:r>
              <a:rPr lang="ru-RU" i="1" dirty="0">
                <a:latin typeface="+mj-lt"/>
              </a:rPr>
              <a:t>збірка</a:t>
            </a:r>
            <a:r>
              <a:rPr lang="ru-RU" i="1" dirty="0">
                <a:latin typeface="+mj-lt"/>
              </a:rPr>
              <a:t> «</a:t>
            </a:r>
            <a:r>
              <a:rPr lang="ru-RU" i="1" dirty="0">
                <a:latin typeface="+mj-lt"/>
              </a:rPr>
              <a:t>Гранослов</a:t>
            </a:r>
            <a:r>
              <a:rPr lang="ru-RU" i="1" dirty="0">
                <a:latin typeface="+mj-lt"/>
              </a:rPr>
              <a:t>» (1968), в </a:t>
            </a:r>
            <a:r>
              <a:rPr lang="ru-RU" i="1" dirty="0">
                <a:latin typeface="+mj-lt"/>
              </a:rPr>
              <a:t>якій</a:t>
            </a:r>
            <a:r>
              <a:rPr lang="ru-RU" i="1" dirty="0">
                <a:latin typeface="+mj-lt"/>
              </a:rPr>
              <a:t> автор </a:t>
            </a:r>
            <a:r>
              <a:rPr lang="ru-RU" i="1" dirty="0">
                <a:latin typeface="+mj-lt"/>
              </a:rPr>
              <a:t>утверджував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ідею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незнищенності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національної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культури</a:t>
            </a:r>
            <a:r>
              <a:rPr lang="ru-RU" i="1" dirty="0">
                <a:latin typeface="+mj-lt"/>
              </a:rPr>
              <a:t> </a:t>
            </a:r>
          </a:p>
          <a:p>
            <a:pPr algn="ctr"/>
            <a:r>
              <a:rPr lang="ru-RU" i="1" dirty="0">
                <a:latin typeface="+mj-lt"/>
              </a:rPr>
              <a:t>Збірки</a:t>
            </a:r>
            <a:r>
              <a:rPr lang="ru-RU" i="1" dirty="0">
                <a:latin typeface="+mj-lt"/>
              </a:rPr>
              <a:t> «</a:t>
            </a:r>
            <a:r>
              <a:rPr lang="ru-RU" i="1" dirty="0">
                <a:latin typeface="+mj-lt"/>
              </a:rPr>
              <a:t>Сонети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подільської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осені</a:t>
            </a:r>
            <a:r>
              <a:rPr lang="ru-RU" i="1" dirty="0">
                <a:latin typeface="+mj-lt"/>
              </a:rPr>
              <a:t>» (1973), «</a:t>
            </a:r>
            <a:r>
              <a:rPr lang="ru-RU" i="1" dirty="0">
                <a:latin typeface="+mj-lt"/>
              </a:rPr>
              <a:t>Таємниця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твого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обличчя</a:t>
            </a:r>
            <a:r>
              <a:rPr lang="ru-RU" i="1" dirty="0">
                <a:latin typeface="+mj-lt"/>
              </a:rPr>
              <a:t>» (1974, 1979) стали </a:t>
            </a:r>
            <a:r>
              <a:rPr lang="ru-RU" i="1" dirty="0">
                <a:latin typeface="+mj-lt"/>
              </a:rPr>
              <a:t>помітним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явищем</a:t>
            </a:r>
            <a:r>
              <a:rPr lang="ru-RU" i="1" dirty="0">
                <a:latin typeface="+mj-lt"/>
              </a:rPr>
              <a:t> в </a:t>
            </a:r>
            <a:r>
              <a:rPr lang="ru-RU" i="1" dirty="0">
                <a:latin typeface="+mj-lt"/>
              </a:rPr>
              <a:t>українській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літературі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другої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половини</a:t>
            </a:r>
            <a:r>
              <a:rPr lang="ru-RU" i="1" dirty="0">
                <a:latin typeface="+mj-lt"/>
              </a:rPr>
              <a:t> </a:t>
            </a:r>
            <a:r>
              <a:rPr lang="en-US" i="1" dirty="0">
                <a:latin typeface="+mj-lt"/>
              </a:rPr>
              <a:t>XX </a:t>
            </a:r>
            <a:r>
              <a:rPr lang="ru-RU" i="1" dirty="0">
                <a:latin typeface="+mj-lt"/>
              </a:rPr>
              <a:t>ст.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44208" cy="440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84624" cy="440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68960"/>
            <a:ext cx="2915816" cy="379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65407"/>
            <a:ext cx="302138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42" y="3350483"/>
            <a:ext cx="3295474" cy="351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23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Павличко</a:t>
            </a:r>
            <a:r>
              <a:rPr lang="ru-RU" dirty="0"/>
              <a:t> -</a:t>
            </a:r>
            <a:r>
              <a:rPr lang="ru-RU" dirty="0"/>
              <a:t>перекладач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8322336" cy="440740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i="1" dirty="0">
                <a:latin typeface="+mj-lt"/>
              </a:rPr>
              <a:t>Дмитро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Павличко</a:t>
            </a:r>
            <a:r>
              <a:rPr lang="ru-RU" i="1" dirty="0">
                <a:latin typeface="+mj-lt"/>
              </a:rPr>
              <a:t> - один з </a:t>
            </a:r>
            <a:r>
              <a:rPr lang="ru-RU" i="1" dirty="0">
                <a:latin typeface="+mj-lt"/>
              </a:rPr>
              <a:t>найвизначніших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українських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перекладачів</a:t>
            </a:r>
            <a:r>
              <a:rPr lang="ru-RU" i="1" dirty="0">
                <a:latin typeface="+mj-lt"/>
              </a:rPr>
              <a:t>. </a:t>
            </a:r>
          </a:p>
          <a:p>
            <a:pPr algn="ctr"/>
            <a:r>
              <a:rPr lang="ru-RU" i="1" dirty="0">
                <a:latin typeface="+mj-lt"/>
              </a:rPr>
              <a:t>Перекладає</a:t>
            </a:r>
            <a:r>
              <a:rPr lang="ru-RU" i="1" dirty="0">
                <a:latin typeface="+mj-lt"/>
              </a:rPr>
              <a:t> з </a:t>
            </a:r>
            <a:r>
              <a:rPr lang="ru-RU" i="1" dirty="0">
                <a:latin typeface="+mj-lt"/>
              </a:rPr>
              <a:t>англійської</a:t>
            </a:r>
            <a:r>
              <a:rPr lang="ru-RU" i="1" dirty="0">
                <a:latin typeface="+mj-lt"/>
              </a:rPr>
              <a:t>, </a:t>
            </a:r>
            <a:r>
              <a:rPr lang="ru-RU" i="1" dirty="0">
                <a:latin typeface="+mj-lt"/>
              </a:rPr>
              <a:t>іспанської</a:t>
            </a:r>
            <a:r>
              <a:rPr lang="ru-RU" i="1" dirty="0">
                <a:latin typeface="+mj-lt"/>
              </a:rPr>
              <a:t>, </a:t>
            </a:r>
            <a:r>
              <a:rPr lang="ru-RU" i="1" dirty="0">
                <a:latin typeface="+mj-lt"/>
              </a:rPr>
              <a:t>італійської</a:t>
            </a:r>
            <a:r>
              <a:rPr lang="ru-RU" i="1" dirty="0">
                <a:latin typeface="+mj-lt"/>
              </a:rPr>
              <a:t>, </a:t>
            </a:r>
            <a:r>
              <a:rPr lang="ru-RU" i="1" dirty="0">
                <a:latin typeface="+mj-lt"/>
              </a:rPr>
              <a:t>французької</a:t>
            </a:r>
            <a:r>
              <a:rPr lang="ru-RU" i="1" dirty="0">
                <a:latin typeface="+mj-lt"/>
              </a:rPr>
              <a:t>, </a:t>
            </a:r>
            <a:r>
              <a:rPr lang="ru-RU" i="1" dirty="0">
                <a:latin typeface="+mj-lt"/>
              </a:rPr>
              <a:t>португальської</a:t>
            </a:r>
            <a:r>
              <a:rPr lang="ru-RU" i="1" dirty="0">
                <a:latin typeface="+mj-lt"/>
              </a:rPr>
              <a:t>, </a:t>
            </a:r>
            <a:r>
              <a:rPr lang="ru-RU" i="1" dirty="0">
                <a:latin typeface="+mj-lt"/>
              </a:rPr>
              <a:t>ідиш</a:t>
            </a:r>
            <a:r>
              <a:rPr lang="ru-RU" i="1" dirty="0">
                <a:latin typeface="+mj-lt"/>
              </a:rPr>
              <a:t> та </a:t>
            </a:r>
            <a:r>
              <a:rPr lang="ru-RU" i="1" dirty="0">
                <a:latin typeface="+mj-lt"/>
              </a:rPr>
              <a:t>багатьох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слов'янських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мов</a:t>
            </a:r>
            <a:r>
              <a:rPr lang="ru-RU" i="1" dirty="0">
                <a:latin typeface="+mj-lt"/>
              </a:rPr>
              <a:t>. </a:t>
            </a:r>
          </a:p>
          <a:p>
            <a:pPr algn="ctr"/>
            <a:r>
              <a:rPr lang="ru-RU" i="1" dirty="0">
                <a:latin typeface="+mj-lt"/>
              </a:rPr>
              <a:t>Завдяки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перекладацьким</a:t>
            </a:r>
            <a:r>
              <a:rPr lang="ru-RU" i="1" dirty="0">
                <a:latin typeface="+mj-lt"/>
              </a:rPr>
              <a:t> та </a:t>
            </a:r>
            <a:r>
              <a:rPr lang="ru-RU" i="1" dirty="0">
                <a:latin typeface="+mj-lt"/>
              </a:rPr>
              <a:t>організаторським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зусиллям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Павличка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вперше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українською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мовою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з'явилося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повне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зібрання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творів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Шекспіра</a:t>
            </a:r>
            <a:r>
              <a:rPr lang="ru-RU" i="1" dirty="0">
                <a:latin typeface="+mj-lt"/>
              </a:rPr>
              <a:t> в шести томах (вид. "</a:t>
            </a:r>
            <a:r>
              <a:rPr lang="ru-RU" i="1" dirty="0">
                <a:latin typeface="+mj-lt"/>
              </a:rPr>
              <a:t>Дніпро</a:t>
            </a:r>
            <a:r>
              <a:rPr lang="ru-RU" i="1" dirty="0">
                <a:latin typeface="+mj-lt"/>
              </a:rPr>
              <a:t>" 1986 р.). </a:t>
            </a:r>
            <a:r>
              <a:rPr lang="ru-RU" i="1" dirty="0">
                <a:latin typeface="+mj-lt"/>
              </a:rPr>
              <a:t>Український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читач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познайомився</a:t>
            </a:r>
            <a:r>
              <a:rPr lang="ru-RU" i="1" dirty="0">
                <a:latin typeface="+mj-lt"/>
              </a:rPr>
              <a:t> з Шарлем </a:t>
            </a:r>
            <a:r>
              <a:rPr lang="ru-RU" i="1" dirty="0">
                <a:latin typeface="+mj-lt"/>
              </a:rPr>
              <a:t>Бодлером</a:t>
            </a:r>
            <a:r>
              <a:rPr lang="ru-RU" i="1" dirty="0">
                <a:latin typeface="+mj-lt"/>
              </a:rPr>
              <a:t> , </a:t>
            </a:r>
            <a:r>
              <a:rPr lang="ru-RU" i="1" dirty="0">
                <a:latin typeface="+mj-lt"/>
              </a:rPr>
              <a:t>Гвєздославом</a:t>
            </a:r>
            <a:r>
              <a:rPr lang="ru-RU" i="1" dirty="0">
                <a:latin typeface="+mj-lt"/>
              </a:rPr>
              <a:t>, </a:t>
            </a:r>
            <a:r>
              <a:rPr lang="ru-RU" i="1" dirty="0">
                <a:latin typeface="+mj-lt"/>
              </a:rPr>
              <a:t>Луїсом</a:t>
            </a:r>
            <a:r>
              <a:rPr lang="ru-RU" i="1" dirty="0">
                <a:latin typeface="+mj-lt"/>
              </a:rPr>
              <a:t> де </a:t>
            </a:r>
            <a:r>
              <a:rPr lang="ru-RU" i="1" dirty="0">
                <a:latin typeface="+mj-lt"/>
              </a:rPr>
              <a:t>Камоенсом</a:t>
            </a:r>
            <a:r>
              <a:rPr lang="ru-RU" i="1" dirty="0">
                <a:latin typeface="+mj-lt"/>
              </a:rPr>
              <a:t> та </a:t>
            </a:r>
            <a:r>
              <a:rPr lang="ru-RU" i="1" dirty="0">
                <a:latin typeface="+mj-lt"/>
              </a:rPr>
              <a:t>багатьма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іншими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іменами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світової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літератури</a:t>
            </a:r>
            <a:r>
              <a:rPr lang="ru-RU" i="1" dirty="0">
                <a:latin typeface="+mj-lt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9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87825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925393"/>
            <a:ext cx="4283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+mj-lt"/>
                <a:cs typeface="Arabic Typesetting" panose="03020402040406030203" pitchFamily="66" charset="-78"/>
              </a:rPr>
              <a:t>Український</a:t>
            </a:r>
            <a:r>
              <a:rPr lang="ru-RU" sz="3200" i="1" dirty="0" smtClean="0"/>
              <a:t> </a:t>
            </a:r>
            <a:r>
              <a:rPr lang="ru-RU" sz="3200" i="1" dirty="0" smtClean="0">
                <a:latin typeface="+mj-lt"/>
              </a:rPr>
              <a:t>поет, </a:t>
            </a:r>
            <a:r>
              <a:rPr lang="ru-RU" sz="3200" i="1" dirty="0" smtClean="0">
                <a:latin typeface="+mj-lt"/>
              </a:rPr>
              <a:t>перекладач</a:t>
            </a:r>
            <a:r>
              <a:rPr lang="ru-RU" sz="3200" i="1" dirty="0" smtClean="0">
                <a:latin typeface="+mj-lt"/>
              </a:rPr>
              <a:t>, </a:t>
            </a:r>
            <a:r>
              <a:rPr lang="ru-RU" sz="3200" i="1" dirty="0" smtClean="0">
                <a:latin typeface="+mj-lt"/>
              </a:rPr>
              <a:t>літературний</a:t>
            </a:r>
            <a:r>
              <a:rPr lang="ru-RU" sz="3200" i="1" dirty="0" smtClean="0">
                <a:latin typeface="+mj-lt"/>
              </a:rPr>
              <a:t> критик, </a:t>
            </a:r>
            <a:r>
              <a:rPr lang="ru-RU" sz="3200" i="1" dirty="0" smtClean="0">
                <a:latin typeface="+mj-lt"/>
              </a:rPr>
              <a:t>політичний</a:t>
            </a:r>
            <a:r>
              <a:rPr lang="ru-RU" sz="3200" i="1" dirty="0" smtClean="0">
                <a:latin typeface="+mj-lt"/>
              </a:rPr>
              <a:t> </a:t>
            </a:r>
            <a:r>
              <a:rPr lang="ru-RU" sz="3200" i="1" dirty="0" smtClean="0">
                <a:latin typeface="+mj-lt"/>
              </a:rPr>
              <a:t>діяч</a:t>
            </a:r>
            <a:r>
              <a:rPr lang="ru-RU" sz="3200" i="1" dirty="0" smtClean="0">
                <a:latin typeface="+mj-lt"/>
              </a:rPr>
              <a:t>. </a:t>
            </a:r>
            <a:r>
              <a:rPr lang="ru-RU" sz="3200" i="1" dirty="0" smtClean="0">
                <a:latin typeface="+mj-lt"/>
              </a:rPr>
              <a:t>Народився</a:t>
            </a:r>
            <a:r>
              <a:rPr lang="ru-RU" sz="3200" i="1" dirty="0" smtClean="0">
                <a:latin typeface="+mj-lt"/>
              </a:rPr>
              <a:t> 28 </a:t>
            </a:r>
            <a:r>
              <a:rPr lang="ru-RU" sz="3200" i="1" dirty="0" smtClean="0">
                <a:latin typeface="+mj-lt"/>
              </a:rPr>
              <a:t>вересня</a:t>
            </a:r>
            <a:r>
              <a:rPr lang="ru-RU" sz="3200" i="1" dirty="0" smtClean="0">
                <a:latin typeface="+mj-lt"/>
              </a:rPr>
              <a:t> 1929 р. в </a:t>
            </a:r>
            <a:r>
              <a:rPr lang="ru-RU" sz="3200" i="1" dirty="0" smtClean="0">
                <a:latin typeface="+mj-lt"/>
              </a:rPr>
              <a:t>селі</a:t>
            </a:r>
            <a:r>
              <a:rPr lang="ru-RU" sz="3200" i="1" dirty="0" smtClean="0">
                <a:latin typeface="+mj-lt"/>
              </a:rPr>
              <a:t> </a:t>
            </a:r>
            <a:r>
              <a:rPr lang="ru-RU" sz="3200" i="1" dirty="0" smtClean="0">
                <a:latin typeface="+mj-lt"/>
              </a:rPr>
              <a:t>Стопчатові</a:t>
            </a:r>
            <a:r>
              <a:rPr lang="ru-RU" sz="3200" i="1" dirty="0" smtClean="0">
                <a:latin typeface="+mj-lt"/>
              </a:rPr>
              <a:t> на </a:t>
            </a:r>
            <a:r>
              <a:rPr lang="ru-RU" sz="3200" i="1" dirty="0" smtClean="0">
                <a:latin typeface="+mj-lt"/>
              </a:rPr>
              <a:t>Івано-Франківщині</a:t>
            </a:r>
            <a:r>
              <a:rPr lang="ru-RU" sz="3200" i="1" dirty="0" smtClean="0">
                <a:latin typeface="+mj-lt"/>
              </a:rPr>
              <a:t> у </a:t>
            </a:r>
            <a:r>
              <a:rPr lang="ru-RU" sz="3200" i="1" dirty="0" smtClean="0">
                <a:latin typeface="+mj-lt"/>
              </a:rPr>
              <a:t>селянській</a:t>
            </a:r>
            <a:r>
              <a:rPr lang="ru-RU" sz="3200" i="1" dirty="0" smtClean="0">
                <a:latin typeface="+mj-lt"/>
              </a:rPr>
              <a:t> </a:t>
            </a:r>
            <a:r>
              <a:rPr lang="ru-RU" sz="3200" i="1" dirty="0" smtClean="0">
                <a:latin typeface="+mj-lt"/>
              </a:rPr>
              <a:t>родині</a:t>
            </a:r>
            <a:r>
              <a:rPr lang="ru-RU" sz="3200" i="1" dirty="0" smtClean="0">
                <a:latin typeface="+mj-lt"/>
              </a:rPr>
              <a:t>.</a:t>
            </a:r>
            <a:endParaRPr lang="ru-RU" sz="3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90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Батьки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i="1" dirty="0">
                <a:latin typeface="+mj-lt"/>
              </a:rPr>
              <a:t>Мати</a:t>
            </a:r>
            <a:r>
              <a:rPr lang="ru-RU" i="1" dirty="0">
                <a:latin typeface="+mj-lt"/>
              </a:rPr>
              <a:t> — </a:t>
            </a:r>
            <a:r>
              <a:rPr lang="ru-RU" i="1" dirty="0">
                <a:latin typeface="+mj-lt"/>
              </a:rPr>
              <a:t>Параска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Юріївна</a:t>
            </a:r>
            <a:r>
              <a:rPr lang="ru-RU" i="1" dirty="0">
                <a:latin typeface="+mj-lt"/>
              </a:rPr>
              <a:t> Бойчук — </a:t>
            </a:r>
            <a:r>
              <a:rPr lang="ru-RU" i="1" dirty="0">
                <a:latin typeface="+mj-lt"/>
              </a:rPr>
              <a:t>була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жінкою</a:t>
            </a:r>
            <a:r>
              <a:rPr lang="ru-RU" i="1" dirty="0">
                <a:latin typeface="+mj-lt"/>
              </a:rPr>
              <a:t> неписьменною, але при тому </a:t>
            </a:r>
            <a:r>
              <a:rPr lang="ru-RU" i="1" dirty="0">
                <a:latin typeface="+mj-lt"/>
              </a:rPr>
              <a:t>багато</a:t>
            </a:r>
            <a:r>
              <a:rPr lang="ru-RU" i="1" dirty="0">
                <a:latin typeface="+mj-lt"/>
              </a:rPr>
              <a:t> знала з «Кобзаря» та </a:t>
            </a:r>
            <a:r>
              <a:rPr lang="ru-RU" i="1" dirty="0">
                <a:latin typeface="+mj-lt"/>
              </a:rPr>
              <a:t>Франкових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творів</a:t>
            </a:r>
            <a:r>
              <a:rPr lang="ru-RU" i="1" dirty="0">
                <a:latin typeface="+mj-lt"/>
              </a:rPr>
              <a:t>. Померла 1955 р. </a:t>
            </a:r>
            <a:r>
              <a:rPr lang="ru-RU" i="1" dirty="0">
                <a:latin typeface="+mj-lt"/>
              </a:rPr>
              <a:t>від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тяжкої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праці</a:t>
            </a:r>
            <a:r>
              <a:rPr lang="ru-RU" i="1" dirty="0">
                <a:latin typeface="+mj-lt"/>
              </a:rPr>
              <a:t>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i="1" dirty="0">
                <a:latin typeface="+mj-lt"/>
              </a:rPr>
              <a:t>Батько</a:t>
            </a:r>
            <a:r>
              <a:rPr lang="ru-RU" i="1" dirty="0">
                <a:latin typeface="+mj-lt"/>
              </a:rPr>
              <a:t> — Василь </a:t>
            </a:r>
            <a:r>
              <a:rPr lang="ru-RU" i="1" dirty="0">
                <a:latin typeface="+mj-lt"/>
              </a:rPr>
              <a:t>Миколайович</a:t>
            </a:r>
            <a:r>
              <a:rPr lang="ru-RU" i="1" dirty="0">
                <a:latin typeface="+mj-lt"/>
              </a:rPr>
              <a:t> — </a:t>
            </a:r>
            <a:r>
              <a:rPr lang="ru-RU" i="1" dirty="0">
                <a:latin typeface="+mj-lt"/>
              </a:rPr>
              <a:t>був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чоловіком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освіченим</a:t>
            </a:r>
            <a:r>
              <a:rPr lang="ru-RU" i="1" dirty="0">
                <a:latin typeface="+mj-lt"/>
              </a:rPr>
              <a:t> (як на </a:t>
            </a:r>
            <a:r>
              <a:rPr lang="ru-RU" i="1" dirty="0">
                <a:latin typeface="+mj-lt"/>
              </a:rPr>
              <a:t>свій</a:t>
            </a:r>
            <a:r>
              <a:rPr lang="ru-RU" i="1" dirty="0">
                <a:latin typeface="+mj-lt"/>
              </a:rPr>
              <a:t> час), вельми </a:t>
            </a:r>
            <a:r>
              <a:rPr lang="ru-RU" i="1" dirty="0">
                <a:latin typeface="+mj-lt"/>
              </a:rPr>
              <a:t>працелюбним</a:t>
            </a:r>
            <a:r>
              <a:rPr lang="ru-RU" i="1" dirty="0">
                <a:latin typeface="+mj-lt"/>
              </a:rPr>
              <a:t> та </a:t>
            </a:r>
            <a:r>
              <a:rPr lang="ru-RU" i="1" dirty="0">
                <a:latin typeface="+mj-lt"/>
              </a:rPr>
              <a:t>енергійним</a:t>
            </a:r>
            <a:r>
              <a:rPr lang="ru-RU" i="1" dirty="0">
                <a:latin typeface="+mj-lt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4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Навчання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700808"/>
            <a:ext cx="4038600" cy="440740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i="1" dirty="0">
                <a:latin typeface="+mj-lt"/>
              </a:rPr>
              <a:t>Дмитро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Павличко</a:t>
            </a:r>
            <a:r>
              <a:rPr lang="ru-RU" i="1" dirty="0">
                <a:latin typeface="+mj-lt"/>
              </a:rPr>
              <a:t> почав </a:t>
            </a:r>
            <a:r>
              <a:rPr lang="ru-RU" i="1" dirty="0">
                <a:latin typeface="+mj-lt"/>
              </a:rPr>
              <a:t>навчатися</a:t>
            </a:r>
            <a:r>
              <a:rPr lang="ru-RU" i="1" dirty="0">
                <a:latin typeface="+mj-lt"/>
              </a:rPr>
              <a:t>  в </a:t>
            </a:r>
            <a:r>
              <a:rPr lang="ru-RU" i="1" dirty="0">
                <a:latin typeface="+mj-lt"/>
              </a:rPr>
              <a:t>Яблунівській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сільській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школі</a:t>
            </a:r>
            <a:endParaRPr lang="ru-RU" i="1" dirty="0">
              <a:latin typeface="+mj-lt"/>
            </a:endParaRPr>
          </a:p>
          <a:p>
            <a:pPr algn="ctr"/>
            <a:r>
              <a:rPr lang="ru-RU" i="1" dirty="0">
                <a:latin typeface="+mj-lt"/>
              </a:rPr>
              <a:t>1948 р. </a:t>
            </a:r>
            <a:r>
              <a:rPr lang="ru-RU" i="1" dirty="0">
                <a:latin typeface="+mj-lt"/>
              </a:rPr>
              <a:t>закінчив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десятирічку</a:t>
            </a:r>
            <a:endParaRPr lang="ru-RU" i="1" dirty="0">
              <a:latin typeface="+mj-lt"/>
            </a:endParaRPr>
          </a:p>
          <a:p>
            <a:pPr algn="ctr"/>
            <a:r>
              <a:rPr lang="ru-RU" i="1" dirty="0">
                <a:latin typeface="+mj-lt"/>
              </a:rPr>
              <a:t>Цього</a:t>
            </a:r>
            <a:r>
              <a:rPr lang="ru-RU" i="1" dirty="0">
                <a:latin typeface="+mj-lt"/>
              </a:rPr>
              <a:t> ж року став студентом факультету </a:t>
            </a:r>
            <a:r>
              <a:rPr lang="ru-RU" i="1" dirty="0">
                <a:latin typeface="+mj-lt"/>
              </a:rPr>
              <a:t>української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філології</a:t>
            </a:r>
            <a:r>
              <a:rPr lang="ru-RU" i="1" dirty="0">
                <a:latin typeface="+mj-lt"/>
              </a:rPr>
              <a:t> (</a:t>
            </a:r>
            <a:r>
              <a:rPr lang="ru-RU" i="1" dirty="0">
                <a:latin typeface="+mj-lt"/>
              </a:rPr>
              <a:t>відділ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логіки</a:t>
            </a:r>
            <a:r>
              <a:rPr lang="ru-RU" i="1" dirty="0">
                <a:latin typeface="+mj-lt"/>
              </a:rPr>
              <a:t> й </a:t>
            </a:r>
            <a:r>
              <a:rPr lang="ru-RU" i="1" dirty="0">
                <a:latin typeface="+mj-lt"/>
              </a:rPr>
              <a:t>психології</a:t>
            </a:r>
            <a:r>
              <a:rPr lang="ru-RU" i="1" dirty="0">
                <a:latin typeface="+mj-lt"/>
              </a:rPr>
              <a:t>)  </a:t>
            </a:r>
            <a:r>
              <a:rPr lang="ru-RU" i="1" dirty="0">
                <a:latin typeface="+mj-lt"/>
              </a:rPr>
              <a:t>Львівського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університету</a:t>
            </a:r>
            <a:r>
              <a:rPr lang="ru-RU" i="1" dirty="0">
                <a:latin typeface="+mj-lt"/>
              </a:rPr>
              <a:t>, </a:t>
            </a:r>
            <a:r>
              <a:rPr lang="ru-RU" i="1" dirty="0">
                <a:latin typeface="+mj-lt"/>
              </a:rPr>
              <a:t>який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закінчив</a:t>
            </a:r>
            <a:r>
              <a:rPr lang="ru-RU" i="1" dirty="0">
                <a:latin typeface="+mj-lt"/>
              </a:rPr>
              <a:t> в 1953р.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352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1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Життєвий</a:t>
            </a:r>
            <a:r>
              <a:rPr lang="ru-RU" dirty="0"/>
              <a:t> шлях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568" y="1772816"/>
            <a:ext cx="7715200" cy="440740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i="1" dirty="0">
                <a:latin typeface="+mj-lt"/>
              </a:rPr>
              <a:t>З </a:t>
            </a:r>
            <a:r>
              <a:rPr lang="ru-RU" i="1" dirty="0">
                <a:latin typeface="+mj-lt"/>
              </a:rPr>
              <a:t>осені</a:t>
            </a:r>
            <a:r>
              <a:rPr lang="ru-RU" i="1" dirty="0">
                <a:latin typeface="+mj-lt"/>
              </a:rPr>
              <a:t> 1945 </a:t>
            </a:r>
            <a:r>
              <a:rPr lang="en-US" i="1" dirty="0">
                <a:latin typeface="+mj-lt"/>
              </a:rPr>
              <a:t>p.  </a:t>
            </a:r>
            <a:r>
              <a:rPr lang="ru-RU" i="1" dirty="0">
                <a:latin typeface="+mj-lt"/>
              </a:rPr>
              <a:t>до </a:t>
            </a:r>
            <a:r>
              <a:rPr lang="ru-RU" i="1" dirty="0">
                <a:latin typeface="+mj-lt"/>
              </a:rPr>
              <a:t>літа</a:t>
            </a:r>
            <a:r>
              <a:rPr lang="ru-RU" i="1" dirty="0">
                <a:latin typeface="+mj-lt"/>
              </a:rPr>
              <a:t> 1946 р. </a:t>
            </a:r>
            <a:r>
              <a:rPr lang="ru-RU" i="1" dirty="0">
                <a:latin typeface="+mj-lt"/>
              </a:rPr>
              <a:t>був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ув'язнений</a:t>
            </a:r>
            <a:r>
              <a:rPr lang="ru-RU" i="1" dirty="0">
                <a:latin typeface="+mj-lt"/>
              </a:rPr>
              <a:t> за </a:t>
            </a:r>
            <a:r>
              <a:rPr lang="ru-RU" i="1" dirty="0">
                <a:latin typeface="+mj-lt"/>
              </a:rPr>
              <a:t>сфабрикованим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сталінськими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каральними</a:t>
            </a:r>
            <a:r>
              <a:rPr lang="ru-RU" i="1" dirty="0">
                <a:latin typeface="+mj-lt"/>
              </a:rPr>
              <a:t> органами </a:t>
            </a:r>
            <a:r>
              <a:rPr lang="ru-RU" i="1" dirty="0">
                <a:latin typeface="+mj-lt"/>
              </a:rPr>
              <a:t>звинуваченням</a:t>
            </a:r>
            <a:r>
              <a:rPr lang="ru-RU" i="1" dirty="0">
                <a:latin typeface="+mj-lt"/>
              </a:rPr>
              <a:t> у </a:t>
            </a:r>
            <a:r>
              <a:rPr lang="ru-RU" i="1" dirty="0">
                <a:latin typeface="+mj-lt"/>
              </a:rPr>
              <a:t>приналежності</a:t>
            </a:r>
            <a:r>
              <a:rPr lang="ru-RU" i="1" dirty="0">
                <a:latin typeface="+mj-lt"/>
              </a:rPr>
              <a:t> до УПА</a:t>
            </a:r>
          </a:p>
          <a:p>
            <a:pPr algn="ctr"/>
            <a:r>
              <a:rPr lang="ru-RU" i="1" dirty="0">
                <a:latin typeface="+mj-lt"/>
              </a:rPr>
              <a:t>Від</a:t>
            </a:r>
            <a:r>
              <a:rPr lang="ru-RU" i="1" dirty="0">
                <a:latin typeface="+mj-lt"/>
              </a:rPr>
              <a:t> 1957 по 1959 </a:t>
            </a:r>
            <a:r>
              <a:rPr lang="ru-RU" i="1" dirty="0">
                <a:latin typeface="+mj-lt"/>
              </a:rPr>
              <a:t>рр</a:t>
            </a:r>
            <a:r>
              <a:rPr lang="ru-RU" i="1" dirty="0">
                <a:latin typeface="+mj-lt"/>
              </a:rPr>
              <a:t>. Д. </a:t>
            </a:r>
            <a:r>
              <a:rPr lang="ru-RU" i="1" dirty="0">
                <a:latin typeface="+mj-lt"/>
              </a:rPr>
              <a:t>Павличко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керує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відділом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поезії</a:t>
            </a:r>
            <a:r>
              <a:rPr lang="ru-RU" i="1" dirty="0">
                <a:latin typeface="+mj-lt"/>
              </a:rPr>
              <a:t> журналу «</a:t>
            </a:r>
            <a:r>
              <a:rPr lang="ru-RU" i="1" dirty="0">
                <a:latin typeface="+mj-lt"/>
              </a:rPr>
              <a:t>Жовтень</a:t>
            </a:r>
            <a:r>
              <a:rPr lang="ru-RU" i="1" dirty="0">
                <a:latin typeface="+mj-lt"/>
              </a:rPr>
              <a:t>»</a:t>
            </a:r>
          </a:p>
          <a:p>
            <a:pPr algn="ctr"/>
            <a:r>
              <a:rPr lang="ru-RU" i="1" dirty="0">
                <a:latin typeface="+mj-lt"/>
              </a:rPr>
              <a:t>Переїхавши</a:t>
            </a:r>
            <a:r>
              <a:rPr lang="ru-RU" i="1" dirty="0">
                <a:latin typeface="+mj-lt"/>
              </a:rPr>
              <a:t> до </a:t>
            </a:r>
            <a:r>
              <a:rPr lang="ru-RU" i="1" dirty="0">
                <a:latin typeface="+mj-lt"/>
              </a:rPr>
              <a:t>Києва</a:t>
            </a:r>
            <a:r>
              <a:rPr lang="ru-RU" i="1" dirty="0">
                <a:latin typeface="+mj-lt"/>
              </a:rPr>
              <a:t> 1964 р., </a:t>
            </a:r>
            <a:r>
              <a:rPr lang="ru-RU" i="1" dirty="0">
                <a:latin typeface="+mj-lt"/>
              </a:rPr>
              <a:t>працює</a:t>
            </a:r>
            <a:r>
              <a:rPr lang="ru-RU" i="1" dirty="0">
                <a:latin typeface="+mj-lt"/>
              </a:rPr>
              <a:t> в </a:t>
            </a:r>
            <a:r>
              <a:rPr lang="ru-RU" i="1" dirty="0">
                <a:latin typeface="+mj-lt"/>
              </a:rPr>
              <a:t>сценарній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майстерні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кіностудії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ім.О.Довженка</a:t>
            </a:r>
            <a:endParaRPr lang="ru-RU" i="1" dirty="0">
              <a:latin typeface="+mj-lt"/>
            </a:endParaRPr>
          </a:p>
          <a:p>
            <a:pPr algn="ctr"/>
            <a:r>
              <a:rPr lang="ru-RU" i="1" dirty="0">
                <a:latin typeface="+mj-lt"/>
              </a:rPr>
              <a:t>1966—1968 роки </a:t>
            </a:r>
            <a:r>
              <a:rPr lang="ru-RU" i="1" dirty="0">
                <a:latin typeface="+mj-lt"/>
              </a:rPr>
              <a:t>віддані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роботі</a:t>
            </a:r>
            <a:r>
              <a:rPr lang="ru-RU" i="1" dirty="0">
                <a:latin typeface="+mj-lt"/>
              </a:rPr>
              <a:t> в </a:t>
            </a:r>
            <a:r>
              <a:rPr lang="ru-RU" i="1" dirty="0">
                <a:latin typeface="+mj-lt"/>
              </a:rPr>
              <a:t>секретаріаті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правління</a:t>
            </a:r>
            <a:r>
              <a:rPr lang="ru-RU" i="1" dirty="0">
                <a:latin typeface="+mj-lt"/>
              </a:rPr>
              <a:t> СПУ</a:t>
            </a:r>
          </a:p>
          <a:p>
            <a:pPr algn="ctr"/>
            <a:r>
              <a:rPr lang="ru-RU" i="1" dirty="0">
                <a:latin typeface="+mj-lt"/>
              </a:rPr>
              <a:t>Секретар</a:t>
            </a:r>
            <a:r>
              <a:rPr lang="ru-RU" i="1" dirty="0">
                <a:latin typeface="+mj-lt"/>
              </a:rPr>
              <a:t> СП СРСР </a:t>
            </a:r>
            <a:r>
              <a:rPr lang="ru-RU" i="1" dirty="0">
                <a:latin typeface="+mj-lt"/>
              </a:rPr>
              <a:t>від</a:t>
            </a:r>
            <a:r>
              <a:rPr lang="ru-RU" i="1" dirty="0">
                <a:latin typeface="+mj-lt"/>
              </a:rPr>
              <a:t> 1986 р., з 1988 р.— </a:t>
            </a:r>
            <a:r>
              <a:rPr lang="ru-RU" i="1" dirty="0">
                <a:latin typeface="+mj-lt"/>
              </a:rPr>
              <a:t>секретар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правління</a:t>
            </a:r>
            <a:r>
              <a:rPr lang="ru-RU" i="1" dirty="0">
                <a:latin typeface="+mj-lt"/>
              </a:rPr>
              <a:t> СПУ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25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0"/>
            <a:ext cx="57118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3037"/>
            <a:ext cx="5730875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6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Політична</a:t>
            </a:r>
            <a:r>
              <a:rPr lang="ru-RU" dirty="0"/>
              <a:t> </a:t>
            </a:r>
            <a:r>
              <a:rPr lang="ru-RU" dirty="0"/>
              <a:t>діяльність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719071"/>
            <a:ext cx="8219256" cy="440740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i="1" dirty="0">
                <a:latin typeface="+mj-lt"/>
              </a:rPr>
              <a:t>Д. </a:t>
            </a:r>
            <a:r>
              <a:rPr lang="ru-RU" i="1" dirty="0">
                <a:latin typeface="+mj-lt"/>
              </a:rPr>
              <a:t>Павличко</a:t>
            </a:r>
            <a:r>
              <a:rPr lang="ru-RU" i="1" dirty="0">
                <a:latin typeface="+mj-lt"/>
              </a:rPr>
              <a:t> — один з </a:t>
            </a:r>
            <a:r>
              <a:rPr lang="ru-RU" i="1" dirty="0">
                <a:latin typeface="+mj-lt"/>
              </a:rPr>
              <a:t>організаторів</a:t>
            </a:r>
            <a:r>
              <a:rPr lang="ru-RU" i="1" dirty="0">
                <a:latin typeface="+mj-lt"/>
              </a:rPr>
              <a:t> Народного </a:t>
            </a:r>
            <a:r>
              <a:rPr lang="ru-RU" i="1" dirty="0">
                <a:latin typeface="+mj-lt"/>
              </a:rPr>
              <a:t>Руху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України</a:t>
            </a:r>
            <a:r>
              <a:rPr lang="ru-RU" i="1" dirty="0">
                <a:latin typeface="+mj-lt"/>
              </a:rPr>
              <a:t>, </a:t>
            </a:r>
            <a:r>
              <a:rPr lang="ru-RU" i="1" dirty="0">
                <a:latin typeface="+mj-lt"/>
              </a:rPr>
              <a:t>Демократичної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партії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України</a:t>
            </a:r>
            <a:r>
              <a:rPr lang="ru-RU" i="1" dirty="0">
                <a:latin typeface="+mj-lt"/>
              </a:rPr>
              <a:t>, перший голова </a:t>
            </a:r>
            <a:r>
              <a:rPr lang="ru-RU" i="1" dirty="0">
                <a:latin typeface="+mj-lt"/>
              </a:rPr>
              <a:t>Товариства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української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мови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імені</a:t>
            </a:r>
            <a:r>
              <a:rPr lang="ru-RU" i="1" dirty="0">
                <a:latin typeface="+mj-lt"/>
              </a:rPr>
              <a:t> Т. Г. </a:t>
            </a:r>
            <a:r>
              <a:rPr lang="ru-RU" i="1" dirty="0">
                <a:latin typeface="+mj-lt"/>
              </a:rPr>
              <a:t>Шевченка</a:t>
            </a:r>
            <a:r>
              <a:rPr lang="ru-RU" i="1" dirty="0">
                <a:latin typeface="+mj-lt"/>
              </a:rPr>
              <a:t>. </a:t>
            </a:r>
          </a:p>
          <a:p>
            <a:pPr algn="ctr"/>
            <a:r>
              <a:rPr lang="ru-RU" i="1" dirty="0">
                <a:latin typeface="+mj-lt"/>
              </a:rPr>
              <a:t>З 21 </a:t>
            </a:r>
            <a:r>
              <a:rPr lang="ru-RU" i="1" dirty="0">
                <a:latin typeface="+mj-lt"/>
              </a:rPr>
              <a:t>жовтня</a:t>
            </a:r>
            <a:r>
              <a:rPr lang="ru-RU" i="1" dirty="0">
                <a:latin typeface="+mj-lt"/>
              </a:rPr>
              <a:t> 2005 року — </a:t>
            </a:r>
            <a:r>
              <a:rPr lang="ru-RU" i="1" dirty="0">
                <a:latin typeface="+mj-lt"/>
              </a:rPr>
              <a:t>народний</a:t>
            </a:r>
            <a:r>
              <a:rPr lang="ru-RU" i="1" dirty="0">
                <a:latin typeface="+mj-lt"/>
              </a:rPr>
              <a:t> депутат </a:t>
            </a:r>
            <a:r>
              <a:rPr lang="ru-RU" i="1" dirty="0">
                <a:latin typeface="+mj-lt"/>
              </a:rPr>
              <a:t>України</a:t>
            </a:r>
            <a:r>
              <a:rPr lang="ru-RU" i="1" dirty="0">
                <a:latin typeface="+mj-lt"/>
              </a:rPr>
              <a:t>. На </a:t>
            </a:r>
            <a:r>
              <a:rPr lang="en-US" i="1" dirty="0">
                <a:latin typeface="+mj-lt"/>
              </a:rPr>
              <a:t>IV </a:t>
            </a:r>
            <a:r>
              <a:rPr lang="ru-RU" i="1" dirty="0">
                <a:latin typeface="+mj-lt"/>
              </a:rPr>
              <a:t>Всесвітньому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Форумі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Українців</a:t>
            </a:r>
            <a:r>
              <a:rPr lang="ru-RU" i="1" dirty="0">
                <a:latin typeface="+mj-lt"/>
              </a:rPr>
              <a:t>, </a:t>
            </a:r>
            <a:r>
              <a:rPr lang="ru-RU" i="1" dirty="0">
                <a:latin typeface="+mj-lt"/>
              </a:rPr>
              <a:t>що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відбувся</a:t>
            </a:r>
            <a:r>
              <a:rPr lang="ru-RU" i="1" dirty="0">
                <a:latin typeface="+mj-lt"/>
              </a:rPr>
              <a:t> в </a:t>
            </a:r>
            <a:r>
              <a:rPr lang="ru-RU" i="1" dirty="0">
                <a:latin typeface="+mj-lt"/>
              </a:rPr>
              <a:t>Києві</a:t>
            </a:r>
            <a:r>
              <a:rPr lang="ru-RU" i="1" dirty="0">
                <a:latin typeface="+mj-lt"/>
              </a:rPr>
              <a:t> 18-20 </a:t>
            </a:r>
            <a:r>
              <a:rPr lang="ru-RU" i="1" dirty="0">
                <a:latin typeface="+mj-lt"/>
              </a:rPr>
              <a:t>серпня</a:t>
            </a:r>
            <a:r>
              <a:rPr lang="ru-RU" i="1" dirty="0">
                <a:latin typeface="+mj-lt"/>
              </a:rPr>
              <a:t> 2006 р., </a:t>
            </a:r>
            <a:r>
              <a:rPr lang="ru-RU" i="1" dirty="0">
                <a:latin typeface="+mj-lt"/>
              </a:rPr>
              <a:t>Павличка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Дмитра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Васильовича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було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обрано</a:t>
            </a:r>
            <a:r>
              <a:rPr lang="ru-RU" i="1" dirty="0">
                <a:latin typeface="+mj-lt"/>
              </a:rPr>
              <a:t> Головою </a:t>
            </a:r>
            <a:r>
              <a:rPr lang="ru-RU" i="1" dirty="0">
                <a:latin typeface="+mj-lt"/>
              </a:rPr>
              <a:t>Української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Всесвітньої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Координаційної</a:t>
            </a:r>
            <a:r>
              <a:rPr lang="ru-RU" i="1" dirty="0">
                <a:latin typeface="+mj-lt"/>
              </a:rPr>
              <a:t> Ради.</a:t>
            </a:r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7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-1"/>
            <a:ext cx="4492625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4" y="3700463"/>
            <a:ext cx="4041775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931" y="3352800"/>
            <a:ext cx="510222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7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Рання</a:t>
            </a:r>
            <a:r>
              <a:rPr lang="ru-RU" dirty="0"/>
              <a:t> </a:t>
            </a:r>
            <a:r>
              <a:rPr lang="ru-RU" dirty="0"/>
              <a:t>творчість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ru-RU" i="1" dirty="0">
                <a:latin typeface="+mj-lt"/>
              </a:rPr>
              <a:t>1 </a:t>
            </a:r>
            <a:r>
              <a:rPr lang="ru-RU" i="1" dirty="0">
                <a:latin typeface="+mj-lt"/>
              </a:rPr>
              <a:t>січня</a:t>
            </a:r>
            <a:r>
              <a:rPr lang="ru-RU" i="1" dirty="0">
                <a:latin typeface="+mj-lt"/>
              </a:rPr>
              <a:t> 1951 р. в </a:t>
            </a:r>
            <a:r>
              <a:rPr lang="ru-RU" i="1" dirty="0">
                <a:latin typeface="+mj-lt"/>
              </a:rPr>
              <a:t>газеті</a:t>
            </a:r>
            <a:r>
              <a:rPr lang="ru-RU" i="1" dirty="0">
                <a:latin typeface="+mj-lt"/>
              </a:rPr>
              <a:t> ЛДУ «За </a:t>
            </a:r>
            <a:r>
              <a:rPr lang="ru-RU" i="1" dirty="0">
                <a:latin typeface="+mj-lt"/>
              </a:rPr>
              <a:t>Радянську</a:t>
            </a:r>
            <a:r>
              <a:rPr lang="ru-RU" i="1" dirty="0">
                <a:latin typeface="+mj-lt"/>
              </a:rPr>
              <a:t> науку» </a:t>
            </a:r>
            <a:r>
              <a:rPr lang="ru-RU" i="1" dirty="0">
                <a:latin typeface="+mj-lt"/>
              </a:rPr>
              <a:t>був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опублікований</a:t>
            </a:r>
            <a:r>
              <a:rPr lang="ru-RU" i="1" dirty="0">
                <a:latin typeface="+mj-lt"/>
              </a:rPr>
              <a:t> перший </a:t>
            </a:r>
            <a:r>
              <a:rPr lang="ru-RU" i="1" dirty="0">
                <a:latin typeface="+mj-lt"/>
              </a:rPr>
              <a:t>вірш</a:t>
            </a:r>
            <a:r>
              <a:rPr lang="ru-RU" i="1" dirty="0">
                <a:latin typeface="+mj-lt"/>
              </a:rPr>
              <a:t> «</a:t>
            </a:r>
            <a:r>
              <a:rPr lang="ru-RU" i="1" dirty="0">
                <a:latin typeface="+mj-lt"/>
              </a:rPr>
              <a:t>Дві</a:t>
            </a:r>
            <a:r>
              <a:rPr lang="ru-RU" i="1" dirty="0">
                <a:latin typeface="+mj-lt"/>
              </a:rPr>
              <a:t> </a:t>
            </a:r>
            <a:r>
              <a:rPr lang="ru-RU" i="1" dirty="0">
                <a:latin typeface="+mj-lt"/>
              </a:rPr>
              <a:t>ялинки</a:t>
            </a:r>
            <a:r>
              <a:rPr lang="ru-RU" i="1" dirty="0">
                <a:latin typeface="+mj-lt"/>
              </a:rPr>
              <a:t>»</a:t>
            </a:r>
          </a:p>
          <a:p>
            <a:pPr algn="ctr"/>
            <a:r>
              <a:rPr lang="ru-RU" i="1" dirty="0">
                <a:latin typeface="+mj-lt"/>
              </a:rPr>
              <a:t>Перша книжка </a:t>
            </a:r>
            <a:r>
              <a:rPr lang="ru-RU" i="1" dirty="0">
                <a:latin typeface="+mj-lt"/>
              </a:rPr>
              <a:t>Д.Павличка</a:t>
            </a:r>
            <a:r>
              <a:rPr lang="ru-RU" i="1" dirty="0">
                <a:latin typeface="+mj-lt"/>
              </a:rPr>
              <a:t> «</a:t>
            </a:r>
            <a:r>
              <a:rPr lang="ru-RU" i="1" dirty="0">
                <a:latin typeface="+mj-lt"/>
              </a:rPr>
              <a:t>Любов</a:t>
            </a:r>
            <a:r>
              <a:rPr lang="ru-RU" i="1" dirty="0">
                <a:latin typeface="+mj-lt"/>
              </a:rPr>
              <a:t> і ненависть» (1953</a:t>
            </a:r>
            <a:r>
              <a:rPr lang="ru-RU" i="1" dirty="0" smtClean="0">
                <a:latin typeface="+mj-lt"/>
              </a:rPr>
              <a:t>)</a:t>
            </a:r>
            <a:endParaRPr lang="ru-RU" i="1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3591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9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29</TotalTime>
  <Words>452</Words>
  <Application>Microsoft Office PowerPoint</Application>
  <PresentationFormat>Экран (4:3)</PresentationFormat>
  <Paragraphs>30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Аптека</vt:lpstr>
      <vt:lpstr>Дмитро Павличко</vt:lpstr>
      <vt:lpstr>Презентация PowerPoint</vt:lpstr>
      <vt:lpstr>Батьки</vt:lpstr>
      <vt:lpstr>Навчання</vt:lpstr>
      <vt:lpstr>Життєвий шлях</vt:lpstr>
      <vt:lpstr>Презентация PowerPoint</vt:lpstr>
      <vt:lpstr>Політична діяльність</vt:lpstr>
      <vt:lpstr>Презентация PowerPoint</vt:lpstr>
      <vt:lpstr>Рання творчість</vt:lpstr>
      <vt:lpstr>Риси творчості</vt:lpstr>
      <vt:lpstr>Презентация PowerPoint</vt:lpstr>
      <vt:lpstr>Павличко -перекладач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Дмитро Павличко</dc:title>
  <dc:creator>ВЛАДЕЛЕЦ</dc:creator>
  <cp:lastModifiedBy>ВЛАДЕЛЕЦ</cp:lastModifiedBy>
  <cp:revision>3</cp:revision>
  <dcterms:created xsi:type="dcterms:W3CDTF">2014-02-05T13:28:09Z</dcterms:created>
  <dcterms:modified xsi:type="dcterms:W3CDTF">2014-02-05T13:57:45Z</dcterms:modified>
</cp:coreProperties>
</file>