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59" r:id="rId6"/>
    <p:sldId id="262" r:id="rId7"/>
    <p:sldId id="263" r:id="rId8"/>
    <p:sldId id="260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2DE"/>
    <a:srgbClr val="C7D9A3"/>
    <a:srgbClr val="FFFFCC"/>
    <a:srgbClr val="FFFF99"/>
    <a:srgbClr val="CCFF99"/>
    <a:srgbClr val="C5AACA"/>
    <a:srgbClr val="FABAB8"/>
    <a:srgbClr val="CE7F28"/>
    <a:srgbClr val="ABAE9C"/>
    <a:srgbClr val="B6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F230A-95A2-473E-8DEF-D2D04101F847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8922-D649-4209-A7B0-E41136AAB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5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7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0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7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8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4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9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3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7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5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8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0C05-3E2B-43F6-A43C-CA4F891E08E0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F5FB-82EC-469A-A184-29749BBE7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2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CE7F28">
                <a:alpha val="82000"/>
              </a:srgbClr>
            </a:gs>
            <a:gs pos="39999">
              <a:schemeClr val="accent6">
                <a:lumMod val="75000"/>
                <a:alpha val="44000"/>
              </a:schemeClr>
            </a:gs>
            <a:gs pos="7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20248"/>
            <a:ext cx="3240360" cy="47453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19672" y="4581128"/>
            <a:ext cx="6235080" cy="2276872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Марко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Кропивницький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/>
              <a:t>– </a:t>
            </a:r>
            <a:r>
              <a:rPr lang="ru-RU" sz="3600" dirty="0" err="1" smtClean="0"/>
              <a:t>засновник</a:t>
            </a:r>
            <a:r>
              <a:rPr lang="ru-RU" sz="3600" dirty="0" smtClean="0"/>
              <a:t> театрально</a:t>
            </a:r>
            <a:r>
              <a:rPr lang="uk-UA" sz="3600" dirty="0" smtClean="0"/>
              <a:t>ї г</a:t>
            </a:r>
            <a:r>
              <a:rPr lang="ru-RU" sz="3600" dirty="0" err="1" smtClean="0"/>
              <a:t>рупи</a:t>
            </a:r>
            <a:r>
              <a:rPr lang="ru-RU" sz="3600" dirty="0" smtClean="0"/>
              <a:t> </a:t>
            </a:r>
            <a:r>
              <a:rPr lang="ru-RU" dirty="0" smtClean="0"/>
              <a:t>«</a:t>
            </a:r>
            <a:r>
              <a:rPr lang="ru-RU" sz="3200" b="1" dirty="0" smtClean="0"/>
              <a:t>ТЕАТР КОРИФЕЇВ»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003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bg1">
                <a:lumMod val="75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33123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504" y="197250"/>
            <a:ext cx="40684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Театр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корифеїв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— перший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професійний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український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театр.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було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відкрито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1882 року 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Єлисаветграді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і в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цей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рік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український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театр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відокремився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польського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російського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Засновником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театру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Марко Лукич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Кропивницький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володів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усіма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театральними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професіями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нього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найдіяльнішим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Микола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Карпович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Садовський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боровся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українське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слово та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український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театр за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часів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заборони.</a:t>
            </a:r>
          </a:p>
          <a:p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Театром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корифеїв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також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пов'язані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імена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М.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Заньковецької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, П.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Саксаганського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69480" y="3768136"/>
            <a:ext cx="4018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Стиль синкретичного театру,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поєднував</a:t>
            </a:r>
            <a:r>
              <a:rPr lang="ru-RU" sz="2000" dirty="0"/>
              <a:t> </a:t>
            </a:r>
            <a:r>
              <a:rPr lang="ru-RU" sz="2000" dirty="0" err="1"/>
              <a:t>драматичне</a:t>
            </a:r>
            <a:r>
              <a:rPr lang="ru-RU" sz="2000" dirty="0"/>
              <a:t> й </a:t>
            </a:r>
            <a:r>
              <a:rPr lang="ru-RU" sz="2000" dirty="0" err="1"/>
              <a:t>комедійне</a:t>
            </a:r>
            <a:r>
              <a:rPr lang="ru-RU" sz="2000" dirty="0"/>
              <a:t> </a:t>
            </a:r>
            <a:r>
              <a:rPr lang="ru-RU" sz="2000" dirty="0" err="1"/>
              <a:t>дійство</a:t>
            </a:r>
            <a:r>
              <a:rPr lang="ru-RU" sz="2000" dirty="0"/>
              <a:t> з </a:t>
            </a:r>
            <a:r>
              <a:rPr lang="ru-RU" sz="2000" dirty="0" err="1"/>
              <a:t>музичними</a:t>
            </a:r>
            <a:r>
              <a:rPr lang="ru-RU" sz="2000" dirty="0"/>
              <a:t>, </a:t>
            </a:r>
            <a:r>
              <a:rPr lang="ru-RU" sz="2000" dirty="0" err="1"/>
              <a:t>вокальними</a:t>
            </a:r>
            <a:r>
              <a:rPr lang="ru-RU" sz="2000" dirty="0"/>
              <a:t> сценами, </a:t>
            </a:r>
            <a:r>
              <a:rPr lang="ru-RU" sz="2000" dirty="0" err="1"/>
              <a:t>включаючи</a:t>
            </a:r>
            <a:r>
              <a:rPr lang="ru-RU" sz="2000" dirty="0"/>
              <a:t> </a:t>
            </a:r>
            <a:r>
              <a:rPr lang="ru-RU" sz="2000" dirty="0" err="1"/>
              <a:t>хорові</a:t>
            </a:r>
            <a:r>
              <a:rPr lang="ru-RU" sz="2000" dirty="0"/>
              <a:t> й </a:t>
            </a:r>
            <a:r>
              <a:rPr lang="ru-RU" sz="2000" dirty="0" err="1"/>
              <a:t>танцювальні</a:t>
            </a:r>
            <a:r>
              <a:rPr lang="ru-RU" sz="2000" dirty="0"/>
              <a:t> </a:t>
            </a:r>
            <a:r>
              <a:rPr lang="ru-RU" sz="2000" dirty="0" err="1"/>
              <a:t>ансамблі</a:t>
            </a:r>
            <a:r>
              <a:rPr lang="ru-RU" sz="2000" dirty="0"/>
              <a:t>, </a:t>
            </a:r>
            <a:r>
              <a:rPr lang="ru-RU" sz="2000" dirty="0" err="1"/>
              <a:t>вражав</a:t>
            </a:r>
            <a:r>
              <a:rPr lang="ru-RU" sz="2000" dirty="0"/>
              <a:t> </a:t>
            </a:r>
            <a:r>
              <a:rPr lang="ru-RU" sz="2000" dirty="0" err="1"/>
              <a:t>суто</a:t>
            </a:r>
            <a:r>
              <a:rPr lang="ru-RU" sz="2000" dirty="0"/>
              <a:t> народною </a:t>
            </a:r>
            <a:r>
              <a:rPr lang="ru-RU" sz="2000" dirty="0" err="1"/>
              <a:t>свіжістю</a:t>
            </a:r>
            <a:r>
              <a:rPr lang="ru-RU" sz="2000" dirty="0"/>
              <a:t> й </a:t>
            </a:r>
            <a:r>
              <a:rPr lang="ru-RU" sz="2000" dirty="0" err="1"/>
              <a:t>неподібністю</a:t>
            </a:r>
            <a:r>
              <a:rPr lang="ru-RU" sz="2000" dirty="0"/>
              <a:t> до </a:t>
            </a:r>
            <a:r>
              <a:rPr lang="ru-RU" sz="2000" dirty="0" err="1"/>
              <a:t>жодного</a:t>
            </a:r>
            <a:r>
              <a:rPr lang="ru-RU" sz="2000" dirty="0"/>
              <a:t> </a:t>
            </a:r>
            <a:r>
              <a:rPr lang="ru-RU" sz="2000" dirty="0" err="1"/>
              <a:t>існуючого</a:t>
            </a:r>
            <a:r>
              <a:rPr lang="ru-RU" sz="2000" dirty="0"/>
              <a:t> театру.</a:t>
            </a:r>
          </a:p>
        </p:txBody>
      </p:sp>
    </p:spTree>
    <p:extLst>
      <p:ext uri="{BB962C8B-B14F-4D97-AF65-F5344CB8AC3E}">
        <p14:creationId xmlns:p14="http://schemas.microsoft.com/office/powerpoint/2010/main" val="20055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bg1">
                <a:lumMod val="85000"/>
              </a:schemeClr>
            </a:gs>
            <a:gs pos="98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64" y="3403600"/>
            <a:ext cx="3175000" cy="345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" y="-12183"/>
            <a:ext cx="4120852" cy="5151065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144896" y="-18773"/>
            <a:ext cx="4999104" cy="3422374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/>
              <a:t>У 1872 р. в </a:t>
            </a:r>
            <a:r>
              <a:rPr lang="ru-RU" sz="1600" dirty="0" err="1"/>
              <a:t>одеській</a:t>
            </a:r>
            <a:r>
              <a:rPr lang="ru-RU" sz="1600" dirty="0"/>
              <a:t> </a:t>
            </a:r>
            <a:r>
              <a:rPr lang="ru-RU" sz="1600" dirty="0" err="1"/>
              <a:t>газеті</a:t>
            </a:r>
            <a:r>
              <a:rPr lang="ru-RU" sz="1600" dirty="0"/>
              <a:t> «Новороссийский телеграф»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опубліковано</a:t>
            </a:r>
            <a:r>
              <a:rPr lang="ru-RU" sz="1600" dirty="0"/>
              <a:t> </a:t>
            </a:r>
            <a:r>
              <a:rPr lang="ru-RU" sz="1600" dirty="0" err="1"/>
              <a:t>водевілі</a:t>
            </a:r>
            <a:r>
              <a:rPr lang="ru-RU" sz="1600" dirty="0"/>
              <a:t> М. </a:t>
            </a:r>
            <a:r>
              <a:rPr lang="ru-RU" sz="1600" dirty="0" err="1"/>
              <a:t>Кропивницького</a:t>
            </a:r>
            <a:r>
              <a:rPr lang="ru-RU" sz="1600" dirty="0"/>
              <a:t> </a:t>
            </a:r>
            <a:r>
              <a:rPr lang="ru-RU" sz="2000" dirty="0"/>
              <a:t>«Помирились» </a:t>
            </a:r>
            <a:r>
              <a:rPr lang="ru-RU" dirty="0"/>
              <a:t>і </a:t>
            </a:r>
            <a:r>
              <a:rPr lang="ru-RU" sz="2000" dirty="0"/>
              <a:t>«За сиротою і Бог з </a:t>
            </a:r>
            <a:r>
              <a:rPr lang="ru-RU" sz="2000" dirty="0" err="1"/>
              <a:t>калитою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ж </a:t>
            </a:r>
            <a:r>
              <a:rPr lang="ru-RU" sz="2000" dirty="0" err="1"/>
              <a:t>Несподіване</a:t>
            </a:r>
            <a:r>
              <a:rPr lang="ru-RU" sz="2000" dirty="0"/>
              <a:t> </a:t>
            </a:r>
            <a:r>
              <a:rPr lang="ru-RU" sz="2000" dirty="0" err="1" smtClean="0"/>
              <a:t>сватання</a:t>
            </a:r>
            <a:r>
              <a:rPr lang="ru-RU" sz="2000" dirty="0" smtClean="0"/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/>
              <a:t>«</a:t>
            </a:r>
            <a:r>
              <a:rPr lang="ru-RU" sz="2000" dirty="0" err="1"/>
              <a:t>Актор</a:t>
            </a:r>
            <a:r>
              <a:rPr lang="ru-RU" sz="2000" dirty="0"/>
              <a:t> </a:t>
            </a:r>
            <a:r>
              <a:rPr lang="ru-RU" sz="2000" dirty="0" err="1"/>
              <a:t>Синиця</a:t>
            </a:r>
            <a:r>
              <a:rPr lang="ru-RU" sz="2000" dirty="0"/>
              <a:t>» (1871) </a:t>
            </a:r>
            <a:r>
              <a:rPr lang="ru-RU" sz="1800" dirty="0"/>
              <a:t>— </a:t>
            </a:r>
            <a:r>
              <a:rPr lang="ru-RU" sz="1800" dirty="0" err="1"/>
              <a:t>переробка</a:t>
            </a:r>
            <a:r>
              <a:rPr lang="ru-RU" sz="1800" dirty="0"/>
              <a:t> </a:t>
            </a:r>
            <a:r>
              <a:rPr lang="ru-RU" sz="1800" dirty="0" err="1"/>
              <a:t>водевілю</a:t>
            </a:r>
            <a:r>
              <a:rPr lang="ru-RU" sz="1800" dirty="0"/>
              <a:t> Д. </a:t>
            </a:r>
            <a:r>
              <a:rPr lang="ru-RU" sz="1800" dirty="0" err="1"/>
              <a:t>Ленського</a:t>
            </a:r>
            <a:r>
              <a:rPr lang="ru-RU" sz="1800" dirty="0"/>
              <a:t> </a:t>
            </a:r>
            <a:r>
              <a:rPr lang="ru-RU" sz="2000" dirty="0" smtClean="0"/>
              <a:t>«Лев </a:t>
            </a:r>
            <a:r>
              <a:rPr lang="ru-RU" sz="2000" dirty="0" err="1"/>
              <a:t>Гурич</a:t>
            </a:r>
            <a:r>
              <a:rPr lang="ru-RU" sz="2000" dirty="0"/>
              <a:t> </a:t>
            </a:r>
            <a:r>
              <a:rPr lang="ru-RU" sz="2000" dirty="0" err="1"/>
              <a:t>Синичкін</a:t>
            </a:r>
            <a:r>
              <a:rPr lang="ru-RU" sz="2000" dirty="0"/>
              <a:t>», «Пошились у </a:t>
            </a:r>
            <a:r>
              <a:rPr lang="ru-RU" sz="2000" dirty="0" err="1"/>
              <a:t>дурні</a:t>
            </a:r>
            <a:r>
              <a:rPr lang="ru-RU" sz="2000" dirty="0"/>
              <a:t>» (1875), «По </a:t>
            </a:r>
            <a:r>
              <a:rPr lang="ru-RU" sz="2000" dirty="0" err="1"/>
              <a:t>ревізії</a:t>
            </a:r>
            <a:r>
              <a:rPr lang="ru-RU" sz="2000" dirty="0"/>
              <a:t>» (1882), «Лихо не кожному лихо — </a:t>
            </a:r>
            <a:r>
              <a:rPr lang="ru-RU" sz="2000" dirty="0" err="1"/>
              <a:t>іншому</a:t>
            </a:r>
            <a:r>
              <a:rPr lang="ru-RU" sz="2000" dirty="0"/>
              <a:t> й талан» (1882), «</a:t>
            </a:r>
            <a:r>
              <a:rPr lang="ru-RU" sz="2000" dirty="0" err="1"/>
              <a:t>Вуси</a:t>
            </a:r>
            <a:r>
              <a:rPr lang="ru-RU" sz="2000" dirty="0"/>
              <a:t>» (1885) — </a:t>
            </a:r>
            <a:r>
              <a:rPr lang="ru-RU" sz="1800" dirty="0"/>
              <a:t>за </a:t>
            </a:r>
            <a:r>
              <a:rPr lang="ru-RU" sz="1800" dirty="0" err="1"/>
              <a:t>оповіданням</a:t>
            </a:r>
            <a:r>
              <a:rPr lang="ru-RU" sz="1800" dirty="0"/>
              <a:t> О. </a:t>
            </a:r>
            <a:r>
              <a:rPr lang="ru-RU" sz="1800" dirty="0" err="1"/>
              <a:t>Стороженка</a:t>
            </a:r>
            <a:endParaRPr lang="ru-RU" sz="1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63" y="5445224"/>
            <a:ext cx="574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Він</a:t>
            </a:r>
            <a:r>
              <a:rPr lang="ru-RU" dirty="0"/>
              <a:t> написав </a:t>
            </a:r>
            <a:r>
              <a:rPr lang="ru-RU" dirty="0" err="1"/>
              <a:t>більше</a:t>
            </a:r>
            <a:r>
              <a:rPr lang="ru-RU" dirty="0"/>
              <a:t> сорока </a:t>
            </a:r>
            <a:r>
              <a:rPr lang="ru-RU" dirty="0" err="1"/>
              <a:t>п'єс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та </a:t>
            </a:r>
            <a:r>
              <a:rPr lang="ru-RU" dirty="0" err="1"/>
              <a:t>інсценізації</a:t>
            </a:r>
            <a:r>
              <a:rPr lang="ru-RU" dirty="0"/>
              <a:t>, </a:t>
            </a:r>
            <a:r>
              <a:rPr lang="ru-RU" dirty="0" err="1"/>
              <a:t>перекладав</a:t>
            </a:r>
            <a:r>
              <a:rPr lang="ru-RU" dirty="0"/>
              <a:t> </a:t>
            </a:r>
            <a:r>
              <a:rPr lang="ru-RU" dirty="0" err="1"/>
              <a:t>Шекспіра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твори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драматургії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34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98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написав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сорока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п'єс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інсценізації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Шекспіра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драматургії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17242"/>
            <a:ext cx="8208912" cy="18722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3573016"/>
            <a:ext cx="8179794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змушений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оселитись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хуторі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Затишок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Кропивницький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виїжджав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спектаклях,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продовжував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п'єси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намагаючись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порушувати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найзлободенніші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найгостріші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тогочасного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Кропивницький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клопочеться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селян 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п'єси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використовуючи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казок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(“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Івасик-Телесик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“По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щучому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велінню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”), та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постановкою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себе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хуторі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2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1">
                <a:lumMod val="85000"/>
              </a:schemeClr>
            </a:gs>
            <a:gs pos="98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847"/>
            <a:ext cx="8496944" cy="3051114"/>
          </a:xfrm>
        </p:spPr>
        <p:txBody>
          <a:bodyPr/>
          <a:lstStyle/>
          <a:p>
            <a:pPr algn="ctr"/>
            <a:r>
              <a:rPr lang="ru-RU" dirty="0"/>
              <a:t>Помер М. Л. </a:t>
            </a:r>
            <a:r>
              <a:rPr lang="ru-RU" dirty="0" err="1"/>
              <a:t>Кропивницький</a:t>
            </a:r>
            <a:r>
              <a:rPr lang="ru-RU" dirty="0"/>
              <a:t> 21 </a:t>
            </a:r>
            <a:r>
              <a:rPr lang="ru-RU" dirty="0" err="1"/>
              <a:t>квітня</a:t>
            </a:r>
            <a:r>
              <a:rPr lang="ru-RU" dirty="0"/>
              <a:t> 1910р. по </a:t>
            </a:r>
            <a:r>
              <a:rPr lang="ru-RU" dirty="0" err="1"/>
              <a:t>дорозі</a:t>
            </a:r>
            <a:r>
              <a:rPr lang="ru-RU" dirty="0"/>
              <a:t> з </a:t>
            </a:r>
            <a:r>
              <a:rPr lang="ru-RU" dirty="0" err="1"/>
              <a:t>Одеси</a:t>
            </a:r>
            <a:r>
              <a:rPr lang="ru-RU" dirty="0"/>
              <a:t>, де </a:t>
            </a:r>
            <a:r>
              <a:rPr lang="ru-RU" dirty="0" err="1"/>
              <a:t>був</a:t>
            </a:r>
            <a:r>
              <a:rPr lang="ru-RU" dirty="0"/>
              <a:t> на гастролях; </a:t>
            </a:r>
            <a:r>
              <a:rPr lang="ru-RU" dirty="0" err="1"/>
              <a:t>поховано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Харкові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9"/>
            <a:ext cx="3556866" cy="3490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72" y="2377604"/>
            <a:ext cx="4795058" cy="44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98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950165" cy="6741368"/>
          </a:xfrm>
        </p:spPr>
      </p:pic>
      <p:sp>
        <p:nvSpPr>
          <p:cNvPr id="6" name="Стрелка вправо 5"/>
          <p:cNvSpPr/>
          <p:nvPr/>
        </p:nvSpPr>
        <p:spPr>
          <a:xfrm>
            <a:off x="4067944" y="2361653"/>
            <a:ext cx="576064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412776"/>
            <a:ext cx="4499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/>
              <a:t>Пам'ятник</a:t>
            </a:r>
            <a:r>
              <a:rPr lang="ru-RU" sz="4400" dirty="0"/>
              <a:t>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Марку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Кропивницькому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/>
              <a:t>в </a:t>
            </a:r>
            <a:r>
              <a:rPr lang="ru-RU" sz="4400" dirty="0" err="1" smtClean="0"/>
              <a:t>Кіровоград</a:t>
            </a:r>
            <a:r>
              <a:rPr lang="uk-UA" sz="4400" dirty="0" smtClean="0"/>
              <a:t>і.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208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6">
                <a:lumMod val="40000"/>
                <a:lumOff val="60000"/>
              </a:schemeClr>
            </a:gs>
            <a:gs pos="66000">
              <a:srgbClr val="B6B7A5"/>
            </a:gs>
            <a:gs pos="100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9927" r="5227"/>
          <a:stretch/>
        </p:blipFill>
        <p:spPr>
          <a:xfrm>
            <a:off x="0" y="404664"/>
            <a:ext cx="3672408" cy="568863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98686" y="-6559"/>
            <a:ext cx="5853834" cy="6707875"/>
          </a:xfrm>
        </p:spPr>
        <p:txBody>
          <a:bodyPr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Марко Лукич Кропивницький </a:t>
            </a:r>
          </a:p>
          <a:p>
            <a:r>
              <a:rPr lang="uk-UA" sz="2800" dirty="0" smtClean="0"/>
              <a:t>       </a:t>
            </a:r>
            <a:r>
              <a:rPr lang="uk-UA" sz="2000" dirty="0" smtClean="0"/>
              <a:t>народився 10(22)травня 1840р.</a:t>
            </a:r>
            <a:r>
              <a:rPr lang="ru-RU" sz="2000" dirty="0" smtClean="0"/>
              <a:t> с. </a:t>
            </a:r>
            <a:r>
              <a:rPr lang="ru-RU" sz="2000" dirty="0" err="1" smtClean="0"/>
              <a:t>Бежбай</a:t>
            </a:r>
            <a:r>
              <a:rPr lang="ru-RU" sz="2000" dirty="0" smtClean="0"/>
              <a:t>-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раки</a:t>
            </a:r>
            <a:r>
              <a:rPr lang="ru-RU" sz="2000" dirty="0" smtClean="0"/>
              <a:t>(</a:t>
            </a:r>
            <a:r>
              <a:rPr lang="ru-RU" sz="2000" dirty="0" err="1" smtClean="0"/>
              <a:t>тепер</a:t>
            </a:r>
            <a:r>
              <a:rPr lang="ru-RU" sz="2000" dirty="0" smtClean="0"/>
              <a:t> с. </a:t>
            </a:r>
            <a:r>
              <a:rPr lang="ru-RU" sz="2000" dirty="0" err="1" smtClean="0"/>
              <a:t>Кропивницьке</a:t>
            </a:r>
            <a:r>
              <a:rPr lang="ru-RU" sz="2000" dirty="0" smtClean="0"/>
              <a:t>) на </a:t>
            </a:r>
            <a:r>
              <a:rPr lang="ru-RU" sz="2000" dirty="0" err="1" smtClean="0"/>
              <a:t>Херсонщині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   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 Лука </a:t>
            </a:r>
            <a:r>
              <a:rPr lang="ru-RU" sz="2000" dirty="0" err="1" smtClean="0"/>
              <a:t>Іванович</a:t>
            </a:r>
            <a:r>
              <a:rPr lang="ru-RU" sz="2000" dirty="0" smtClean="0"/>
              <a:t> — «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 труда, тру-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да мозольного», — </a:t>
            </a:r>
            <a:r>
              <a:rPr lang="ru-RU" sz="2000" dirty="0" err="1" smtClean="0"/>
              <a:t>досяг</a:t>
            </a:r>
            <a:r>
              <a:rPr lang="ru-RU" sz="2000" dirty="0" smtClean="0"/>
              <a:t> достатку й станови-</a:t>
            </a:r>
          </a:p>
          <a:p>
            <a:r>
              <a:rPr lang="ru-RU" sz="2000" dirty="0" smtClean="0"/>
              <a:t>         ща в  </a:t>
            </a:r>
            <a:r>
              <a:rPr lang="ru-RU" sz="2000" dirty="0" err="1" smtClean="0"/>
              <a:t>суспільстві</a:t>
            </a:r>
            <a:r>
              <a:rPr lang="ru-RU" sz="2000" dirty="0" smtClean="0"/>
              <a:t> (</a:t>
            </a:r>
            <a:r>
              <a:rPr lang="ru-RU" sz="2000" dirty="0" err="1" smtClean="0"/>
              <a:t>мав</a:t>
            </a:r>
            <a:r>
              <a:rPr lang="ru-RU" sz="2000" dirty="0" smtClean="0"/>
              <a:t> посаду управителя па-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</a:t>
            </a:r>
            <a:r>
              <a:rPr lang="uk-UA" sz="2000" dirty="0" err="1" smtClean="0"/>
              <a:t>нських</a:t>
            </a:r>
            <a:r>
              <a:rPr lang="uk-UA" sz="2000" dirty="0" smtClean="0"/>
              <a:t> маєтків).</a:t>
            </a:r>
          </a:p>
          <a:p>
            <a:r>
              <a:rPr lang="uk-UA" sz="2000" dirty="0" smtClean="0"/>
              <a:t>          </a:t>
            </a:r>
            <a:r>
              <a:rPr lang="ru-RU" sz="2000" dirty="0" err="1" smtClean="0"/>
              <a:t>Дитячі</a:t>
            </a:r>
            <a:r>
              <a:rPr lang="ru-RU" sz="2000" dirty="0" smtClean="0"/>
              <a:t> роки Марко </a:t>
            </a:r>
            <a:r>
              <a:rPr lang="ru-RU" sz="2000" dirty="0" err="1" smtClean="0"/>
              <a:t>провів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маєтку</a:t>
            </a:r>
            <a:r>
              <a:rPr lang="ru-RU" sz="2000" dirty="0" smtClean="0"/>
              <a:t> князя Оле-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</a:t>
            </a:r>
            <a:r>
              <a:rPr lang="ru-RU" sz="2000" dirty="0" err="1" smtClean="0"/>
              <a:t>ксія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Миколайовича</a:t>
            </a:r>
            <a:r>
              <a:rPr lang="ru-RU" sz="2000" dirty="0" smtClean="0"/>
              <a:t> Кантакузена в </a:t>
            </a:r>
            <a:r>
              <a:rPr lang="ru-RU" sz="2000" dirty="0" err="1" smtClean="0"/>
              <a:t>селі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Катери</a:t>
            </a:r>
            <a:r>
              <a:rPr lang="ru-RU" sz="2000" dirty="0" smtClean="0"/>
              <a:t>-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</a:t>
            </a:r>
            <a:r>
              <a:rPr lang="ru-RU" sz="2000" dirty="0" err="1" smtClean="0"/>
              <a:t>нівка</a:t>
            </a:r>
            <a:r>
              <a:rPr lang="ru-RU" sz="2000" dirty="0"/>
              <a:t>,</a:t>
            </a:r>
            <a:r>
              <a:rPr lang="ru-RU" sz="2000" dirty="0" smtClean="0"/>
              <a:t> де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 </a:t>
            </a:r>
            <a:r>
              <a:rPr lang="ru-RU" sz="2000" dirty="0" err="1" smtClean="0"/>
              <a:t>управите</a:t>
            </a:r>
            <a:r>
              <a:rPr lang="ru-RU" sz="2000" dirty="0" smtClean="0"/>
              <a:t>-</a:t>
            </a:r>
          </a:p>
          <a:p>
            <a:r>
              <a:rPr lang="ru-RU" sz="2000" dirty="0" smtClean="0"/>
              <a:t>          </a:t>
            </a:r>
            <a:r>
              <a:rPr lang="ru-RU" sz="2000" dirty="0" err="1" smtClean="0"/>
              <a:t>лем.Там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проживав (з </a:t>
            </a:r>
            <a:r>
              <a:rPr lang="ru-RU" sz="2000" dirty="0" err="1" smtClean="0"/>
              <a:t>перервами</a:t>
            </a:r>
            <a:r>
              <a:rPr lang="ru-RU" sz="2000" dirty="0" smtClean="0"/>
              <a:t>) до 14- 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річного віку.</a:t>
            </a:r>
            <a:endParaRPr lang="ru-RU" sz="2000" dirty="0" smtClean="0"/>
          </a:p>
          <a:p>
            <a:r>
              <a:rPr lang="uk-UA" sz="2000" dirty="0" smtClean="0"/>
              <a:t>         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жив у </a:t>
            </a:r>
            <a:r>
              <a:rPr lang="ru-RU" sz="2000" dirty="0" err="1" smtClean="0"/>
              <a:t>нинішній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Дмитрівці,у</a:t>
            </a:r>
            <a:r>
              <a:rPr lang="ru-RU" sz="2000" dirty="0" smtClean="0"/>
              <a:t> Возне-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      </a:t>
            </a:r>
            <a:r>
              <a:rPr lang="uk-UA" sz="2000" dirty="0" err="1" smtClean="0"/>
              <a:t>сенську</a:t>
            </a:r>
            <a:r>
              <a:rPr lang="uk-UA" sz="2000" dirty="0" smtClean="0"/>
              <a:t>,у </a:t>
            </a:r>
            <a:r>
              <a:rPr lang="uk-UA" sz="2000" dirty="0" err="1" smtClean="0"/>
              <a:t>Молдавці</a:t>
            </a:r>
            <a:r>
              <a:rPr lang="uk-UA" sz="2000" dirty="0"/>
              <a:t> </a:t>
            </a:r>
            <a:r>
              <a:rPr lang="uk-UA" sz="2000" dirty="0" smtClean="0"/>
              <a:t>та Олександрівці.</a:t>
            </a:r>
          </a:p>
          <a:p>
            <a:endParaRPr lang="ru-RU" sz="2000" dirty="0" smtClean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417925" y="695104"/>
            <a:ext cx="576064" cy="242316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374785" y="1484784"/>
            <a:ext cx="576064" cy="242316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454063" y="2902086"/>
            <a:ext cx="576064" cy="242316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3374785" y="4797152"/>
            <a:ext cx="576064" cy="242316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>
                <a:lumMod val="54000"/>
                <a:alpha val="99000"/>
              </a:schemeClr>
            </a:gs>
            <a:gs pos="33000">
              <a:schemeClr val="bg1">
                <a:lumMod val="75000"/>
              </a:schemeClr>
            </a:gs>
            <a:gs pos="73000">
              <a:schemeClr val="accent2">
                <a:lumMod val="40000"/>
                <a:lumOff val="60000"/>
                <a:alpha val="84000"/>
              </a:schemeClr>
            </a:gs>
            <a:gs pos="27925">
              <a:srgbClr val="B4B4B4"/>
            </a:gs>
            <a:gs pos="100000">
              <a:schemeClr val="accent2">
                <a:lumMod val="60000"/>
                <a:lumOff val="40000"/>
                <a:alpha val="8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6539"/>
            <a:ext cx="9324528" cy="69310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400" dirty="0" err="1" smtClean="0"/>
              <a:t>Освіту</a:t>
            </a:r>
            <a:r>
              <a:rPr lang="ru-RU" sz="2400" dirty="0" smtClean="0"/>
              <a:t> М. </a:t>
            </a:r>
            <a:r>
              <a:rPr lang="ru-RU" sz="2400" dirty="0" err="1" smtClean="0"/>
              <a:t>Кропивницький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здобував</a:t>
            </a:r>
            <a:r>
              <a:rPr lang="ru-RU" sz="2400" dirty="0" smtClean="0"/>
              <a:t> без будь-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— то у </a:t>
            </a:r>
            <a:r>
              <a:rPr lang="ru-RU" sz="2400" dirty="0" err="1" smtClean="0"/>
              <a:t>приватній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 шляхтича </a:t>
            </a:r>
            <a:r>
              <a:rPr lang="ru-RU" sz="2400" dirty="0" err="1" smtClean="0"/>
              <a:t>Рудковського</a:t>
            </a:r>
            <a:r>
              <a:rPr lang="ru-RU" sz="2400" dirty="0" smtClean="0"/>
              <a:t>, то в </a:t>
            </a:r>
            <a:r>
              <a:rPr lang="ru-RU" sz="2400" dirty="0" err="1" smtClean="0"/>
              <a:t>Єлисаветградському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училищі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Нормальне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стало </a:t>
            </a:r>
            <a:r>
              <a:rPr lang="ru-RU" sz="2400" dirty="0" err="1" smtClean="0"/>
              <a:t>можливим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у </a:t>
            </a:r>
            <a:r>
              <a:rPr lang="ru-RU" sz="2400" dirty="0" err="1" smtClean="0"/>
              <a:t>Бобринецькій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, яку юнак </a:t>
            </a:r>
            <a:r>
              <a:rPr lang="ru-RU" sz="2400" dirty="0" err="1" smtClean="0"/>
              <a:t>закінчив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похвальним</a:t>
            </a:r>
            <a:r>
              <a:rPr lang="ru-RU" sz="2400" dirty="0" smtClean="0"/>
              <a:t> листом.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вчила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розучувала</a:t>
            </a:r>
            <a:r>
              <a:rPr lang="ru-RU" sz="2400" dirty="0" smtClean="0"/>
              <a:t> з ним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вокальні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М. </a:t>
            </a:r>
            <a:r>
              <a:rPr lang="ru-RU" sz="2400" dirty="0" err="1" smtClean="0"/>
              <a:t>Кропивницький</a:t>
            </a:r>
            <a:r>
              <a:rPr lang="ru-RU" sz="2400" dirty="0" smtClean="0"/>
              <a:t> брав участь в </a:t>
            </a:r>
            <a:r>
              <a:rPr lang="ru-RU" sz="2400" dirty="0" err="1" smtClean="0"/>
              <a:t>аматорському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гуртку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ставили </a:t>
            </a:r>
            <a:r>
              <a:rPr lang="ru-RU" sz="2400" dirty="0" err="1" smtClean="0"/>
              <a:t>п'єси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російських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драматургів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невдалої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продовжити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гімназії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Києві</a:t>
            </a:r>
            <a:r>
              <a:rPr lang="ru-RU" sz="2400" dirty="0" smtClean="0"/>
              <a:t> юнак </a:t>
            </a:r>
            <a:r>
              <a:rPr lang="ru-RU" sz="2400" dirty="0" err="1" smtClean="0"/>
              <a:t>повертається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Бобринця</a:t>
            </a:r>
            <a:r>
              <a:rPr lang="ru-RU" sz="2400" dirty="0" smtClean="0"/>
              <a:t> і </a:t>
            </a:r>
            <a:r>
              <a:rPr lang="ru-RU" sz="2400" dirty="0" err="1" smtClean="0"/>
              <a:t>вступає</a:t>
            </a:r>
            <a:r>
              <a:rPr lang="ru-RU" sz="2400" dirty="0" smtClean="0"/>
              <a:t> на службу до </a:t>
            </a:r>
            <a:r>
              <a:rPr lang="ru-RU" sz="2400" dirty="0" err="1" smtClean="0"/>
              <a:t>повітового</a:t>
            </a:r>
            <a:r>
              <a:rPr lang="ru-RU" sz="2400" dirty="0" smtClean="0"/>
              <a:t> суду.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9080"/>
            <a:ext cx="7848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78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97910">
              <a:schemeClr val="bg1">
                <a:lumMod val="50000"/>
              </a:schemeClr>
            </a:gs>
            <a:gs pos="78000">
              <a:schemeClr val="bg1">
                <a:lumMod val="75000"/>
              </a:schemeClr>
            </a:gs>
            <a:gs pos="100000">
              <a:schemeClr val="accent1">
                <a:lumMod val="75000"/>
                <a:alpha val="6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6513" r="8117" b="6215"/>
          <a:stretch/>
        </p:blipFill>
        <p:spPr>
          <a:xfrm>
            <a:off x="0" y="58336"/>
            <a:ext cx="4427984" cy="6823226"/>
          </a:xfrm>
        </p:spPr>
      </p:pic>
      <p:sp>
        <p:nvSpPr>
          <p:cNvPr id="10" name="Прямоугольник 9"/>
          <p:cNvSpPr/>
          <p:nvPr/>
        </p:nvSpPr>
        <p:spPr>
          <a:xfrm>
            <a:off x="4355976" y="43848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 err="1"/>
              <a:t>Вукотич</a:t>
            </a:r>
            <a:r>
              <a:rPr lang="ru-RU" sz="5400" dirty="0"/>
              <a:t> </a:t>
            </a:r>
            <a:r>
              <a:rPr lang="ru-RU" sz="5400" dirty="0" err="1"/>
              <a:t>Олександра</a:t>
            </a:r>
            <a:r>
              <a:rPr lang="ru-RU" sz="5400" dirty="0"/>
              <a:t> </a:t>
            </a:r>
            <a:r>
              <a:rPr lang="ru-RU" sz="5400" dirty="0" err="1"/>
              <a:t>Костянтинівна</a:t>
            </a:r>
            <a:r>
              <a:rPr lang="ru-RU" sz="5400" dirty="0"/>
              <a:t>, перша дружина </a:t>
            </a:r>
            <a:r>
              <a:rPr lang="ru-RU" sz="5400" dirty="0" err="1"/>
              <a:t>Кропивницького</a:t>
            </a:r>
            <a:r>
              <a:rPr lang="ru-RU" sz="5400" dirty="0"/>
              <a:t> М.Л.</a:t>
            </a:r>
          </a:p>
        </p:txBody>
      </p:sp>
    </p:spTree>
    <p:extLst>
      <p:ext uri="{BB962C8B-B14F-4D97-AF65-F5344CB8AC3E}">
        <p14:creationId xmlns:p14="http://schemas.microsoft.com/office/powerpoint/2010/main" val="427910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50000"/>
              </a:schemeClr>
            </a:gs>
            <a:gs pos="37000">
              <a:schemeClr val="bg1">
                <a:lumMod val="75000"/>
              </a:schemeClr>
            </a:gs>
            <a:gs pos="75000">
              <a:schemeClr val="accent4">
                <a:lumMod val="60000"/>
                <a:lumOff val="40000"/>
              </a:schemeClr>
            </a:gs>
            <a:gs pos="59000">
              <a:schemeClr val="accent4">
                <a:lumMod val="40000"/>
                <a:lumOff val="60000"/>
              </a:schemeClr>
            </a:gs>
            <a:gs pos="99000">
              <a:schemeClr val="accent4">
                <a:lumMod val="75000"/>
                <a:alpha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r="2533"/>
          <a:stretch>
            <a:fillRect/>
          </a:stretch>
        </p:blipFill>
        <p:spPr>
          <a:xfrm>
            <a:off x="1259632" y="116632"/>
            <a:ext cx="6956176" cy="521713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5589240"/>
            <a:ext cx="8964488" cy="1020886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Марко Кропивницький з родиною.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4127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39999">
              <a:schemeClr val="accent4">
                <a:lumMod val="60000"/>
                <a:lumOff val="40000"/>
              </a:schemeClr>
            </a:gs>
            <a:gs pos="70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362030" y="1108261"/>
            <a:ext cx="5796136" cy="5505574"/>
          </a:xfrm>
        </p:spPr>
        <p:txBody>
          <a:bodyPr/>
          <a:lstStyle/>
          <a:p>
            <a:r>
              <a:rPr lang="ru-RU" dirty="0"/>
              <a:t>           </a:t>
            </a:r>
            <a:r>
              <a:rPr lang="ru-RU" sz="4400" dirty="0"/>
              <a:t>Г</a:t>
            </a:r>
            <a:r>
              <a:rPr lang="ru-RU" sz="2400" dirty="0"/>
              <a:t>ерб роду </a:t>
            </a:r>
            <a:r>
              <a:rPr lang="ru-RU" sz="3200" dirty="0" err="1" smtClean="0"/>
              <a:t>К</a:t>
            </a:r>
            <a:r>
              <a:rPr lang="ru-RU" sz="2400" dirty="0" err="1" smtClean="0"/>
              <a:t>ропивницьких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>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0" b="14720"/>
          <a:stretch>
            <a:fillRect/>
          </a:stretch>
        </p:blipFill>
        <p:spPr>
          <a:xfrm>
            <a:off x="0" y="19050"/>
            <a:ext cx="3348038" cy="343217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51188"/>
            <a:ext cx="54864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Штриховая стрелка вправо 12"/>
          <p:cNvSpPr/>
          <p:nvPr/>
        </p:nvSpPr>
        <p:spPr>
          <a:xfrm>
            <a:off x="3455876" y="1412776"/>
            <a:ext cx="792088" cy="216024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3915" r="3084" b="5630"/>
          <a:stretch/>
        </p:blipFill>
        <p:spPr>
          <a:xfrm>
            <a:off x="3851920" y="3124124"/>
            <a:ext cx="4899548" cy="3207223"/>
          </a:xfrm>
          <a:prstGeom prst="rect">
            <a:avLst/>
          </a:prstGeom>
        </p:spPr>
      </p:pic>
      <p:sp>
        <p:nvSpPr>
          <p:cNvPr id="19" name="Штриховая стрелка вправо 18"/>
          <p:cNvSpPr/>
          <p:nvPr/>
        </p:nvSpPr>
        <p:spPr>
          <a:xfrm flipH="1">
            <a:off x="3059832" y="4077072"/>
            <a:ext cx="792088" cy="180020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8" y="3861048"/>
            <a:ext cx="3215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Кропивницькі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Марко Лукич,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Василівна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Гладушенко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(друга дружина),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Марківна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638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4">
                <a:lumMod val="75000"/>
              </a:schemeClr>
            </a:gs>
            <a:gs pos="39999">
              <a:schemeClr val="accent4">
                <a:lumMod val="60000"/>
                <a:lumOff val="40000"/>
              </a:schemeClr>
            </a:gs>
            <a:gs pos="70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744416" cy="533579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33265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Констянтин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104456" cy="5400600"/>
          </a:xfrm>
        </p:spPr>
      </p:pic>
    </p:spTree>
    <p:extLst>
      <p:ext uri="{BB962C8B-B14F-4D97-AF65-F5344CB8AC3E}">
        <p14:creationId xmlns:p14="http://schemas.microsoft.com/office/powerpoint/2010/main" val="2119719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50000"/>
              </a:schemeClr>
            </a:gs>
            <a:gs pos="38000">
              <a:schemeClr val="bg1">
                <a:lumMod val="65000"/>
                <a:alpha val="83000"/>
              </a:schemeClr>
            </a:gs>
            <a:gs pos="6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8640"/>
            <a:ext cx="9167277" cy="660112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«</a:t>
            </a:r>
            <a:r>
              <a:rPr lang="ru-RU" sz="2800" dirty="0" err="1" smtClean="0"/>
              <a:t>Микита</a:t>
            </a:r>
            <a:r>
              <a:rPr lang="ru-RU" sz="2800" dirty="0" smtClean="0"/>
              <a:t> Старостенко»-</a:t>
            </a:r>
            <a:r>
              <a:rPr lang="ru-RU" sz="2800" dirty="0" err="1" smtClean="0"/>
              <a:t>твір</a:t>
            </a:r>
            <a:r>
              <a:rPr lang="ru-RU" sz="2800" dirty="0" smtClean="0"/>
              <a:t> </a:t>
            </a:r>
            <a:r>
              <a:rPr lang="ru-RU" sz="2800" dirty="0" err="1" smtClean="0"/>
              <a:t>недосвідченого</a:t>
            </a:r>
            <a:r>
              <a:rPr lang="ru-RU" sz="2800" dirty="0" smtClean="0"/>
              <a:t> автора (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сам критично </a:t>
            </a:r>
            <a:r>
              <a:rPr lang="ru-RU" sz="2800" dirty="0" err="1" smtClean="0"/>
              <a:t>оцінив</a:t>
            </a:r>
            <a:r>
              <a:rPr lang="ru-RU" sz="2800" dirty="0" smtClean="0"/>
              <a:t> </a:t>
            </a:r>
            <a:r>
              <a:rPr lang="ru-RU" sz="2800" dirty="0" err="1" smtClean="0"/>
              <a:t>цю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спробу</a:t>
            </a:r>
            <a:r>
              <a:rPr lang="ru-RU" sz="2800" dirty="0" smtClean="0"/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/>
              <a:t>Так і не завершивши з </a:t>
            </a:r>
            <a:r>
              <a:rPr lang="ru-RU" sz="2800" dirty="0" err="1" smtClean="0"/>
              <a:t>різних</a:t>
            </a:r>
            <a:r>
              <a:rPr lang="ru-RU" sz="2800" dirty="0" smtClean="0"/>
              <a:t> причин </a:t>
            </a:r>
            <a:r>
              <a:rPr lang="ru-RU" sz="2800" dirty="0" err="1" smtClean="0"/>
              <a:t>освіти,М.Кропивни</a:t>
            </a:r>
            <a:r>
              <a:rPr lang="ru-RU" sz="2800" dirty="0" smtClean="0"/>
              <a:t>-</a:t>
            </a:r>
          </a:p>
          <a:p>
            <a:r>
              <a:rPr lang="uk-UA" sz="2800" dirty="0" smtClean="0"/>
              <a:t>    </a:t>
            </a:r>
            <a:r>
              <a:rPr lang="uk-UA" sz="2800" dirty="0" err="1" smtClean="0"/>
              <a:t>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поповнював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самостійно</a:t>
            </a:r>
            <a:r>
              <a:rPr lang="ru-RU" sz="2800" dirty="0" smtClean="0"/>
              <a:t>.</a:t>
            </a:r>
            <a:endParaRPr lang="ru-RU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У 1871 р. </a:t>
            </a:r>
            <a:r>
              <a:rPr lang="ru-RU" sz="2800" dirty="0" err="1" smtClean="0"/>
              <a:t>Кропивницький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перейшов</a:t>
            </a:r>
            <a:r>
              <a:rPr lang="ru-RU" sz="2800" dirty="0" smtClean="0"/>
              <a:t> у </a:t>
            </a:r>
            <a:r>
              <a:rPr lang="ru-RU" sz="2800" dirty="0" err="1" smtClean="0"/>
              <a:t>професіональні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актори</a:t>
            </a:r>
            <a:r>
              <a:rPr lang="ru-RU" sz="2800" dirty="0" smtClean="0"/>
              <a:t>, </a:t>
            </a:r>
            <a:r>
              <a:rPr lang="ru-RU" sz="2800" dirty="0" err="1" smtClean="0"/>
              <a:t>погодившись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у </a:t>
            </a:r>
            <a:r>
              <a:rPr lang="ru-RU" sz="2800" dirty="0" err="1" smtClean="0"/>
              <a:t>трупі</a:t>
            </a:r>
            <a:r>
              <a:rPr lang="ru-RU" sz="2800" dirty="0" smtClean="0"/>
              <a:t> </a:t>
            </a:r>
            <a:r>
              <a:rPr lang="ru-RU" sz="2800" dirty="0" err="1" smtClean="0"/>
              <a:t>графів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Моркових</a:t>
            </a:r>
            <a:r>
              <a:rPr lang="ru-RU" sz="2800" dirty="0" smtClean="0"/>
              <a:t> (Одеса).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/>
              <a:t>З 1862 р. М. </a:t>
            </a:r>
            <a:r>
              <a:rPr lang="ru-RU" sz="2800" dirty="0" err="1"/>
              <a:t>Кропивницький</a:t>
            </a:r>
            <a:r>
              <a:rPr lang="ru-RU" sz="2800" dirty="0"/>
              <a:t> </a:t>
            </a:r>
            <a:r>
              <a:rPr lang="ru-RU" sz="2800" dirty="0" err="1"/>
              <a:t>відвідує</a:t>
            </a:r>
            <a:r>
              <a:rPr lang="ru-RU" sz="2800" dirty="0"/>
              <a:t> </a:t>
            </a:r>
            <a:r>
              <a:rPr lang="ru-RU" sz="2800" dirty="0" err="1"/>
              <a:t>заняття</a:t>
            </a:r>
            <a:r>
              <a:rPr lang="ru-RU" sz="2800" dirty="0"/>
              <a:t> на </a:t>
            </a:r>
            <a:r>
              <a:rPr lang="ru-RU" sz="2800" dirty="0" err="1"/>
              <a:t>юриди-чному</a:t>
            </a:r>
            <a:r>
              <a:rPr lang="ru-RU" sz="2800" dirty="0"/>
              <a:t> </a:t>
            </a:r>
            <a:r>
              <a:rPr lang="ru-RU" sz="2800" dirty="0" err="1"/>
              <a:t>факультеті</a:t>
            </a:r>
            <a:r>
              <a:rPr lang="ru-RU" sz="2800" dirty="0"/>
              <a:t> </a:t>
            </a:r>
            <a:r>
              <a:rPr lang="ru-RU" sz="2800" dirty="0" err="1"/>
              <a:t>Київського</a:t>
            </a:r>
            <a:r>
              <a:rPr lang="ru-RU" sz="2800" dirty="0"/>
              <a:t> </a:t>
            </a:r>
            <a:r>
              <a:rPr lang="ru-RU" sz="2800" dirty="0" err="1"/>
              <a:t>університету</a:t>
            </a:r>
            <a:r>
              <a:rPr lang="ru-RU" sz="2800" dirty="0"/>
              <a:t>, як </a:t>
            </a:r>
            <a:r>
              <a:rPr lang="ru-RU" sz="2800" dirty="0" err="1"/>
              <a:t>вільний</a:t>
            </a:r>
            <a:r>
              <a:rPr lang="ru-RU" sz="2800" dirty="0"/>
              <a:t> слухач.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враженням</a:t>
            </a:r>
            <a:r>
              <a:rPr lang="ru-RU" sz="2800" dirty="0"/>
              <a:t> </a:t>
            </a:r>
            <a:r>
              <a:rPr lang="ru-RU" sz="2800" dirty="0" err="1"/>
              <a:t>однієї</a:t>
            </a:r>
            <a:r>
              <a:rPr lang="ru-RU" sz="2800" dirty="0"/>
              <a:t> з </a:t>
            </a:r>
            <a:r>
              <a:rPr lang="ru-RU" sz="2800" dirty="0" err="1"/>
              <a:t>перекладних</a:t>
            </a:r>
            <a:r>
              <a:rPr lang="ru-RU" sz="2800" dirty="0"/>
              <a:t> мелодрам, </a:t>
            </a:r>
            <a:r>
              <a:rPr lang="ru-RU" sz="2800" dirty="0" err="1"/>
              <a:t>побачених</a:t>
            </a:r>
            <a:r>
              <a:rPr lang="ru-RU" sz="2800" dirty="0"/>
              <a:t> у </a:t>
            </a:r>
            <a:r>
              <a:rPr lang="ru-RU" sz="2800" dirty="0" err="1"/>
              <a:t>київському</a:t>
            </a:r>
            <a:r>
              <a:rPr lang="ru-RU" sz="2800" dirty="0"/>
              <a:t> </a:t>
            </a:r>
            <a:r>
              <a:rPr lang="ru-RU" sz="2800" dirty="0" err="1"/>
              <a:t>театрі</a:t>
            </a:r>
            <a:r>
              <a:rPr lang="ru-RU" sz="2800" dirty="0"/>
              <a:t>,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починає</a:t>
            </a:r>
            <a:r>
              <a:rPr lang="ru-RU" sz="2800" dirty="0"/>
              <a:t> </a:t>
            </a:r>
            <a:r>
              <a:rPr lang="ru-RU" sz="2800" dirty="0" err="1"/>
              <a:t>писати</a:t>
            </a:r>
            <a:r>
              <a:rPr lang="ru-RU" sz="2800" dirty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 smtClean="0"/>
              <a:t>Протягом</a:t>
            </a:r>
            <a:r>
              <a:rPr lang="ru-RU" sz="2800" dirty="0" smtClean="0"/>
              <a:t> десяти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російських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театральних</a:t>
            </a:r>
            <a:r>
              <a:rPr lang="ru-RU" sz="2800" dirty="0" smtClean="0"/>
              <a:t> трупах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набув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величезного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сценічного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досвіду</a:t>
            </a:r>
            <a:r>
              <a:rPr lang="ru-RU" sz="2800" dirty="0" smtClean="0"/>
              <a:t>, </a:t>
            </a:r>
            <a:r>
              <a:rPr lang="ru-RU" sz="2800" dirty="0" err="1" smtClean="0"/>
              <a:t>глибоко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вивчив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специфіку</a:t>
            </a:r>
            <a:r>
              <a:rPr lang="ru-RU" sz="2800" dirty="0" smtClean="0"/>
              <a:t> й </a:t>
            </a:r>
            <a:r>
              <a:rPr lang="ru-RU" sz="2800" dirty="0" err="1" smtClean="0"/>
              <a:t>закони</a:t>
            </a:r>
            <a:r>
              <a:rPr lang="ru-RU" sz="2800" dirty="0" smtClean="0"/>
              <a:t> театрального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виробив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принципи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розуміння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місця</a:t>
            </a:r>
            <a:r>
              <a:rPr lang="ru-RU" sz="2800" dirty="0" smtClean="0"/>
              <a:t> театру в </a:t>
            </a:r>
            <a:r>
              <a:rPr lang="ru-RU" sz="2800" dirty="0" err="1" smtClean="0"/>
              <a:t>житті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5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8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4444"/>
          <a:stretch>
            <a:fillRect/>
          </a:stretch>
        </p:blipFill>
        <p:spPr>
          <a:xfrm>
            <a:off x="1187624" y="159277"/>
            <a:ext cx="6912768" cy="45682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«ТЕАТР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КОРИФЕЇВ»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4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721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Герб роду Кропивницьких.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наталя</dc:creator>
  <cp:lastModifiedBy>наталя</cp:lastModifiedBy>
  <cp:revision>26</cp:revision>
  <dcterms:created xsi:type="dcterms:W3CDTF">2013-10-05T14:36:11Z</dcterms:created>
  <dcterms:modified xsi:type="dcterms:W3CDTF">2013-10-10T13:41:31Z</dcterms:modified>
</cp:coreProperties>
</file>