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6" r:id="rId2"/>
    <p:sldId id="275" r:id="rId3"/>
    <p:sldId id="259" r:id="rId4"/>
    <p:sldId id="276" r:id="rId5"/>
    <p:sldId id="272" r:id="rId6"/>
    <p:sldId id="262" r:id="rId7"/>
    <p:sldId id="263" r:id="rId8"/>
    <p:sldId id="264" r:id="rId9"/>
    <p:sldId id="271" r:id="rId10"/>
    <p:sldId id="265" r:id="rId11"/>
    <p:sldId id="261" r:id="rId12"/>
    <p:sldId id="266" r:id="rId13"/>
    <p:sldId id="267" r:id="rId14"/>
    <p:sldId id="268" r:id="rId15"/>
    <p:sldId id="269" r:id="rId16"/>
    <p:sldId id="270" r:id="rId17"/>
    <p:sldId id="277" r:id="rId18"/>
    <p:sldId id="273" r:id="rId19"/>
    <p:sldId id="278" r:id="rId20"/>
    <p:sldId id="274" r:id="rId21"/>
    <p:sldId id="258" r:id="rId22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00"/>
    <a:srgbClr val="008000"/>
    <a:srgbClr val="800000"/>
    <a:srgbClr val="663300"/>
    <a:srgbClr val="0000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Зразок тексту</a:t>
            </a:r>
          </a:p>
          <a:p>
            <a:pPr lvl="1"/>
            <a:r>
              <a:rPr lang="ru-RU" noProof="0" smtClean="0"/>
              <a:t>Другий рівень</a:t>
            </a:r>
          </a:p>
          <a:p>
            <a:pPr lvl="2"/>
            <a:r>
              <a:rPr lang="ru-RU" noProof="0" smtClean="0"/>
              <a:t>Третій рівень</a:t>
            </a:r>
          </a:p>
          <a:p>
            <a:pPr lvl="3"/>
            <a:r>
              <a:rPr lang="ru-RU" noProof="0" smtClean="0"/>
              <a:t>Четвертий рівень</a:t>
            </a:r>
          </a:p>
          <a:p>
            <a:pPr lvl="4"/>
            <a:r>
              <a:rPr lang="ru-RU" noProof="0" smtClean="0"/>
              <a:t>П'ятий рівень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718888A-CD51-450D-8004-98221150B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8B2711-63B0-412F-8F5F-2CF667853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D6250-9BE9-4599-86DE-0930E0F7C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A1E9C-E807-4543-AEB0-B93602E86E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Городецької Н. Р.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45A9-A39F-481E-A676-2A04FFE28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FB761B7-E71D-45DD-A9D3-0298B5A014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5ABCD-339E-491B-9D3F-52B4E9052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DB900-3278-44CC-9916-A2B3173738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A2C1D-FC1F-4D94-B094-6227CACD9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D1FC3-217C-4769-83EB-A53853612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C5AEB-24CF-4DD1-A292-625A8B137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DCB4EB6-C0DF-4F2E-94C5-9AC1C3F23D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0A0A93-9989-44DF-8CB7-5F5BA6011A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Городецької Н. Р.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77D38D-49DB-4041-B5A0-92D6952A2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56896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ook Antiqua"/>
              </a:rPr>
              <a:t>Т. Г. Шевченко -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Book Antiqua"/>
              </a:rPr>
              <a:t> художник</a:t>
            </a:r>
          </a:p>
        </p:txBody>
      </p:sp>
      <p:pic>
        <p:nvPicPr>
          <p:cNvPr id="2051" name="Picture 16" descr="&amp;Fcy;&amp;acy;&amp;jcy;&amp;lcy;:Taras Shevchenko selfportrait oil 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3233738" cy="4103688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471488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Виконала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учениця</a:t>
            </a:r>
            <a:r>
              <a:rPr lang="ru-RU" sz="2400" dirty="0" smtClean="0"/>
              <a:t> 9-Б</a:t>
            </a:r>
            <a:r>
              <a:rPr lang="uk-UA" sz="2400" dirty="0" smtClean="0"/>
              <a:t> класу </a:t>
            </a:r>
          </a:p>
          <a:p>
            <a:r>
              <a:rPr lang="uk-UA" sz="2400" dirty="0" smtClean="0"/>
              <a:t>Сліпченко Карина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24400"/>
            <a:ext cx="4103688" cy="1657350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2000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Офорт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гравюра на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міді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цинку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малюнком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протравленим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кислотами, а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друкарський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відбиток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такої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гравюри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2000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539750" y="4149725"/>
            <a:ext cx="331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Видубицький монастир.1844. Папір, офорт. </a:t>
            </a:r>
          </a:p>
        </p:txBody>
      </p:sp>
      <p:pic>
        <p:nvPicPr>
          <p:cNvPr id="11268" name="Picture 13" descr="t_g__shevchenko_u_ki_v_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2020"/>
          <a:stretch>
            <a:fillRect/>
          </a:stretch>
        </p:blipFill>
        <p:spPr bwMode="auto">
          <a:xfrm>
            <a:off x="5148263" y="1341438"/>
            <a:ext cx="3311525" cy="22320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5219700" y="35004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У Києві. 1844. Папір, офорт.</a:t>
            </a:r>
            <a:r>
              <a:rPr lang="uk-UA">
                <a:latin typeface="Arial" charset="0"/>
              </a:rPr>
              <a:t> </a:t>
            </a:r>
            <a:endParaRPr lang="ru-RU">
              <a:latin typeface="Arial" charset="0"/>
            </a:endParaRPr>
          </a:p>
        </p:txBody>
      </p:sp>
      <p:sp>
        <p:nvSpPr>
          <p:cNvPr id="11270" name="Text Box 17"/>
          <p:cNvSpPr txBox="1">
            <a:spLocks noChangeArrowheads="1"/>
          </p:cNvSpPr>
          <p:nvPr/>
        </p:nvSpPr>
        <p:spPr bwMode="auto">
          <a:xfrm>
            <a:off x="5003800" y="6381750"/>
            <a:ext cx="302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Судня рада. 1844. Папір, офорт.</a:t>
            </a:r>
            <a:endParaRPr lang="ru-RU" sz="1200">
              <a:latin typeface="Arial" charset="0"/>
            </a:endParaRPr>
          </a:p>
        </p:txBody>
      </p:sp>
      <p:pic>
        <p:nvPicPr>
          <p:cNvPr id="11271" name="Picture 19" descr="&amp;Vcy;&amp;icy;&amp;dcy;&amp;ucy;&amp;bcy;&amp;icy;&amp;tscy;&amp;softcy;&amp;kcy;&amp;icy;&amp;jcy; &amp;mcy;&amp;ocy;&amp;ncy;&amp;acy;&amp;scy;&amp;tcy;&amp;icy;&amp;rcy;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68313" y="1268413"/>
            <a:ext cx="4176712" cy="28733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272" name="Picture 21" descr="&amp;Scy;&amp;ucy;&amp;dcy;&amp;ncy;&amp;yacy; &amp;rcy;&amp;acy;&amp;dcy;&amp;acy;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932363" y="3860800"/>
            <a:ext cx="3598862" cy="25352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273" name="Text Box 23"/>
          <p:cNvSpPr txBox="1">
            <a:spLocks noChangeArrowheads="1"/>
          </p:cNvSpPr>
          <p:nvPr/>
        </p:nvSpPr>
        <p:spPr bwMode="auto">
          <a:xfrm>
            <a:off x="468313" y="3333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Однією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перлин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національної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графіки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“Живописна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Україна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альбом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офортів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твори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виставлялися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академічних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виставках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, а за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видатні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успіхи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гравюрі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Шевченкові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було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присвоєно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звання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академіка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4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291" name="Picture 8" descr="11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50838" y="1700213"/>
            <a:ext cx="3071812" cy="43624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323850" y="60928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Жінка на колінах перед монахинею. 1840-1842р.</a:t>
            </a:r>
            <a:endParaRPr lang="ru-RU" sz="1200">
              <a:latin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563938" y="378936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Старости. 1844р. Папір, офорт.</a:t>
            </a:r>
            <a:endParaRPr lang="ru-RU" sz="1200">
              <a:latin typeface="Arial" charset="0"/>
            </a:endParaRPr>
          </a:p>
        </p:txBody>
      </p:sp>
      <p:pic>
        <p:nvPicPr>
          <p:cNvPr id="12294" name="Picture 14" descr="&amp;Kcy;&amp;acy;&amp;zcy;&amp;kcy;&amp;acy;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011863" y="2997200"/>
            <a:ext cx="2863850" cy="3384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6084888" y="6381750"/>
            <a:ext cx="2735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Казка.1844. Папір, офорт</a:t>
            </a:r>
            <a:endParaRPr lang="ru-RU" sz="1200">
              <a:latin typeface="Arial" charset="0"/>
            </a:endParaRPr>
          </a:p>
        </p:txBody>
      </p:sp>
      <p:pic>
        <p:nvPicPr>
          <p:cNvPr id="12296" name="Picture 11" descr="0005-005-Svatovstvo-Gravjura-1844-g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 l="2402" t="17586" r="29330" b="20105"/>
          <a:stretch>
            <a:fillRect/>
          </a:stretch>
        </p:blipFill>
        <p:spPr bwMode="auto">
          <a:xfrm>
            <a:off x="3563938" y="1484313"/>
            <a:ext cx="3311525" cy="22653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ngel_1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14563"/>
            <a:ext cx="3224213" cy="42465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3315" name="Picture 7" descr="28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214563"/>
            <a:ext cx="3170237" cy="41751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11188" y="333375"/>
            <a:ext cx="8137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>
                <a:solidFill>
                  <a:srgbClr val="008000"/>
                </a:solidFill>
              </a:rPr>
              <a:t>    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Велике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місце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Шевченковому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доробку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належить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портретам.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почав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працювати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над ними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кріпаком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Академії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продовжував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роботу 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цій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галузі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Незабаром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стає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одним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відомих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популярних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портретистів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89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787900" y="476250"/>
            <a:ext cx="3168650" cy="27749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339" name="Picture 11" descr="Mal_3_t7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372225" y="3357563"/>
            <a:ext cx="2279650" cy="30972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340" name="Picture 7" descr="2892253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68313" y="620713"/>
            <a:ext cx="4092575" cy="58324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5bab0647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5076825" y="1773238"/>
            <a:ext cx="3549650" cy="46497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539750" y="260350"/>
            <a:ext cx="8374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Автопортрети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Тараса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Шевченка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власні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зображення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створював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Тарас Шевченко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протягом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усього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5364" name="Picture 10" descr="0018-018-Avtoportret-so-svechoj-Akvatinta-1860-g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 l="5945" t="7927" r="44055" b="9448"/>
          <a:stretch>
            <a:fillRect/>
          </a:stretch>
        </p:blipFill>
        <p:spPr bwMode="auto">
          <a:xfrm>
            <a:off x="539750" y="1773238"/>
            <a:ext cx="3836988" cy="47545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19475" cy="41052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87" name="Picture 7" descr="0047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3203575" y="1125538"/>
            <a:ext cx="3209925" cy="41036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88" name="Picture 9" descr="00246090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11349" t="12770" r="9787" b="13657"/>
          <a:stretch>
            <a:fillRect/>
          </a:stretch>
        </p:blipFill>
        <p:spPr bwMode="auto">
          <a:xfrm>
            <a:off x="5940425" y="2565400"/>
            <a:ext cx="2954338" cy="3890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779838" y="55165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50825" y="5589588"/>
            <a:ext cx="583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0" y="5373688"/>
            <a:ext cx="6048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8000"/>
                </a:solidFill>
              </a:rPr>
              <a:t>       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Багато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них не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дійшли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нашого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часу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відомі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листування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художника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спогадів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сучасників</a:t>
            </a:r>
            <a:r>
              <a:rPr lang="ru-RU" sz="2400" dirty="0">
                <a:solidFill>
                  <a:srgbClr val="008000"/>
                </a:solidFill>
              </a:rPr>
              <a:t>. 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3708400" y="188913"/>
            <a:ext cx="5254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автопортретів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важко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піддається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обліку</a:t>
            </a:r>
            <a:r>
              <a:rPr lang="ru-RU" sz="2400" dirty="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017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5292725" y="2060575"/>
            <a:ext cx="3438525" cy="45053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7411" name="Picture 5" descr="sUHsGupRpCQ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771775" y="188913"/>
            <a:ext cx="4319588" cy="27971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7412" name="Picture 13" descr="&amp;Fcy;&amp;acy;&amp;jcy;&amp;lcy;:Shevchenko avtoportret 1861.jp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23850" y="1989138"/>
            <a:ext cx="3414713" cy="41052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всупереч</a:t>
            </a:r>
            <a:r>
              <a:rPr lang="ru-RU" sz="2400" dirty="0"/>
              <a:t> </a:t>
            </a:r>
            <a:r>
              <a:rPr lang="ru-RU" sz="2400" dirty="0" err="1"/>
              <a:t>царській</a:t>
            </a:r>
            <a:r>
              <a:rPr lang="ru-RU" sz="2400" dirty="0"/>
              <a:t> </a:t>
            </a:r>
            <a:r>
              <a:rPr lang="ru-RU" sz="2400" dirty="0" err="1"/>
              <a:t>забороні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заслання</a:t>
            </a:r>
            <a:r>
              <a:rPr lang="ru-RU" sz="2400" dirty="0"/>
              <a:t> у Казахстан Шевченко</a:t>
            </a:r>
            <a:r>
              <a:rPr lang="ru-RU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малював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став першим живописцем </a:t>
            </a:r>
            <a:r>
              <a:rPr lang="ru-RU" sz="2400" dirty="0" err="1"/>
              <a:t>цього</a:t>
            </a:r>
            <a:r>
              <a:rPr lang="ru-RU" sz="2400" dirty="0"/>
              <a:t> краю. З великою </a:t>
            </a:r>
            <a:r>
              <a:rPr lang="ru-RU" sz="2400" dirty="0" err="1"/>
              <a:t>симпатією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теплотою </a:t>
            </a:r>
            <a:r>
              <a:rPr lang="ru-RU" sz="2400" dirty="0" err="1"/>
              <a:t>малював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побут</a:t>
            </a:r>
            <a:r>
              <a:rPr lang="ru-RU" sz="2400" dirty="0"/>
              <a:t> </a:t>
            </a:r>
            <a:r>
              <a:rPr lang="ru-RU" sz="2400" dirty="0" err="1"/>
              <a:t>казахів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через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користується</a:t>
            </a:r>
            <a:r>
              <a:rPr lang="ru-RU" sz="2400" dirty="0"/>
              <a:t> </a:t>
            </a:r>
            <a:r>
              <a:rPr lang="ru-RU" sz="2400" dirty="0" err="1"/>
              <a:t>величезною</a:t>
            </a:r>
            <a:r>
              <a:rPr lang="ru-RU" sz="2400" dirty="0"/>
              <a:t> </a:t>
            </a:r>
            <a:r>
              <a:rPr lang="ru-RU" sz="2400" dirty="0" err="1"/>
              <a:t>повагою</a:t>
            </a:r>
            <a:r>
              <a:rPr lang="ru-RU" sz="2400" dirty="0"/>
              <a:t> </a:t>
            </a:r>
            <a:r>
              <a:rPr lang="ru-RU" sz="2400" dirty="0" err="1"/>
              <a:t>казахів</a:t>
            </a:r>
            <a:r>
              <a:rPr lang="ru-RU" sz="2400" dirty="0"/>
              <a:t> аж до </a:t>
            </a:r>
            <a:r>
              <a:rPr lang="ru-RU" sz="2400" dirty="0" err="1"/>
              <a:t>сьогодні</a:t>
            </a:r>
            <a:r>
              <a:rPr lang="ru-RU" sz="2400" dirty="0"/>
              <a:t>. </a:t>
            </a:r>
          </a:p>
        </p:txBody>
      </p:sp>
      <p:pic>
        <p:nvPicPr>
          <p:cNvPr id="18435" name="Picture 6" descr="1061-qogmd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23850" y="2276475"/>
            <a:ext cx="3074988" cy="41497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6" name="Picture 8" descr="1007-2b48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708275"/>
            <a:ext cx="5256212" cy="32718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&amp;Pcy;&amp;ocy;&amp;zhcy;&amp;iecy;&amp;zhcy;&amp;acy; &amp;vcy; &amp;scy;&amp;tcy;&amp;iecy;&amp;p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424973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Пожежа в степу. 1848. Папір, акварель. </a:t>
            </a:r>
          </a:p>
        </p:txBody>
      </p:sp>
      <p:pic>
        <p:nvPicPr>
          <p:cNvPr id="19460" name="Picture 9" descr="&amp;Gcy;&amp;ocy;&amp;rcy;&amp;icy;&amp;scy;&amp;tcy;&amp;icy;&amp;jcy; &amp;bcy;&amp;iecy;&amp;rcy;&amp;iecy;&amp;gcy; &amp;ocy;&amp;scy;&amp;tcy;&amp;rcy;&amp;ocy;&amp;vcy;&amp;acy; &amp;Ncy;&amp;iukcy;&amp;kcy;&amp;ocy;&amp;lcy;&amp;a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05263"/>
            <a:ext cx="4762500" cy="2667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1187450" y="594995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Гористий берег острова Ніколая 1848-1849. Папір, акварель. </a:t>
            </a:r>
          </a:p>
        </p:txBody>
      </p:sp>
      <p:pic>
        <p:nvPicPr>
          <p:cNvPr id="19462" name="Picture 13" descr="&amp;Ucy;&amp;kcy;&amp;rcy;&amp;iukcy;&amp;pcy;&amp;lcy;&amp;iecy;&amp;ncy;&amp;ncy;&amp;yacy; &amp;Iukcy;&amp;rcy;&amp;gcy;&amp;icy;&amp;zcy;&amp;kcy;&amp;acy;&amp;lcy;&amp;acy; 1848-1850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572000" y="333375"/>
            <a:ext cx="4321175" cy="29384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4643438" y="3284538"/>
            <a:ext cx="2519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Укріплення Іргизкала 1848-1850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589164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3567113" cy="45116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95288" y="5445125"/>
            <a:ext cx="295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Arial" charset="0"/>
              </a:rPr>
              <a:t>Киргизеня, 1856-1857. Папір, сепія </a:t>
            </a:r>
          </a:p>
        </p:txBody>
      </p:sp>
      <p:pic>
        <p:nvPicPr>
          <p:cNvPr id="20484" name="Picture 10" descr="37314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250"/>
            <a:ext cx="4248150" cy="26527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6659563" y="3213100"/>
            <a:ext cx="248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Дерева Мангишлаку 1851-1852. Папір, сепія, туш, білило </a:t>
            </a:r>
          </a:p>
        </p:txBody>
      </p:sp>
      <p:pic>
        <p:nvPicPr>
          <p:cNvPr id="20486" name="Picture 13" descr="6117553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357563"/>
            <a:ext cx="2398713" cy="32861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6588125" y="609282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Хлопчик розпалює грубку </a:t>
            </a:r>
            <a:br>
              <a:rPr lang="ru-RU" sz="1200">
                <a:latin typeface="Arial" charset="0"/>
              </a:rPr>
            </a:br>
            <a:r>
              <a:rPr lang="ru-RU" sz="1200">
                <a:latin typeface="Arial" charset="0"/>
              </a:rPr>
              <a:t>1848-1849. Папір, сепія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7920037" cy="4857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      </a:t>
            </a:r>
            <a:r>
              <a:rPr lang="ru-RU" sz="3600" dirty="0" err="1" smtClean="0"/>
              <a:t>Обдарований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природи</a:t>
            </a:r>
            <a:r>
              <a:rPr lang="ru-RU" sz="3600" dirty="0" smtClean="0"/>
              <a:t> Тарас Шевченко рано </a:t>
            </a:r>
            <a:r>
              <a:rPr lang="ru-RU" sz="3600" dirty="0" err="1" smtClean="0"/>
              <a:t>відчув</a:t>
            </a:r>
            <a:r>
              <a:rPr lang="ru-RU" sz="3600" dirty="0" smtClean="0"/>
              <a:t> тягу до </a:t>
            </a:r>
            <a:r>
              <a:rPr lang="ru-RU" sz="3600" dirty="0" err="1" smtClean="0"/>
              <a:t>малювання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Ще</a:t>
            </a:r>
            <a:r>
              <a:rPr lang="ru-RU" sz="3600" dirty="0" smtClean="0"/>
              <a:t> </a:t>
            </a:r>
            <a:r>
              <a:rPr lang="ru-RU" sz="3600" dirty="0" err="1" smtClean="0"/>
              <a:t>змалку</a:t>
            </a:r>
            <a:r>
              <a:rPr lang="ru-RU" sz="3600" dirty="0" smtClean="0"/>
              <a:t> </a:t>
            </a:r>
            <a:r>
              <a:rPr lang="ru-RU" sz="3600" dirty="0" err="1" smtClean="0"/>
              <a:t>крейда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вуглинка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були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нього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неабиякою</a:t>
            </a:r>
            <a:r>
              <a:rPr lang="ru-RU" sz="3600" dirty="0" smtClean="0"/>
              <a:t> </a:t>
            </a:r>
            <a:r>
              <a:rPr lang="ru-RU" sz="3600" dirty="0" err="1" smtClean="0"/>
              <a:t>радістю</a:t>
            </a:r>
            <a:r>
              <a:rPr lang="ru-RU" sz="3600" dirty="0" smtClean="0"/>
              <a:t>. Все ними </a:t>
            </a:r>
            <a:r>
              <a:rPr lang="ru-RU" sz="3600" dirty="0" err="1" smtClean="0"/>
              <a:t>малює</a:t>
            </a:r>
            <a:r>
              <a:rPr lang="ru-RU" sz="3600" dirty="0" smtClean="0"/>
              <a:t>: </a:t>
            </a:r>
            <a:r>
              <a:rPr lang="ru-RU" sz="3600" dirty="0" err="1" smtClean="0"/>
              <a:t>стіни</a:t>
            </a:r>
            <a:r>
              <a:rPr lang="ru-RU" sz="3600" dirty="0" smtClean="0"/>
              <a:t>, </a:t>
            </a:r>
            <a:r>
              <a:rPr lang="ru-RU" sz="3600" dirty="0" err="1" smtClean="0"/>
              <a:t>лави</a:t>
            </a:r>
            <a:r>
              <a:rPr lang="ru-RU" sz="3600" dirty="0" smtClean="0"/>
              <a:t>, </a:t>
            </a:r>
            <a:r>
              <a:rPr lang="ru-RU" sz="3600" dirty="0" err="1" smtClean="0"/>
              <a:t>стіл</a:t>
            </a:r>
            <a:r>
              <a:rPr lang="ru-RU" sz="3600" dirty="0" smtClean="0"/>
              <a:t> в </a:t>
            </a:r>
            <a:r>
              <a:rPr lang="ru-RU" sz="3600" dirty="0" err="1" smtClean="0"/>
              <a:t>хаті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дворі</a:t>
            </a:r>
            <a:r>
              <a:rPr lang="ru-RU" sz="3600" dirty="0" smtClean="0"/>
              <a:t>, в себе </a:t>
            </a:r>
            <a:r>
              <a:rPr lang="ru-RU" sz="3600" dirty="0" err="1" smtClean="0"/>
              <a:t>і</a:t>
            </a:r>
            <a:r>
              <a:rPr lang="ru-RU" sz="3600" dirty="0" smtClean="0"/>
              <a:t> у гостях.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chemeClr val="tx1"/>
                </a:solidFill>
              </a:rPr>
              <a:t>Серед творчої спадщини Шевченка є ряд робіт на релігійну тематику.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5" descr="&amp;Vcy;&amp;icy;&amp;zcy;&amp;vcy;&amp;ocy;&amp;lcy;&amp;iecy;&amp;ncy;&amp;ncy;&amp;yacy; &amp;acy;&amp;pcy;&amp;ocy;&amp;scy;&amp;tcy;&amp;ocy;&amp;lcy;&amp;acy; &amp;Pcy;&amp;iecy;&amp;tcy;&amp;rcy;&amp;acy; &amp;zcy; &amp;tcy;&amp;iecy;&amp;mcy;&amp;ncy;&amp;icy;&amp;tscy;&amp;iukcy;"/>
          <p:cNvPicPr>
            <a:picLocks noChangeAspect="1" noChangeArrowheads="1"/>
          </p:cNvPicPr>
          <p:nvPr/>
        </p:nvPicPr>
        <p:blipFill>
          <a:blip r:embed="rId2" cstate="print"/>
          <a:srcRect l="2472" t="2068" r="2802" b="2068"/>
          <a:stretch>
            <a:fillRect/>
          </a:stretch>
        </p:blipFill>
        <p:spPr bwMode="auto">
          <a:xfrm>
            <a:off x="323850" y="1700213"/>
            <a:ext cx="2736850" cy="33131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84213" y="5013325"/>
            <a:ext cx="2519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Визволення апостола Петра з темниці 1836. Папір, сепія, олівець</a:t>
            </a:r>
          </a:p>
        </p:txBody>
      </p:sp>
      <p:pic>
        <p:nvPicPr>
          <p:cNvPr id="21509" name="Picture 8" descr="&amp;Rcy;&amp;ocy;&amp;zcy;&amp;pcy;'&amp;yacy;&amp;tcy;&amp;tcy;&amp;yacy; 1850"/>
          <p:cNvPicPr>
            <a:picLocks noChangeAspect="1" noChangeArrowheads="1"/>
          </p:cNvPicPr>
          <p:nvPr/>
        </p:nvPicPr>
        <p:blipFill>
          <a:blip r:embed="rId3" cstate="print"/>
          <a:srcRect l="2536" r="1015" b="1738"/>
          <a:stretch>
            <a:fillRect/>
          </a:stretch>
        </p:blipFill>
        <p:spPr bwMode="auto">
          <a:xfrm>
            <a:off x="3276600" y="1412875"/>
            <a:ext cx="2738438" cy="46799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276600" y="6092825"/>
            <a:ext cx="237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Розп'яття 1850 </a:t>
            </a:r>
          </a:p>
        </p:txBody>
      </p:sp>
      <p:pic>
        <p:nvPicPr>
          <p:cNvPr id="21511" name="Picture 11" descr="shv-8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700213"/>
            <a:ext cx="2627312" cy="3384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6227763" y="5229225"/>
            <a:ext cx="25923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Покарання колодкою. 1856-57. (малюнок із серії «Притча про блудного сина»)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 rot="-5400000">
            <a:off x="1691482" y="-531019"/>
            <a:ext cx="5761038" cy="8207375"/>
          </a:xfrm>
          <a:prstGeom prst="horizontalScroll">
            <a:avLst>
              <a:gd name="adj" fmla="val 12500"/>
            </a:avLst>
          </a:prstGeom>
          <a:solidFill>
            <a:srgbClr val="FFFFFF">
              <a:alpha val="8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403350" y="908050"/>
            <a:ext cx="63373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20000"/>
              </a:spcBef>
            </a:pPr>
            <a:r>
              <a:rPr lang="ru-RU" sz="2400"/>
              <a:t> </a:t>
            </a:r>
            <a:r>
              <a:rPr lang="ru-RU" sz="2800" b="1" i="1">
                <a:solidFill>
                  <a:srgbClr val="008000"/>
                </a:solidFill>
              </a:rPr>
              <a:t>Дослідники спадщини Кобзаря підкреслюють, що поетичних творів Шевченка до нас дійшло понад 240, а мистецьких – олійних картин, акварелей, сепій, офортів, малюнків – майже 1200. Сама ця кількість свідчить про його глибоку закоханість у малярство.</a:t>
            </a:r>
            <a:r>
              <a:rPr lang="ru-RU" sz="2800" b="1">
                <a:solidFill>
                  <a:srgbClr val="008000"/>
                </a:solidFill>
              </a:rPr>
              <a:t> 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28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/>
          <p:cNvSpPr>
            <a:spLocks noChangeArrowheads="1"/>
          </p:cNvSpPr>
          <p:nvPr/>
        </p:nvSpPr>
        <p:spPr bwMode="auto">
          <a:xfrm>
            <a:off x="3276600" y="1125538"/>
            <a:ext cx="5688013" cy="5472112"/>
          </a:xfrm>
          <a:prstGeom prst="verticalScroll">
            <a:avLst>
              <a:gd name="adj" fmla="val 8069"/>
            </a:avLst>
          </a:prstGeom>
          <a:solidFill>
            <a:srgbClr val="FFFFFF">
              <a:alpha val="8901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Про свою </a:t>
            </a:r>
            <a:r>
              <a:rPr lang="ru-RU" sz="2800" dirty="0" err="1" smtClean="0">
                <a:solidFill>
                  <a:schemeClr val="tx1"/>
                </a:solidFill>
              </a:rPr>
              <a:t>пристрасть</a:t>
            </a:r>
            <a:r>
              <a:rPr lang="ru-RU" sz="2800" dirty="0" smtClean="0">
                <a:solidFill>
                  <a:schemeClr val="tx1"/>
                </a:solidFill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</a:rPr>
              <a:t>писання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малювання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Кобзар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оповів</a:t>
            </a:r>
            <a:r>
              <a:rPr lang="ru-RU" sz="2800" dirty="0" smtClean="0">
                <a:solidFill>
                  <a:schemeClr val="tx1"/>
                </a:solidFill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</a:rPr>
              <a:t>вірші</a:t>
            </a:r>
            <a:r>
              <a:rPr lang="ru-RU" sz="2800" dirty="0" smtClean="0">
                <a:solidFill>
                  <a:schemeClr val="tx1"/>
                </a:solidFill>
              </a:rPr>
              <a:t> “А.О. </a:t>
            </a:r>
            <a:r>
              <a:rPr lang="ru-RU" sz="2800" dirty="0" err="1" smtClean="0">
                <a:solidFill>
                  <a:schemeClr val="tx1"/>
                </a:solidFill>
              </a:rPr>
              <a:t>Козачковському</a:t>
            </a:r>
            <a:r>
              <a:rPr lang="ru-RU" sz="2800" dirty="0" smtClean="0">
                <a:solidFill>
                  <a:schemeClr val="tx1"/>
                </a:solidFill>
              </a:rPr>
              <a:t>”</a:t>
            </a:r>
            <a:r>
              <a:rPr lang="ru-RU" sz="2800" dirty="0" smtClean="0">
                <a:solidFill>
                  <a:srgbClr val="008000"/>
                </a:solidFill>
              </a:rPr>
              <a:t/>
            </a:r>
            <a:br>
              <a:rPr lang="ru-RU" sz="2800" dirty="0" smtClean="0">
                <a:solidFill>
                  <a:srgbClr val="008000"/>
                </a:solidFill>
              </a:rPr>
            </a:br>
            <a:endParaRPr lang="ru-RU" sz="2800" dirty="0" smtClean="0">
              <a:solidFill>
                <a:srgbClr val="008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0" y="1484313"/>
            <a:ext cx="5470525" cy="5373687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Довго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те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діялось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.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Ще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в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школі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,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Таки в учителя –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дяка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,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Гарненько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вкраду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п’ятака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–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Бо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я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було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трохи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не голе.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Таке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убоге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– та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й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куплю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Паперу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аркуш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. І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зроблю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Маленьку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книжечку.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Хрестами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І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візерунками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з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квітками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Кругом листочки обведу.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Та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й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списую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Сковороду</a:t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/>
            </a:r>
            <a:b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</a:b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Або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“Три </a:t>
            </a:r>
            <a:r>
              <a:rPr lang="ru-RU" sz="2400" i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царіє</a:t>
            </a:r>
            <a:r>
              <a:rPr lang="ru-RU" sz="24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itchFamily="18" charset="0"/>
              </a:rPr>
              <a:t> со дари” </a:t>
            </a:r>
          </a:p>
        </p:txBody>
      </p:sp>
      <p:pic>
        <p:nvPicPr>
          <p:cNvPr id="4101" name="Picture 8" descr="120408084602151500_f0_0"/>
          <p:cNvPicPr>
            <a:picLocks noChangeAspect="1" noChangeArrowheads="1"/>
          </p:cNvPicPr>
          <p:nvPr/>
        </p:nvPicPr>
        <p:blipFill>
          <a:blip r:embed="rId2" cstate="print"/>
          <a:srcRect t="9320" r="1463" b="7294"/>
          <a:stretch>
            <a:fillRect/>
          </a:stretch>
        </p:blipFill>
        <p:spPr bwMode="auto">
          <a:xfrm>
            <a:off x="487363" y="2060575"/>
            <a:ext cx="29733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620713"/>
            <a:ext cx="4537075" cy="597693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FFC000"/>
                </a:solidFill>
              </a:rPr>
              <a:t>Талант художника </a:t>
            </a:r>
            <a:r>
              <a:rPr lang="ru-RU" sz="2400" dirty="0" err="1" smtClean="0">
                <a:solidFill>
                  <a:srgbClr val="FFC000"/>
                </a:solidFill>
              </a:rPr>
              <a:t>проявився</a:t>
            </a:r>
            <a:r>
              <a:rPr lang="ru-RU" sz="2400" dirty="0" smtClean="0">
                <a:solidFill>
                  <a:srgbClr val="FFC000"/>
                </a:solidFill>
              </a:rPr>
              <a:t> рано, </a:t>
            </a:r>
            <a:r>
              <a:rPr lang="ru-RU" sz="2400" dirty="0" err="1" smtClean="0">
                <a:solidFill>
                  <a:srgbClr val="FFC000"/>
                </a:solidFill>
              </a:rPr>
              <a:t>значно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раніше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ніж</a:t>
            </a:r>
            <a:r>
              <a:rPr lang="ru-RU" sz="2400" dirty="0" smtClean="0">
                <a:solidFill>
                  <a:srgbClr val="FFC000"/>
                </a:solidFill>
              </a:rPr>
              <a:t> талант </a:t>
            </a:r>
            <a:r>
              <a:rPr lang="ru-RU" sz="2400" dirty="0" err="1" smtClean="0">
                <a:solidFill>
                  <a:srgbClr val="FFC000"/>
                </a:solidFill>
              </a:rPr>
              <a:t>поета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r>
              <a:rPr lang="ru-RU" sz="2400" dirty="0" err="1" smtClean="0">
                <a:solidFill>
                  <a:srgbClr val="FFC000"/>
                </a:solidFill>
              </a:rPr>
              <a:t>Якщо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перші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літературні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спроби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припадають</a:t>
            </a:r>
            <a:r>
              <a:rPr lang="ru-RU" sz="2400" dirty="0" smtClean="0">
                <a:solidFill>
                  <a:srgbClr val="FFC000"/>
                </a:solidFill>
              </a:rPr>
              <a:t> на 1836-1837  роки, то </a:t>
            </a:r>
            <a:r>
              <a:rPr lang="ru-RU" sz="2400" dirty="0" err="1" smtClean="0">
                <a:solidFill>
                  <a:srgbClr val="FFC000"/>
                </a:solidFill>
              </a:rPr>
              <a:t>найбільш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ранній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малюнок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що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дійшов</a:t>
            </a:r>
            <a:r>
              <a:rPr lang="ru-RU" sz="2400" dirty="0" smtClean="0">
                <a:solidFill>
                  <a:srgbClr val="FFC000"/>
                </a:solidFill>
              </a:rPr>
              <a:t> до нас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відомий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під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назвою</a:t>
            </a:r>
            <a:r>
              <a:rPr lang="ru-RU" sz="2400" dirty="0" smtClean="0">
                <a:solidFill>
                  <a:srgbClr val="FFC000"/>
                </a:solidFill>
              </a:rPr>
              <a:t> “</a:t>
            </a:r>
            <a:r>
              <a:rPr lang="ru-RU" sz="2400" dirty="0" err="1" smtClean="0">
                <a:solidFill>
                  <a:srgbClr val="FFC000"/>
                </a:solidFill>
              </a:rPr>
              <a:t>Погруддя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жінки</a:t>
            </a:r>
            <a:r>
              <a:rPr lang="ru-RU" sz="2400" dirty="0" smtClean="0">
                <a:solidFill>
                  <a:srgbClr val="FFC000"/>
                </a:solidFill>
              </a:rPr>
              <a:t>” </a:t>
            </a:r>
            <a:r>
              <a:rPr lang="ru-RU" sz="2400" dirty="0" err="1" smtClean="0">
                <a:solidFill>
                  <a:srgbClr val="FFC000"/>
                </a:solidFill>
              </a:rPr>
              <a:t>або</a:t>
            </a:r>
            <a:r>
              <a:rPr lang="ru-RU" sz="2400" dirty="0" smtClean="0">
                <a:solidFill>
                  <a:srgbClr val="FFC000"/>
                </a:solidFill>
              </a:rPr>
              <a:t> “</a:t>
            </a:r>
            <a:r>
              <a:rPr lang="ru-RU" sz="2400" dirty="0" err="1" smtClean="0">
                <a:solidFill>
                  <a:srgbClr val="FFC000"/>
                </a:solidFill>
              </a:rPr>
              <a:t>Жіноча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голівка</a:t>
            </a:r>
            <a:r>
              <a:rPr lang="ru-RU" sz="2400" dirty="0" smtClean="0">
                <a:solidFill>
                  <a:srgbClr val="FFC000"/>
                </a:solidFill>
              </a:rPr>
              <a:t>” </a:t>
            </a:r>
            <a:r>
              <a:rPr lang="ru-RU" sz="2400" dirty="0" err="1" smtClean="0">
                <a:solidFill>
                  <a:srgbClr val="FFC000"/>
                </a:solidFill>
              </a:rPr>
              <a:t>датований</a:t>
            </a:r>
            <a:r>
              <a:rPr lang="ru-RU" sz="2400" dirty="0" smtClean="0">
                <a:solidFill>
                  <a:srgbClr val="FFC000"/>
                </a:solidFill>
              </a:rPr>
              <a:t> самим автором </a:t>
            </a:r>
            <a:r>
              <a:rPr lang="ru-RU" sz="2400" dirty="0" err="1" smtClean="0">
                <a:solidFill>
                  <a:srgbClr val="FFC000"/>
                </a:solidFill>
              </a:rPr>
              <a:t>ще</a:t>
            </a:r>
            <a:r>
              <a:rPr lang="ru-RU" sz="2400" dirty="0" smtClean="0">
                <a:solidFill>
                  <a:srgbClr val="FFC000"/>
                </a:solidFill>
              </a:rPr>
              <a:t> 1830році. З </a:t>
            </a:r>
            <a:r>
              <a:rPr lang="ru-RU" sz="2400" dirty="0" err="1" smtClean="0">
                <a:solidFill>
                  <a:srgbClr val="FFC000"/>
                </a:solidFill>
              </a:rPr>
              <a:t>цієї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юнацької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роботи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розпочалась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творчість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видатного</a:t>
            </a:r>
            <a:r>
              <a:rPr lang="ru-RU" sz="2400" dirty="0" smtClean="0">
                <a:solidFill>
                  <a:srgbClr val="FFC000"/>
                </a:solidFill>
              </a:rPr>
              <a:t> художника</a:t>
            </a:r>
            <a:r>
              <a:rPr lang="ru-RU" sz="2400" dirty="0" smtClean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5123" name="Picture 5" descr="000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68313" y="692150"/>
            <a:ext cx="4033837" cy="56880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&amp;Scy;&amp;iecy;&amp;lcy;&amp;yacy;&amp;ncy;&amp;scy;&amp;softcy;&amp;kcy;&amp;acy; &amp;rcy;&amp;ocy;&amp;dcy;&amp;icy;&amp;ncy;&amp;acy;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95288" y="1700213"/>
            <a:ext cx="5113337" cy="4241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95288" y="60213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Селянська родина. 1843р. Полотно, олія.</a:t>
            </a:r>
            <a:endParaRPr lang="ru-RU" sz="1200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580063" y="1989138"/>
            <a:ext cx="324008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  Він став одним із перших художників, які прокладали новий реалістичний напрям, основоположник критичного реалізму в українському мистецтві</a:t>
            </a:r>
            <a:r>
              <a:rPr lang="ru-RU" sz="2800"/>
              <a:t>. 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latin typeface="Arial" charset="0"/>
              </a:rPr>
              <a:t>Для </a:t>
            </a:r>
            <a:r>
              <a:rPr lang="ru-RU" sz="2800" dirty="0" err="1">
                <a:latin typeface="Arial" charset="0"/>
              </a:rPr>
              <a:t>Шевченка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малювання</a:t>
            </a:r>
            <a:r>
              <a:rPr lang="ru-RU" sz="2800" dirty="0">
                <a:latin typeface="Arial" charset="0"/>
              </a:rPr>
              <a:t> стало потребою, </a:t>
            </a:r>
            <a:r>
              <a:rPr lang="ru-RU" sz="2800" dirty="0" err="1">
                <a:latin typeface="Arial" charset="0"/>
              </a:rPr>
              <a:t>вираженням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його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творчого</a:t>
            </a:r>
            <a:r>
              <a:rPr lang="ru-RU" sz="2800" dirty="0">
                <a:latin typeface="Arial" charset="0"/>
              </a:rPr>
              <a:t> духу. </a:t>
            </a:r>
            <a:r>
              <a:rPr lang="ru-RU" sz="28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" charset="0"/>
              </a:rPr>
            </a:b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Тема </a:t>
            </a:r>
            <a:r>
              <a:rPr lang="ru-RU" sz="2800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800" dirty="0" smtClean="0">
                <a:solidFill>
                  <a:schemeClr val="tx1"/>
                </a:solidFill>
              </a:rPr>
              <a:t>, простого народу та </a:t>
            </a:r>
            <a:r>
              <a:rPr lang="ru-RU" sz="2800" dirty="0" err="1" smtClean="0">
                <a:solidFill>
                  <a:schemeClr val="tx1"/>
                </a:solidFill>
              </a:rPr>
              <a:t>жіночої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долі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була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згустком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крові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запеклась у </a:t>
            </a:r>
            <a:r>
              <a:rPr lang="ru-RU" sz="2800" dirty="0" err="1" smtClean="0">
                <a:solidFill>
                  <a:schemeClr val="tx1"/>
                </a:solidFill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</a:rPr>
              <a:t>      </a:t>
            </a:r>
            <a:r>
              <a:rPr lang="ru-RU" sz="2800" dirty="0" err="1" smtClean="0">
                <a:solidFill>
                  <a:schemeClr val="tx1"/>
                </a:solidFill>
              </a:rPr>
              <a:t>серці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7" descr="464e9c6dff74fb3537434a402257c0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343275" cy="45053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324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Катерина. 1842р. Полотно, олія.</a:t>
            </a:r>
            <a:endParaRPr lang="ru-RU" sz="1200">
              <a:latin typeface="Arial" charset="0"/>
            </a:endParaRPr>
          </a:p>
        </p:txBody>
      </p:sp>
      <p:pic>
        <p:nvPicPr>
          <p:cNvPr id="7173" name="Picture 11" descr="289223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r="2016" b="10489"/>
          <a:stretch>
            <a:fillRect/>
          </a:stretch>
        </p:blipFill>
        <p:spPr bwMode="auto">
          <a:xfrm>
            <a:off x="3851275" y="1700213"/>
            <a:ext cx="2011363" cy="2447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851275" y="42211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Сліпа з дочкою. 1842р. Папір, олівець, сепія.</a:t>
            </a:r>
            <a:endParaRPr lang="ru-RU" sz="1200">
              <a:latin typeface="Arial" charset="0"/>
            </a:endParaRPr>
          </a:p>
        </p:txBody>
      </p:sp>
      <p:pic>
        <p:nvPicPr>
          <p:cNvPr id="7175" name="Picture 14" descr="&amp;TScy;&amp;icy;&amp;gcy;&amp;acy;&amp;ncy;&amp;kcy;&amp;acy;-&amp;vcy;&amp;ocy;&amp;rcy;&amp;ocy;&amp;zh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76475"/>
            <a:ext cx="2951163" cy="37449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6084888" y="602138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Циганка-ворожка.1841р. Папір, акварель.</a:t>
            </a:r>
            <a:endParaRPr lang="ru-RU" sz="12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001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err="1" smtClean="0">
                <a:solidFill>
                  <a:schemeClr val="tx1"/>
                </a:solidFill>
              </a:rPr>
              <a:t>Свої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пейзажі</a:t>
            </a:r>
            <a:r>
              <a:rPr lang="ru-RU" sz="2400" b="1" dirty="0" smtClean="0">
                <a:solidFill>
                  <a:schemeClr val="tx1"/>
                </a:solidFill>
              </a:rPr>
              <a:t> Шевченко - художник не </a:t>
            </a:r>
            <a:r>
              <a:rPr lang="ru-RU" sz="2400" b="1" dirty="0" err="1" smtClean="0">
                <a:solidFill>
                  <a:schemeClr val="tx1"/>
                </a:solidFill>
              </a:rPr>
              <a:t>компонував</a:t>
            </a:r>
            <a:r>
              <a:rPr lang="ru-RU" sz="2400" b="1" dirty="0" smtClean="0">
                <a:solidFill>
                  <a:schemeClr val="tx1"/>
                </a:solidFill>
              </a:rPr>
              <a:t>, а </a:t>
            </a:r>
            <a:r>
              <a:rPr lang="ru-RU" sz="2400" b="1" dirty="0" err="1" smtClean="0">
                <a:solidFill>
                  <a:schemeClr val="tx1"/>
                </a:solidFill>
              </a:rPr>
              <a:t>змальовував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краєвиди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які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бачив</a:t>
            </a:r>
            <a:r>
              <a:rPr lang="ru-RU" sz="2400" b="1" dirty="0" smtClean="0">
                <a:solidFill>
                  <a:schemeClr val="tx1"/>
                </a:solidFill>
              </a:rPr>
              <a:t> перед собою. </a:t>
            </a:r>
            <a:r>
              <a:rPr lang="ru-RU" sz="2400" b="1" dirty="0" err="1" smtClean="0">
                <a:solidFill>
                  <a:schemeClr val="tx1"/>
                </a:solidFill>
              </a:rPr>
              <a:t>Саме</a:t>
            </a:r>
            <a:r>
              <a:rPr lang="ru-RU" sz="2400" b="1" dirty="0" smtClean="0">
                <a:solidFill>
                  <a:schemeClr val="tx1"/>
                </a:solidFill>
              </a:rPr>
              <a:t> тому в </a:t>
            </a:r>
            <a:r>
              <a:rPr lang="ru-RU" sz="2400" b="1" dirty="0" err="1" smtClean="0">
                <a:solidFill>
                  <a:schemeClr val="tx1"/>
                </a:solidFill>
              </a:rPr>
              <a:t>його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робочих</a:t>
            </a:r>
            <a:r>
              <a:rPr lang="ru-RU" sz="2400" b="1" dirty="0" smtClean="0">
                <a:solidFill>
                  <a:schemeClr val="tx1"/>
                </a:solidFill>
              </a:rPr>
              <a:t> альбомах ми </a:t>
            </a:r>
            <a:r>
              <a:rPr lang="ru-RU" sz="2400" b="1" dirty="0" err="1" smtClean="0">
                <a:solidFill>
                  <a:schemeClr val="tx1"/>
                </a:solidFill>
              </a:rPr>
              <a:t>знайдемо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багато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начерків</a:t>
            </a:r>
            <a:r>
              <a:rPr lang="ru-RU" sz="2400" b="1" dirty="0" smtClean="0">
                <a:solidFill>
                  <a:schemeClr val="tx1"/>
                </a:solidFill>
              </a:rPr>
              <a:t> дерев, </a:t>
            </a:r>
            <a:r>
              <a:rPr lang="ru-RU" sz="2400" b="1" dirty="0" err="1" smtClean="0">
                <a:solidFill>
                  <a:schemeClr val="tx1"/>
                </a:solidFill>
              </a:rPr>
              <a:t>бур’янів</a:t>
            </a:r>
            <a:r>
              <a:rPr lang="ru-RU" sz="2400" b="1" dirty="0" smtClean="0">
                <a:solidFill>
                  <a:schemeClr val="tx1"/>
                </a:solidFill>
              </a:rPr>
              <a:t>, хат, </a:t>
            </a:r>
            <a:r>
              <a:rPr lang="ru-RU" sz="2400" b="1" dirty="0" err="1" smtClean="0">
                <a:solidFill>
                  <a:schemeClr val="tx1"/>
                </a:solidFill>
              </a:rPr>
              <a:t>церков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rgbClr val="008000"/>
                </a:solidFill>
              </a:rPr>
              <a:t/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ru-RU" sz="2000" dirty="0" smtClean="0"/>
              <a:t>                                                             </a:t>
            </a:r>
            <a:r>
              <a:rPr lang="ru-RU" sz="4000" dirty="0" smtClean="0"/>
              <a:t> </a:t>
            </a:r>
          </a:p>
        </p:txBody>
      </p:sp>
      <p:pic>
        <p:nvPicPr>
          <p:cNvPr id="8195" name="Picture 5" descr="&amp;Tcy;&amp;ocy;&amp;pcy;&amp;ocy;&amp;l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170237" cy="403383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Тополя.1839-1840р. Папір, олівець. </a:t>
            </a:r>
            <a:endParaRPr lang="ru-RU" sz="1200">
              <a:latin typeface="Arial" charset="0"/>
            </a:endParaRPr>
          </a:p>
        </p:txBody>
      </p:sp>
      <p:pic>
        <p:nvPicPr>
          <p:cNvPr id="8197" name="Picture 8" descr="&amp;KHcy;&amp;acy;&amp;tcy;&amp;acy; &amp;bcy;&amp;acy;&amp;tcy;&amp;softcy;&amp;kcy;&amp;iukcy;&amp;vcy; &amp;ucy; &amp;Kcy;&amp;icy;&amp;rcy;&amp;icy;&amp;lcy;&amp;iukcy;&amp;vcy;&amp;tscy;&amp;iukcy;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067175" y="2276475"/>
            <a:ext cx="4762500" cy="3086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067175" y="544512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Хата батьків у Кирилівці. 1843. Папір,олівець.</a:t>
            </a:r>
            <a:endParaRPr lang="ru-RU" sz="12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hevchenko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3928"/>
          <a:stretch>
            <a:fillRect/>
          </a:stretch>
        </p:blipFill>
        <p:spPr bwMode="auto">
          <a:xfrm>
            <a:off x="684213" y="1484313"/>
            <a:ext cx="3311525" cy="21621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9219" name="Picture 7" descr="56077075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95288" y="3860800"/>
            <a:ext cx="3673475" cy="26050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50825" y="1889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>
                <a:solidFill>
                  <a:srgbClr val="FFCC66"/>
                </a:solidFill>
              </a:rPr>
              <a:t>Пейзажні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малюнки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Шевченка</a:t>
            </a:r>
            <a:r>
              <a:rPr lang="ru-RU" sz="2400" dirty="0">
                <a:solidFill>
                  <a:srgbClr val="FFCC66"/>
                </a:solidFill>
              </a:rPr>
              <a:t> 1843 – 1847 </a:t>
            </a:r>
            <a:r>
              <a:rPr lang="ru-RU" sz="2400" dirty="0" err="1">
                <a:solidFill>
                  <a:srgbClr val="FFCC66"/>
                </a:solidFill>
              </a:rPr>
              <a:t>рр</a:t>
            </a:r>
            <a:r>
              <a:rPr lang="ru-RU" sz="2400" dirty="0">
                <a:solidFill>
                  <a:srgbClr val="FFCC66"/>
                </a:solidFill>
              </a:rPr>
              <a:t>. </a:t>
            </a:r>
            <a:r>
              <a:rPr lang="ru-RU" sz="2400" dirty="0" err="1">
                <a:solidFill>
                  <a:srgbClr val="FFCC66"/>
                </a:solidFill>
              </a:rPr>
              <a:t>можна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поділити</a:t>
            </a:r>
            <a:r>
              <a:rPr lang="ru-RU" sz="2400" dirty="0">
                <a:solidFill>
                  <a:srgbClr val="FFCC66"/>
                </a:solidFill>
              </a:rPr>
              <a:t> на </a:t>
            </a:r>
            <a:r>
              <a:rPr lang="ru-RU" sz="2400" dirty="0" err="1">
                <a:solidFill>
                  <a:srgbClr val="FFCC66"/>
                </a:solidFill>
              </a:rPr>
              <a:t>дві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групи</a:t>
            </a:r>
            <a:r>
              <a:rPr lang="ru-RU" sz="2400" dirty="0">
                <a:solidFill>
                  <a:srgbClr val="FFCC66"/>
                </a:solidFill>
              </a:rPr>
              <a:t>: </a:t>
            </a:r>
            <a:r>
              <a:rPr lang="ru-RU" sz="2400" dirty="0" err="1">
                <a:solidFill>
                  <a:srgbClr val="FFCC66"/>
                </a:solidFill>
              </a:rPr>
              <a:t>малюнки</a:t>
            </a:r>
            <a:r>
              <a:rPr lang="ru-RU" sz="2400" dirty="0">
                <a:solidFill>
                  <a:srgbClr val="FFCC66"/>
                </a:solidFill>
              </a:rPr>
              <a:t>, </a:t>
            </a:r>
            <a:r>
              <a:rPr lang="ru-RU" sz="2400" dirty="0" err="1">
                <a:solidFill>
                  <a:srgbClr val="FFCC66"/>
                </a:solidFill>
              </a:rPr>
              <a:t>на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яких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зображено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сільські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краєвиди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пейзажі</a:t>
            </a:r>
            <a:r>
              <a:rPr lang="ru-RU" sz="2400" dirty="0">
                <a:solidFill>
                  <a:srgbClr val="FFCC66"/>
                </a:solidFill>
              </a:rPr>
              <a:t>, </a:t>
            </a:r>
            <a:r>
              <a:rPr lang="ru-RU" sz="2400" dirty="0" err="1">
                <a:solidFill>
                  <a:srgbClr val="FFCC66"/>
                </a:solidFill>
              </a:rPr>
              <a:t>на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яких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відтворені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історичні</a:t>
            </a:r>
            <a:r>
              <a:rPr lang="ru-RU" sz="2400" dirty="0">
                <a:solidFill>
                  <a:srgbClr val="FFCC66"/>
                </a:solidFill>
              </a:rPr>
              <a:t> та </a:t>
            </a:r>
            <a:r>
              <a:rPr lang="ru-RU" sz="2400" dirty="0" err="1">
                <a:solidFill>
                  <a:srgbClr val="FFCC66"/>
                </a:solidFill>
              </a:rPr>
              <a:t>архітектурні</a:t>
            </a:r>
            <a:r>
              <a:rPr lang="ru-RU" sz="2400" dirty="0">
                <a:solidFill>
                  <a:srgbClr val="FFCC66"/>
                </a:solidFill>
              </a:rPr>
              <a:t> </a:t>
            </a:r>
            <a:r>
              <a:rPr lang="ru-RU" sz="2400" dirty="0" err="1">
                <a:solidFill>
                  <a:srgbClr val="FFCC66"/>
                </a:solidFill>
              </a:rPr>
              <a:t>пам’ятки</a:t>
            </a:r>
            <a:r>
              <a:rPr lang="ru-RU" sz="24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9221" name="Picture 13" descr="&amp;Vcy; &amp;Rcy;&amp;iecy;&amp;shcy;&amp;iecy;&amp;tcy;&amp;icy;&amp;lcy;&amp;iukcy;&amp;vcy;&amp;tscy;&amp;iu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205038"/>
            <a:ext cx="4608512" cy="30686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5724525" y="53736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200">
                <a:latin typeface="Arial" charset="0"/>
              </a:rPr>
              <a:t>В Решетилівці.1845. папір, туш, сепія, акварель.</a:t>
            </a:r>
            <a:endParaRPr lang="ru-RU" sz="12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&amp;Vcy;&amp;ocy;&amp;zcy;&amp;dcy;&amp;vcy;&amp;icy;&amp;zhcy;&amp;iecy;&amp;ncy;&amp;scy;&amp;softcy;&amp;kcy;&amp;icy;&amp;jcy; &amp;mcy;&amp;ocy;&amp;ncy;&amp;acy;&amp;scy;&amp;tcy;&amp;icy;&amp;rcy; &amp;ucy; &amp;Pcy;&amp;ocy;&amp;lcy;&amp;tcy;&amp;acy;&amp;v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3375"/>
            <a:ext cx="4032250" cy="27574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4643438" y="3141663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Воздвиженський монастир у Полтаві . 1845. Папір, сепія, акварель, туш. </a:t>
            </a:r>
          </a:p>
        </p:txBody>
      </p:sp>
      <p:pic>
        <p:nvPicPr>
          <p:cNvPr id="10244" name="Picture 13" descr="&amp;Pcy;&amp;ocy;&amp;chcy;&amp;acy;&amp;yicy;&amp;vcy;&amp;scy;&amp;softcy;&amp;kcy;&amp;acy; &amp;lcy;&amp;acy;&amp;vcy;&amp;rcy;&amp;acy; &amp;zcy; &amp;pcy;&amp;iukcy;&amp;vcy;&amp;dcy;&amp;ncy;&amp;yacy;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654" t="2188" r="1654" b="778"/>
          <a:stretch>
            <a:fillRect/>
          </a:stretch>
        </p:blipFill>
        <p:spPr bwMode="auto">
          <a:xfrm>
            <a:off x="395288" y="1125538"/>
            <a:ext cx="4176712" cy="31686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395288" y="429260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Почаївська лавра з півдня. 1846. Папір, акварель.</a:t>
            </a:r>
            <a:r>
              <a:rPr lang="ru-RU">
                <a:latin typeface="Arial" charset="0"/>
              </a:rPr>
              <a:t>  </a:t>
            </a:r>
          </a:p>
        </p:txBody>
      </p:sp>
      <p:pic>
        <p:nvPicPr>
          <p:cNvPr id="10246" name="Picture 15" descr="&amp;Kcy;&amp;ocy;&amp;scy;&amp;tcy;&amp;iecy;&amp;lcy; &amp;scy;&amp;vcy;. &amp;Ocy;&amp;lcy;&amp;iecy;&amp;kcy;&amp;scy;&amp;acy;&amp;ncy;&amp;dcy;&amp;rcy;&amp;acy; &amp;ucy; &amp;Kcy;&amp;icy;&amp;jukcy;&amp;vcy;&amp;iu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663950"/>
            <a:ext cx="4032250" cy="2943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1835150" y="609282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>
                <a:latin typeface="Arial" charset="0"/>
              </a:rPr>
              <a:t>Костел св. Олександра у Києві. 1846. Папір, акварель.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386</TotalTime>
  <Words>678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Georgia</vt:lpstr>
      <vt:lpstr>Arial</vt:lpstr>
      <vt:lpstr>Бумажная</vt:lpstr>
      <vt:lpstr>Слайд 1</vt:lpstr>
      <vt:lpstr>Слайд 2</vt:lpstr>
      <vt:lpstr>Про свою пристрасть до писання і малювання Кобзар оповів у вірші “А.О. Козачковському” </vt:lpstr>
      <vt:lpstr>Слайд 4</vt:lpstr>
      <vt:lpstr>Слайд 5</vt:lpstr>
      <vt:lpstr>Тема українського, простого народу та жіночої долі була згустком крові, що запеклась у його      серці.  </vt:lpstr>
      <vt:lpstr>Свої пейзажі Шевченко - художник не компонував, а змальовував краєвиди, які бачив перед собою. Саме тому в його робочих альбомах ми знайдемо багато начерків дерев, бур’янів, хат, церков.                                                               </vt:lpstr>
      <vt:lpstr>Слайд 8</vt:lpstr>
      <vt:lpstr>Слайд 9</vt:lpstr>
      <vt:lpstr>Слайд 10</vt:lpstr>
      <vt:lpstr>Його твори виставлялися на академічних виставках, а за видатні успіхи у гравюрі Шевченкові було присвоєно звання академіка.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Серед творчої спадщини Шевченка є ряд робіт на релігійну тематику.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Т.Г. Шевченко - художник</dc:title>
  <dc:creator>BEST</dc:creator>
  <cp:lastModifiedBy>SaM</cp:lastModifiedBy>
  <cp:revision>8</cp:revision>
  <dcterms:created xsi:type="dcterms:W3CDTF">2013-09-15T15:38:41Z</dcterms:created>
  <dcterms:modified xsi:type="dcterms:W3CDTF">2014-12-25T19:59:12Z</dcterms:modified>
</cp:coreProperties>
</file>