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4D2072-AC1D-4B9B-A36A-5ED55F858F4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297E84-B334-451A-940D-A9BAC76BEB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л</a:t>
            </a:r>
            <a:r>
              <a:rPr lang="en-US" dirty="0" err="1" smtClean="0"/>
              <a:t>i</a:t>
            </a:r>
            <a:r>
              <a:rPr lang="ru-RU" dirty="0" err="1" smtClean="0"/>
              <a:t>тератури</a:t>
            </a:r>
            <a:r>
              <a:rPr lang="ru-RU" dirty="0" smtClean="0"/>
              <a:t> </a:t>
            </a:r>
            <a:r>
              <a:rPr lang="ru-RU" dirty="0" err="1" smtClean="0"/>
              <a:t>наприк</a:t>
            </a:r>
            <a:r>
              <a:rPr lang="en-US" dirty="0" err="1" smtClean="0"/>
              <a:t>i</a:t>
            </a:r>
            <a:r>
              <a:rPr lang="ru-RU" dirty="0" err="1" smtClean="0"/>
              <a:t>нц</a:t>
            </a:r>
            <a:r>
              <a:rPr lang="en-US" dirty="0" err="1" smtClean="0"/>
              <a:t>i</a:t>
            </a:r>
            <a:r>
              <a:rPr lang="ru-RU" dirty="0" smtClean="0"/>
              <a:t> 18-поч.19 ст.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067944" y="676146"/>
            <a:ext cx="5076056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Мико́ла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Іва́нович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Костома́ров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(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16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травня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1817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19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квітня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1885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) 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видатний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український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російський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історик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поет-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романтик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мислитель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громадський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діяч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етнопсихолог</a:t>
            </a:r>
            <a:r>
              <a:rPr lang="ru-RU" baseline="30000" dirty="0" smtClean="0">
                <a:latin typeface="Arial" charset="0"/>
                <a:cs typeface="Arial" charset="0"/>
              </a:rPr>
              <a:t> </a:t>
            </a:r>
            <a:r>
              <a:rPr lang="ru-RU" dirty="0" smtClean="0"/>
              <a:t>. </a:t>
            </a:r>
            <a:r>
              <a:rPr lang="ru-RU" dirty="0" smtClean="0"/>
              <a:t>Автор </a:t>
            </a:r>
            <a:r>
              <a:rPr lang="ru-RU" dirty="0" err="1" smtClean="0"/>
              <a:t>багатьох</a:t>
            </a:r>
            <a:r>
              <a:rPr lang="ru-RU" dirty="0" smtClean="0"/>
              <a:t> в</a:t>
            </a:r>
            <a:r>
              <a:rPr lang="en-US" dirty="0" err="1" smtClean="0"/>
              <a:t>i</a:t>
            </a:r>
            <a:r>
              <a:rPr lang="ru-RU" dirty="0" err="1" smtClean="0"/>
              <a:t>домих</a:t>
            </a:r>
            <a:r>
              <a:rPr lang="ru-RU" dirty="0" smtClean="0"/>
              <a:t> </a:t>
            </a:r>
            <a:r>
              <a:rPr lang="ru-RU" dirty="0" err="1" smtClean="0"/>
              <a:t>твор</a:t>
            </a:r>
            <a:r>
              <a:rPr lang="en-US" dirty="0" err="1" smtClean="0"/>
              <a:t>i</a:t>
            </a:r>
            <a:r>
              <a:rPr lang="ru-RU" dirty="0" smtClean="0"/>
              <a:t>в</a:t>
            </a:r>
            <a:r>
              <a:rPr lang="en-US" dirty="0" smtClean="0"/>
              <a:t>,</a:t>
            </a:r>
            <a:r>
              <a:rPr lang="ru-RU" dirty="0" smtClean="0"/>
              <a:t>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smtClean="0"/>
              <a:t>:</a:t>
            </a:r>
            <a:r>
              <a:rPr lang="ru-RU" i="1" dirty="0" smtClean="0"/>
              <a:t>Книга </a:t>
            </a:r>
            <a:r>
              <a:rPr lang="ru-RU" i="1" dirty="0" err="1"/>
              <a:t>буття</a:t>
            </a:r>
            <a:r>
              <a:rPr lang="ru-RU" i="1" dirty="0"/>
              <a:t> </a:t>
            </a:r>
            <a:r>
              <a:rPr lang="ru-RU" i="1" dirty="0" err="1"/>
              <a:t>українського</a:t>
            </a:r>
            <a:r>
              <a:rPr lang="ru-RU" i="1" dirty="0"/>
              <a:t> </a:t>
            </a:r>
            <a:r>
              <a:rPr lang="ru-RU" i="1" dirty="0" smtClean="0"/>
              <a:t>народу</a:t>
            </a:r>
            <a:r>
              <a:rPr lang="en-US" i="1" dirty="0" smtClean="0"/>
              <a:t>,</a:t>
            </a:r>
            <a:r>
              <a:rPr lang="ru-RU" i="1" dirty="0"/>
              <a:t> Богдан </a:t>
            </a:r>
            <a:r>
              <a:rPr lang="ru-RU" i="1" dirty="0" err="1" smtClean="0"/>
              <a:t>Хмельницький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 smtClean="0"/>
              <a:t>Руїна</a:t>
            </a:r>
            <a:r>
              <a:rPr lang="en-US" i="1" dirty="0" smtClean="0"/>
              <a:t>,</a:t>
            </a:r>
            <a:r>
              <a:rPr lang="ru-RU" i="1" dirty="0" smtClean="0"/>
              <a:t> Мазепа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/>
              <a:t>Дві</a:t>
            </a:r>
            <a:r>
              <a:rPr lang="ru-RU" i="1" dirty="0"/>
              <a:t> </a:t>
            </a:r>
            <a:r>
              <a:rPr lang="ru-RU" i="1" dirty="0" err="1"/>
              <a:t>руські</a:t>
            </a:r>
            <a:r>
              <a:rPr lang="ru-RU" i="1" dirty="0"/>
              <a:t> </a:t>
            </a:r>
            <a:r>
              <a:rPr lang="ru-RU" i="1" dirty="0" err="1" smtClean="0"/>
              <a:t>народності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/>
              <a:t>Українські</a:t>
            </a:r>
            <a:r>
              <a:rPr lang="ru-RU" i="1" dirty="0"/>
              <a:t> </a:t>
            </a:r>
            <a:r>
              <a:rPr lang="ru-RU" i="1" dirty="0" err="1" smtClean="0"/>
              <a:t>балади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 smtClean="0"/>
              <a:t>Гілка</a:t>
            </a:r>
            <a:r>
              <a:rPr lang="en-US" i="1" dirty="0" smtClean="0"/>
              <a:t>,</a:t>
            </a:r>
            <a:r>
              <a:rPr lang="ru-RU" i="1" dirty="0"/>
              <a:t> Сава </a:t>
            </a:r>
            <a:r>
              <a:rPr lang="ru-RU" i="1" dirty="0" err="1" smtClean="0"/>
              <a:t>Чалий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/>
              <a:t>Останні</a:t>
            </a:r>
            <a:r>
              <a:rPr lang="ru-RU" i="1" dirty="0"/>
              <a:t> роки </a:t>
            </a:r>
            <a:r>
              <a:rPr lang="ru-RU" i="1" dirty="0" err="1"/>
              <a:t>Речі</a:t>
            </a:r>
            <a:r>
              <a:rPr lang="ru-RU" i="1" dirty="0"/>
              <a:t> </a:t>
            </a:r>
            <a:r>
              <a:rPr lang="ru-RU" i="1" dirty="0" err="1" smtClean="0"/>
              <a:t>Посполитої</a:t>
            </a:r>
            <a:r>
              <a:rPr lang="en-US" i="1" dirty="0" smtClean="0"/>
              <a:t> </a:t>
            </a:r>
            <a:r>
              <a:rPr lang="ru-RU" i="1" dirty="0" smtClean="0"/>
              <a:t> </a:t>
            </a:r>
            <a:r>
              <a:rPr lang="en-US" i="1" dirty="0" err="1" smtClean="0"/>
              <a:t>i</a:t>
            </a:r>
            <a:r>
              <a:rPr lang="ru-RU" i="1" dirty="0" smtClean="0"/>
              <a:t> т.д.</a:t>
            </a: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" name="Рисунок 2" descr="Kostomarov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3393660" cy="530120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4355976" y="404664"/>
            <a:ext cx="4536504" cy="53553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Григо́рій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Фе́дорович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Кві́тка-Основ'я́ненко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(18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листопад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1778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-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8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серпня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1843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)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український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прозаїк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драматург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журналіст</a:t>
            </a:r>
            <a:r>
              <a:rPr lang="en-US" dirty="0">
                <a:solidFill>
                  <a:srgbClr val="252525"/>
                </a:solidFill>
                <a:latin typeface="Arial" charset="0"/>
                <a:cs typeface="Arial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sng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літературний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критик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культурно-громадський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діяч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Засновник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художньої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прози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жанру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соціально-побутової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комедії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класичній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українській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літературі.</a:t>
            </a:r>
            <a:r>
              <a:rPr lang="ru-RU" dirty="0" err="1" smtClean="0">
                <a:latin typeface="Arial" charset="0"/>
                <a:cs typeface="Arial" charset="0"/>
              </a:rPr>
              <a:t>Б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ув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прихильником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ідеї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вдосконалення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суспiльства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шляхом реформ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впливу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засобами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лiтературного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та театрального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мистецтва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Твори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под</a:t>
            </a:r>
            <a:r>
              <a:rPr kumimoji="0" lang="en-US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ляються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на 2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групи</a:t>
            </a:r>
            <a:r>
              <a:rPr lang="ru-RU" dirty="0" smtClean="0">
                <a:latin typeface="Arial" charset="0"/>
                <a:cs typeface="Arial" charset="0"/>
              </a:rPr>
              <a:t>:</a:t>
            </a:r>
            <a:br>
              <a:rPr lang="ru-RU" dirty="0" smtClean="0">
                <a:latin typeface="Arial" charset="0"/>
                <a:cs typeface="Arial" charset="0"/>
              </a:rPr>
            </a:br>
            <a:r>
              <a:rPr lang="ru-RU" dirty="0" smtClean="0">
                <a:latin typeface="Arial" charset="0"/>
                <a:cs typeface="Arial" charset="0"/>
              </a:rPr>
              <a:t>1)</a:t>
            </a:r>
            <a:r>
              <a:rPr lang="ru-RU" dirty="0" err="1" smtClean="0">
                <a:latin typeface="Arial" charset="0"/>
                <a:cs typeface="Arial" charset="0"/>
              </a:rPr>
              <a:t>сентиментально-реал</a:t>
            </a:r>
            <a:r>
              <a:rPr lang="en-US" dirty="0" err="1" smtClean="0">
                <a:latin typeface="Arial" charset="0"/>
                <a:cs typeface="Arial" charset="0"/>
              </a:rPr>
              <a:t>i</a:t>
            </a:r>
            <a:r>
              <a:rPr lang="ru-RU" dirty="0" err="1" smtClean="0">
                <a:latin typeface="Arial" charset="0"/>
                <a:cs typeface="Arial" charset="0"/>
              </a:rPr>
              <a:t>стичн</a:t>
            </a:r>
            <a:r>
              <a:rPr lang="en-US" dirty="0" err="1" smtClean="0">
                <a:latin typeface="Arial" charset="0"/>
                <a:cs typeface="Arial" charset="0"/>
              </a:rPr>
              <a:t>i</a:t>
            </a:r>
            <a:r>
              <a:rPr lang="ru-RU" dirty="0" smtClean="0">
                <a:latin typeface="Arial" charset="0"/>
                <a:cs typeface="Arial" charset="0"/>
              </a:rPr>
              <a:t>:Маруся(перша </a:t>
            </a:r>
            <a:r>
              <a:rPr lang="ru-RU" dirty="0" err="1" smtClean="0">
                <a:latin typeface="Arial" charset="0"/>
                <a:cs typeface="Arial" charset="0"/>
              </a:rPr>
              <a:t>укр</a:t>
            </a:r>
            <a:r>
              <a:rPr lang="ru-RU" dirty="0" smtClean="0">
                <a:latin typeface="Arial" charset="0"/>
                <a:cs typeface="Arial" charset="0"/>
              </a:rPr>
              <a:t>. </a:t>
            </a:r>
            <a:r>
              <a:rPr lang="ru-RU" dirty="0" err="1">
                <a:latin typeface="Arial" charset="0"/>
                <a:cs typeface="Arial" charset="0"/>
              </a:rPr>
              <a:t>п</a:t>
            </a:r>
            <a:r>
              <a:rPr lang="ru-RU" dirty="0" err="1" smtClean="0">
                <a:latin typeface="Arial" charset="0"/>
                <a:cs typeface="Arial" charset="0"/>
              </a:rPr>
              <a:t>ов</a:t>
            </a:r>
            <a:r>
              <a:rPr lang="en-US" dirty="0" err="1" smtClean="0">
                <a:latin typeface="Arial" charset="0"/>
                <a:cs typeface="Arial" charset="0"/>
              </a:rPr>
              <a:t>i</a:t>
            </a:r>
            <a:r>
              <a:rPr lang="ru-RU" dirty="0" err="1" smtClean="0">
                <a:latin typeface="Arial" charset="0"/>
                <a:cs typeface="Arial" charset="0"/>
              </a:rPr>
              <a:t>сть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нової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укр</a:t>
            </a:r>
            <a:r>
              <a:rPr lang="ru-RU" dirty="0" smtClean="0">
                <a:latin typeface="Arial" charset="0"/>
                <a:cs typeface="Arial" charset="0"/>
              </a:rPr>
              <a:t>. л</a:t>
            </a:r>
            <a:r>
              <a:rPr lang="en-US" dirty="0" err="1" smtClean="0">
                <a:latin typeface="Arial" charset="0"/>
                <a:cs typeface="Arial" charset="0"/>
              </a:rPr>
              <a:t>i</a:t>
            </a:r>
            <a:r>
              <a:rPr lang="ru-RU" dirty="0" smtClean="0">
                <a:latin typeface="Arial" charset="0"/>
                <a:cs typeface="Arial" charset="0"/>
              </a:rPr>
              <a:t>т.)</a:t>
            </a:r>
            <a:r>
              <a:rPr lang="en-US" dirty="0" smtClean="0">
                <a:latin typeface="Arial" charset="0"/>
                <a:cs typeface="Arial" charset="0"/>
              </a:rPr>
              <a:t>,</a:t>
            </a:r>
            <a:r>
              <a:rPr lang="ru-RU" dirty="0" err="1">
                <a:latin typeface="Arial" charset="0"/>
                <a:cs typeface="Arial" charset="0"/>
              </a:rPr>
              <a:t>К</a:t>
            </a:r>
            <a:r>
              <a:rPr lang="ru-RU" dirty="0" err="1" smtClean="0">
                <a:latin typeface="Arial" charset="0"/>
                <a:cs typeface="Arial" charset="0"/>
              </a:rPr>
              <a:t>озир-д</a:t>
            </a:r>
            <a:r>
              <a:rPr lang="en-US" dirty="0" err="1" smtClean="0">
                <a:latin typeface="Arial" charset="0"/>
                <a:cs typeface="Arial" charset="0"/>
              </a:rPr>
              <a:t>i</a:t>
            </a:r>
            <a:r>
              <a:rPr lang="ru-RU" dirty="0" err="1" smtClean="0">
                <a:latin typeface="Arial" charset="0"/>
                <a:cs typeface="Arial" charset="0"/>
              </a:rPr>
              <a:t>вка,Сердешна</a:t>
            </a:r>
            <a:r>
              <a:rPr lang="ru-RU" dirty="0" smtClean="0">
                <a:latin typeface="Arial" charset="0"/>
                <a:cs typeface="Arial" charset="0"/>
              </a:rPr>
              <a:t> Оксана.</a:t>
            </a:r>
            <a:br>
              <a:rPr lang="ru-RU" dirty="0" smtClean="0">
                <a:latin typeface="Arial" charset="0"/>
                <a:cs typeface="Arial" charset="0"/>
              </a:rPr>
            </a:br>
            <a:r>
              <a:rPr lang="ru-RU" dirty="0" smtClean="0">
                <a:latin typeface="Arial" charset="0"/>
                <a:cs typeface="Arial" charset="0"/>
              </a:rPr>
              <a:t>2) </a:t>
            </a:r>
            <a:r>
              <a:rPr lang="ru-RU" dirty="0" err="1" smtClean="0">
                <a:latin typeface="Arial" charset="0"/>
                <a:cs typeface="Arial" charset="0"/>
              </a:rPr>
              <a:t>бурлескно-реалістичні</a:t>
            </a:r>
            <a:r>
              <a:rPr lang="ru-RU" dirty="0" smtClean="0">
                <a:latin typeface="Arial" charset="0"/>
                <a:cs typeface="Arial" charset="0"/>
              </a:rPr>
              <a:t>:</a:t>
            </a:r>
            <a:r>
              <a:rPr lang="ru-RU" dirty="0"/>
              <a:t> </a:t>
            </a:r>
            <a:r>
              <a:rPr lang="ru-RU" dirty="0" err="1"/>
              <a:t>Конотопська</a:t>
            </a:r>
            <a:r>
              <a:rPr lang="ru-RU" dirty="0"/>
              <a:t> </a:t>
            </a:r>
            <a:r>
              <a:rPr lang="ru-RU" dirty="0" err="1" smtClean="0"/>
              <a:t>відьма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err="1"/>
              <a:t>Салдацкий</a:t>
            </a:r>
            <a:r>
              <a:rPr lang="ru-RU" dirty="0"/>
              <a:t> </a:t>
            </a:r>
            <a:r>
              <a:rPr lang="ru-RU" dirty="0" err="1" smtClean="0"/>
              <a:t>патрет</a:t>
            </a:r>
            <a:r>
              <a:rPr lang="ru-RU" dirty="0" smtClean="0"/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" name="Рисунок 2" descr="Квітка-Основ'яненк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20688"/>
            <a:ext cx="3384376" cy="439248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4644008" y="332656"/>
            <a:ext cx="4248472" cy="59093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Петро́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Петро́вич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Гула́к-Артемо́вський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(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27січня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1790</a:t>
            </a:r>
            <a:r>
              <a:rPr lang="ru-RU" dirty="0">
                <a:solidFill>
                  <a:srgbClr val="252525"/>
                </a:solidFill>
                <a:latin typeface="Arial" charset="0"/>
                <a:cs typeface="Arial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13жовтня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1865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) 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український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письменник</a:t>
            </a:r>
            <a:r>
              <a:rPr lang="en-US" dirty="0">
                <a:solidFill>
                  <a:srgbClr val="252525"/>
                </a:solidFill>
                <a:latin typeface="Arial" charset="0"/>
                <a:cs typeface="Arial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вчений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перекладач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поет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  <a:r>
              <a:rPr lang="ru-RU" dirty="0"/>
              <a:t> До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доробку</a:t>
            </a:r>
            <a:r>
              <a:rPr lang="ru-RU" dirty="0"/>
              <a:t> П. </a:t>
            </a:r>
            <a:r>
              <a:rPr lang="ru-RU" dirty="0" err="1"/>
              <a:t>Гулака-Артемовського</a:t>
            </a:r>
            <a:r>
              <a:rPr lang="ru-RU" dirty="0"/>
              <a:t> належать байки (</a:t>
            </a:r>
            <a:r>
              <a:rPr lang="ru-RU" dirty="0" err="1"/>
              <a:t>байка-казка</a:t>
            </a:r>
            <a:r>
              <a:rPr lang="ru-RU" dirty="0"/>
              <a:t>, </a:t>
            </a:r>
            <a:r>
              <a:rPr lang="ru-RU" dirty="0" err="1"/>
              <a:t>байка-приказка</a:t>
            </a:r>
            <a:r>
              <a:rPr lang="ru-RU" dirty="0"/>
              <a:t>), </a:t>
            </a:r>
            <a:r>
              <a:rPr lang="ru-RU" dirty="0" err="1"/>
              <a:t>притчі</a:t>
            </a:r>
            <a:r>
              <a:rPr lang="ru-RU" dirty="0"/>
              <a:t>, </a:t>
            </a:r>
            <a:r>
              <a:rPr lang="ru-RU" dirty="0" err="1"/>
              <a:t>вірші</a:t>
            </a:r>
            <a:r>
              <a:rPr lang="ru-RU" dirty="0"/>
              <a:t>, </a:t>
            </a:r>
            <a:r>
              <a:rPr lang="ru-RU" dirty="0" err="1"/>
              <a:t>послання,балади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ввів</a:t>
            </a:r>
            <a:r>
              <a:rPr lang="ru-RU" dirty="0"/>
              <a:t> в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літературу</a:t>
            </a:r>
            <a:r>
              <a:rPr lang="ru-RU" dirty="0"/>
              <a:t> жанр </a:t>
            </a:r>
            <a:r>
              <a:rPr lang="ru-RU" dirty="0" err="1"/>
              <a:t>романтичної</a:t>
            </a:r>
            <a:r>
              <a:rPr lang="ru-RU" dirty="0"/>
              <a:t> </a:t>
            </a:r>
            <a:r>
              <a:rPr lang="ru-RU" dirty="0" err="1"/>
              <a:t>балади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найкращі</a:t>
            </a:r>
            <a:r>
              <a:rPr lang="ru-RU" dirty="0"/>
              <a:t> твори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написані</a:t>
            </a:r>
            <a:r>
              <a:rPr lang="ru-RU" dirty="0"/>
              <a:t> в </a:t>
            </a:r>
            <a:r>
              <a:rPr lang="ru-RU" dirty="0" err="1"/>
              <a:t>дусі</a:t>
            </a:r>
            <a:r>
              <a:rPr lang="ru-RU" dirty="0"/>
              <a:t> </a:t>
            </a:r>
            <a:r>
              <a:rPr lang="ru-RU" dirty="0" err="1"/>
              <a:t>естетики</a:t>
            </a:r>
            <a:r>
              <a:rPr lang="ru-RU" dirty="0"/>
              <a:t> </a:t>
            </a:r>
            <a:r>
              <a:rPr lang="ru-RU" dirty="0" err="1"/>
              <a:t>просвітницького</a:t>
            </a:r>
            <a:r>
              <a:rPr lang="ru-RU" dirty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. Твори : </a:t>
            </a:r>
            <a:r>
              <a:rPr lang="ru-RU" dirty="0" err="1" smtClean="0"/>
              <a:t>Рибалка</a:t>
            </a:r>
            <a:r>
              <a:rPr lang="en-US" dirty="0" smtClean="0"/>
              <a:t>,</a:t>
            </a:r>
            <a:r>
              <a:rPr lang="ru-RU" i="1" dirty="0"/>
              <a:t> </a:t>
            </a:r>
            <a:r>
              <a:rPr lang="ru-RU" i="1" dirty="0" err="1"/>
              <a:t>Батько</a:t>
            </a:r>
            <a:r>
              <a:rPr lang="ru-RU" i="1" dirty="0"/>
              <a:t> та </a:t>
            </a:r>
            <a:r>
              <a:rPr lang="ru-RU" i="1" dirty="0" err="1" smtClean="0"/>
              <a:t>син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/>
              <a:t>Дві</a:t>
            </a:r>
            <a:r>
              <a:rPr lang="ru-RU" i="1" dirty="0"/>
              <a:t> пташки в </a:t>
            </a:r>
            <a:r>
              <a:rPr lang="ru-RU" i="1" dirty="0" err="1" smtClean="0"/>
              <a:t>клітці</a:t>
            </a:r>
            <a:r>
              <a:rPr lang="en-US" i="1" dirty="0" smtClean="0"/>
              <a:t>,</a:t>
            </a:r>
            <a:r>
              <a:rPr lang="ru-RU" i="1" dirty="0"/>
              <a:t> Пан та </a:t>
            </a:r>
            <a:r>
              <a:rPr lang="ru-RU" i="1" dirty="0" smtClean="0"/>
              <a:t>собака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/>
              <a:t>Справжня</a:t>
            </a:r>
            <a:r>
              <a:rPr lang="ru-RU" i="1" dirty="0"/>
              <a:t> </a:t>
            </a:r>
            <a:r>
              <a:rPr lang="ru-RU" i="1" dirty="0" err="1" smtClean="0"/>
              <a:t>добрість</a:t>
            </a:r>
            <a:r>
              <a:rPr lang="en-US" i="1" dirty="0" smtClean="0"/>
              <a:t>,</a:t>
            </a:r>
            <a:r>
              <a:rPr lang="ru-RU" i="1" dirty="0"/>
              <a:t> </a:t>
            </a:r>
            <a:r>
              <a:rPr lang="ru-RU" i="1" dirty="0" err="1"/>
              <a:t>Цікавий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 smtClean="0"/>
              <a:t>мовчун</a:t>
            </a:r>
            <a:r>
              <a:rPr lang="ru-RU" i="1" dirty="0" smtClean="0"/>
              <a:t>.</a:t>
            </a: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" name="Рисунок 2" descr="Гулак-Артемовський_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3744416" cy="52292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3779912" y="188640"/>
            <a:ext cx="5184576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Тара́с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Григо́рович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Шевче́нко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( 25 лютого 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1814-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26 лютого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1861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) —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український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поет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письменник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драматург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прозаїк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),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художникгромадський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та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політичний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діяч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Член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Кирило-Мефодіївського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братства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Академік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Імператорської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академії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мистецтв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(1860).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Тараса </a:t>
            </a:r>
            <a:r>
              <a:rPr lang="ru-RU" dirty="0" err="1"/>
              <a:t>Шевченка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незначна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 </a:t>
            </a:r>
            <a:r>
              <a:rPr lang="ru-RU" dirty="0" err="1"/>
              <a:t>побачила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То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ранні</a:t>
            </a:r>
            <a:r>
              <a:rPr lang="ru-RU" dirty="0"/>
              <a:t> </a:t>
            </a:r>
            <a:r>
              <a:rPr lang="ru-RU" dirty="0" smtClean="0"/>
              <a:t>твори.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виданні</a:t>
            </a:r>
            <a:r>
              <a:rPr lang="ru-RU" dirty="0"/>
              <a:t> твори </a:t>
            </a:r>
            <a:r>
              <a:rPr lang="ru-RU" dirty="0" err="1"/>
              <a:t>постраждали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жорсткої</a:t>
            </a:r>
            <a:r>
              <a:rPr lang="ru-RU" dirty="0"/>
              <a:t>, </a:t>
            </a:r>
            <a:r>
              <a:rPr lang="ru-RU" dirty="0" err="1"/>
              <a:t>спотворюючої</a:t>
            </a:r>
            <a:r>
              <a:rPr lang="ru-RU" dirty="0"/>
              <a:t> </a:t>
            </a:r>
            <a:r>
              <a:rPr lang="ru-RU" dirty="0" err="1"/>
              <a:t>цензури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Збереглося</a:t>
            </a:r>
            <a:r>
              <a:rPr lang="ru-RU" dirty="0"/>
              <a:t> 835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дійшли</a:t>
            </a:r>
            <a:r>
              <a:rPr lang="ru-RU" dirty="0"/>
              <a:t> до </a:t>
            </a:r>
            <a:r>
              <a:rPr lang="ru-RU" dirty="0" err="1"/>
              <a:t>нашого</a:t>
            </a:r>
            <a:r>
              <a:rPr lang="ru-RU" dirty="0"/>
              <a:t> часу в </a:t>
            </a:r>
            <a:r>
              <a:rPr lang="ru-RU" dirty="0" err="1"/>
              <a:t>оригіналах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 </a:t>
            </a:r>
            <a:r>
              <a:rPr lang="ru-RU" dirty="0" smtClean="0"/>
              <a:t>гравюрах на</a:t>
            </a:r>
            <a:r>
              <a:rPr lang="ru-RU" dirty="0"/>
              <a:t> </a:t>
            </a:r>
            <a:r>
              <a:rPr lang="ru-RU" u="sng" dirty="0" err="1"/>
              <a:t>металі</a:t>
            </a:r>
            <a:r>
              <a:rPr lang="ru-RU" dirty="0"/>
              <a:t> </a:t>
            </a:r>
            <a:r>
              <a:rPr lang="ru-RU" dirty="0" err="1"/>
              <a:t>й</a:t>
            </a:r>
            <a:r>
              <a:rPr lang="ru-RU" dirty="0"/>
              <a:t> </a:t>
            </a:r>
            <a:r>
              <a:rPr lang="ru-RU" dirty="0" err="1" smtClean="0"/>
              <a:t>дереві</a:t>
            </a:r>
            <a:r>
              <a:rPr lang="ru-RU" dirty="0" smtClean="0"/>
              <a:t>. </a:t>
            </a:r>
            <a:r>
              <a:rPr lang="ru-RU" dirty="0" err="1" smtClean="0"/>
              <a:t>Поеми</a:t>
            </a:r>
            <a:r>
              <a:rPr lang="ru-RU" dirty="0" smtClean="0"/>
              <a:t>: </a:t>
            </a:r>
            <a:r>
              <a:rPr lang="ru-RU" dirty="0"/>
              <a:t>Варнак </a:t>
            </a:r>
            <a:r>
              <a:rPr lang="en-US" dirty="0" smtClean="0"/>
              <a:t>,</a:t>
            </a:r>
            <a:r>
              <a:rPr lang="ru-RU" u="sng" dirty="0" smtClean="0"/>
              <a:t>Гайдамаки</a:t>
            </a:r>
            <a:r>
              <a:rPr lang="en-US" u="sng" dirty="0" smtClean="0"/>
              <a:t>,</a:t>
            </a:r>
            <a:r>
              <a:rPr lang="ru-RU" dirty="0" err="1" smtClean="0"/>
              <a:t>Іван</a:t>
            </a:r>
            <a:r>
              <a:rPr lang="en-US" dirty="0"/>
              <a:t> </a:t>
            </a:r>
            <a:r>
              <a:rPr lang="ru-RU" dirty="0" err="1" smtClean="0"/>
              <a:t>Підкова</a:t>
            </a:r>
            <a:r>
              <a:rPr lang="en-US" dirty="0" smtClean="0"/>
              <a:t>,</a:t>
            </a:r>
            <a:r>
              <a:rPr lang="ru-RU" dirty="0"/>
              <a:t> </a:t>
            </a:r>
            <a:r>
              <a:rPr lang="ru-RU" dirty="0" smtClean="0"/>
              <a:t>Кавказ</a:t>
            </a:r>
            <a:r>
              <a:rPr lang="en-US" dirty="0" smtClean="0"/>
              <a:t>,</a:t>
            </a:r>
            <a:r>
              <a:rPr lang="ru-RU" dirty="0" smtClean="0"/>
              <a:t>Катерина</a:t>
            </a:r>
            <a:r>
              <a:rPr lang="en-US" dirty="0" smtClean="0"/>
              <a:t>,</a:t>
            </a:r>
            <a:r>
              <a:rPr lang="ru-RU" dirty="0" err="1" smtClean="0"/>
              <a:t>Марія</a:t>
            </a:r>
            <a:r>
              <a:rPr lang="en-US" dirty="0" smtClean="0"/>
              <a:t>,</a:t>
            </a:r>
            <a:r>
              <a:rPr lang="ru-RU" dirty="0" smtClean="0"/>
              <a:t>Наймичка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Балади:Причинна</a:t>
            </a:r>
            <a:r>
              <a:rPr lang="en-US" dirty="0" smtClean="0"/>
              <a:t>,</a:t>
            </a:r>
            <a:r>
              <a:rPr lang="ru-RU" dirty="0" smtClean="0"/>
              <a:t>Тополя</a:t>
            </a:r>
            <a:r>
              <a:rPr lang="ru-RU" dirty="0"/>
              <a:t> </a:t>
            </a:r>
            <a:r>
              <a:rPr lang="en-US" dirty="0" smtClean="0"/>
              <a:t>,</a:t>
            </a:r>
            <a:r>
              <a:rPr lang="ru-RU" dirty="0" smtClean="0"/>
              <a:t>Утоплена</a:t>
            </a:r>
            <a:r>
              <a:rPr lang="en-US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</a:t>
            </a:r>
            <a:r>
              <a:rPr lang="en-US" dirty="0" err="1" smtClean="0"/>
              <a:t>i</a:t>
            </a:r>
            <a:r>
              <a:rPr lang="ru-RU" dirty="0" err="1" smtClean="0"/>
              <a:t>рш</a:t>
            </a:r>
            <a:r>
              <a:rPr lang="en-US" dirty="0" err="1" smtClean="0"/>
              <a:t>i</a:t>
            </a:r>
            <a:r>
              <a:rPr lang="ru-RU" dirty="0" smtClean="0"/>
              <a:t> : </a:t>
            </a:r>
            <a:r>
              <a:rPr lang="ru-RU" dirty="0" err="1"/>
              <a:t>З</a:t>
            </a:r>
            <a:r>
              <a:rPr lang="ru-RU" dirty="0" err="1" smtClean="0"/>
              <a:t>апов</a:t>
            </a:r>
            <a:r>
              <a:rPr lang="en-US" dirty="0" err="1" smtClean="0"/>
              <a:t>i</a:t>
            </a:r>
            <a:r>
              <a:rPr lang="ru-RU" dirty="0" smtClean="0"/>
              <a:t>т</a:t>
            </a:r>
            <a:r>
              <a:rPr lang="en-US" dirty="0" smtClean="0"/>
              <a:t>, </a:t>
            </a:r>
            <a:r>
              <a:rPr lang="ru-RU" dirty="0" err="1"/>
              <a:t>Д</a:t>
            </a:r>
            <a:r>
              <a:rPr lang="ru-RU" dirty="0" err="1" smtClean="0"/>
              <a:t>уми</a:t>
            </a:r>
            <a:r>
              <a:rPr lang="ru-RU" dirty="0" smtClean="0"/>
              <a:t> </a:t>
            </a:r>
            <a:r>
              <a:rPr lang="ru-RU" dirty="0" err="1" smtClean="0"/>
              <a:t>мої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думи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лач </a:t>
            </a:r>
            <a:r>
              <a:rPr lang="ru-RU" dirty="0" err="1" smtClean="0"/>
              <a:t>Ярославни</a:t>
            </a:r>
            <a:r>
              <a:rPr lang="en-US" dirty="0" smtClean="0"/>
              <a:t>, </a:t>
            </a:r>
            <a:r>
              <a:rPr lang="ru-RU" dirty="0"/>
              <a:t>Р</a:t>
            </a:r>
            <a:r>
              <a:rPr lang="ru-RU" dirty="0" smtClean="0"/>
              <a:t>еве та стогне </a:t>
            </a:r>
            <a:r>
              <a:rPr lang="ru-RU" dirty="0" err="1"/>
              <a:t>Д</a:t>
            </a:r>
            <a:r>
              <a:rPr lang="ru-RU" dirty="0" err="1" smtClean="0"/>
              <a:t>ніпр</a:t>
            </a:r>
            <a:r>
              <a:rPr lang="ru-RU" dirty="0" smtClean="0"/>
              <a:t> широкий </a:t>
            </a:r>
            <a:r>
              <a:rPr lang="en-US" dirty="0" err="1" smtClean="0"/>
              <a:t>i</a:t>
            </a:r>
            <a:r>
              <a:rPr lang="ru-RU" dirty="0" smtClean="0"/>
              <a:t> т.д.</a:t>
            </a:r>
            <a:endParaRPr lang="ru-RU" b="1" dirty="0"/>
          </a:p>
          <a:p>
            <a:endParaRPr lang="ru-RU" dirty="0"/>
          </a:p>
          <a:p>
            <a:endParaRPr 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" name="Рисунок 2" descr="Taras_Shevchenko_selfportrait_oil_1840_(crop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3312368" cy="4206705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3419872" y="260648"/>
            <a:ext cx="5400600" cy="64633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Євге́н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Па́влович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Гребі́нка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(21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січня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1812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грудня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1848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Петербург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) —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український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письменник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педагог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видавець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Найвагомiший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внесок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Гребiнки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укр.лiт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- байки,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вiдзначаються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оригiнальним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сюжетом,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предметним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динамiчним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викладом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байок</a:t>
            </a:r>
            <a:r>
              <a:rPr lang="ru-RU" dirty="0"/>
              <a:t> </a:t>
            </a:r>
            <a:r>
              <a:rPr lang="ru-RU" dirty="0" err="1"/>
              <a:t>Гребінки</a:t>
            </a:r>
            <a:r>
              <a:rPr lang="ru-RU" dirty="0"/>
              <a:t> — «Зозуля та </a:t>
            </a:r>
            <a:r>
              <a:rPr lang="ru-RU" dirty="0" err="1"/>
              <a:t>Снігир</a:t>
            </a:r>
            <a:r>
              <a:rPr lang="ru-RU" dirty="0"/>
              <a:t>», «</a:t>
            </a:r>
            <a:r>
              <a:rPr lang="ru-RU" dirty="0" err="1"/>
              <a:t>Сонце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Хмари», «Рожа та </a:t>
            </a:r>
            <a:r>
              <a:rPr lang="ru-RU" dirty="0" err="1"/>
              <a:t>Хміль</a:t>
            </a:r>
            <a:r>
              <a:rPr lang="ru-RU" dirty="0"/>
              <a:t>», «Школяр Денис», «</a:t>
            </a:r>
            <a:r>
              <a:rPr lang="ru-RU" dirty="0" err="1"/>
              <a:t>Грішник</a:t>
            </a:r>
            <a:r>
              <a:rPr lang="ru-RU" dirty="0"/>
              <a:t>», «Ворона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Ягня</a:t>
            </a:r>
            <a:r>
              <a:rPr lang="ru-RU" dirty="0"/>
              <a:t>», «Вовк </a:t>
            </a:r>
            <a:r>
              <a:rPr lang="ru-RU" dirty="0" err="1"/>
              <a:t>і</a:t>
            </a:r>
            <a:r>
              <a:rPr lang="ru-RU" dirty="0"/>
              <a:t> Огонь» та </a:t>
            </a:r>
            <a:r>
              <a:rPr lang="ru-RU" dirty="0" err="1"/>
              <a:t>інші</a:t>
            </a:r>
            <a:r>
              <a:rPr lang="ru-RU" dirty="0"/>
              <a:t> —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корінням</a:t>
            </a:r>
            <a:r>
              <a:rPr lang="ru-RU" dirty="0"/>
              <a:t> </a:t>
            </a:r>
            <a:r>
              <a:rPr lang="ru-RU" dirty="0" err="1"/>
              <a:t>сягають</a:t>
            </a:r>
            <a:r>
              <a:rPr lang="ru-RU" dirty="0"/>
              <a:t> у </a:t>
            </a:r>
            <a:r>
              <a:rPr lang="ru-RU" dirty="0" err="1"/>
              <a:t>народну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побудовані</a:t>
            </a:r>
            <a:r>
              <a:rPr lang="ru-RU" dirty="0"/>
              <a:t> на </a:t>
            </a:r>
            <a:r>
              <a:rPr lang="ru-RU" dirty="0" err="1"/>
              <a:t>зіставленні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моралей — </a:t>
            </a:r>
            <a:r>
              <a:rPr lang="ru-RU" dirty="0" err="1"/>
              <a:t>панської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, </a:t>
            </a:r>
            <a:r>
              <a:rPr lang="ru-RU" dirty="0" err="1"/>
              <a:t>хижацької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гуманної</a:t>
            </a:r>
            <a:r>
              <a:rPr lang="ru-RU" dirty="0"/>
              <a:t>.  У </a:t>
            </a:r>
            <a:r>
              <a:rPr lang="ru-RU" dirty="0" err="1"/>
              <a:t>своїх</a:t>
            </a:r>
            <a:r>
              <a:rPr lang="ru-RU" dirty="0"/>
              <a:t> байках</a:t>
            </a:r>
            <a:r>
              <a:rPr lang="ru-RU" dirty="0" smtClean="0"/>
              <a:t>, </a:t>
            </a:r>
            <a:r>
              <a:rPr lang="ru-RU" dirty="0" err="1" smtClean="0"/>
              <a:t>побудованих</a:t>
            </a:r>
            <a:r>
              <a:rPr lang="ru-RU" dirty="0" smtClean="0"/>
              <a:t>,, </a:t>
            </a:r>
            <a:r>
              <a:rPr lang="ru-RU" dirty="0"/>
              <a:t>на </a:t>
            </a:r>
            <a:r>
              <a:rPr lang="ru-RU" dirty="0" err="1"/>
              <a:t>протиставленні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зіткненні</a:t>
            </a:r>
            <a:r>
              <a:rPr lang="ru-RU" dirty="0"/>
              <a:t> </a:t>
            </a:r>
            <a:r>
              <a:rPr lang="ru-RU" dirty="0" err="1"/>
              <a:t>характерів</a:t>
            </a:r>
            <a:r>
              <a:rPr lang="ru-RU" dirty="0"/>
              <a:t>, добра </a:t>
            </a:r>
            <a:r>
              <a:rPr lang="ru-RU" dirty="0" err="1"/>
              <a:t>і</a:t>
            </a:r>
            <a:r>
              <a:rPr lang="ru-RU" dirty="0"/>
              <a:t> зла, </a:t>
            </a:r>
            <a:r>
              <a:rPr lang="ru-RU" dirty="0" err="1"/>
              <a:t>Гребінка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простоти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легкості</a:t>
            </a:r>
            <a:r>
              <a:rPr lang="ru-RU" dirty="0"/>
              <a:t> стилю, </a:t>
            </a:r>
            <a:r>
              <a:rPr lang="ru-RU" dirty="0" err="1"/>
              <a:t>влучності</a:t>
            </a:r>
            <a:r>
              <a:rPr lang="ru-RU" dirty="0"/>
              <a:t> характеристики </a:t>
            </a:r>
            <a:r>
              <a:rPr lang="ru-RU" dirty="0" err="1"/>
              <a:t>персонажів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твори стали </a:t>
            </a:r>
            <a:r>
              <a:rPr lang="ru-RU" dirty="0" err="1"/>
              <a:t>явищем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 того часу. </a:t>
            </a:r>
            <a:r>
              <a:rPr lang="ru-RU" dirty="0" err="1" smtClean="0"/>
              <a:t>Гребінка</a:t>
            </a:r>
            <a:r>
              <a:rPr lang="ru-RU" dirty="0" smtClean="0"/>
              <a:t>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виступав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як </a:t>
            </a:r>
            <a:r>
              <a:rPr lang="ru-RU" dirty="0" err="1"/>
              <a:t>прозаїк</a:t>
            </a:r>
            <a:r>
              <a:rPr lang="ru-RU" dirty="0"/>
              <a:t>, автор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повістей</a:t>
            </a:r>
            <a:r>
              <a:rPr lang="ru-RU" dirty="0"/>
              <a:t>, </a:t>
            </a:r>
            <a:r>
              <a:rPr lang="ru-RU" dirty="0" err="1"/>
              <a:t>нарисів</a:t>
            </a:r>
            <a:r>
              <a:rPr lang="ru-RU" dirty="0"/>
              <a:t> та роману «</a:t>
            </a:r>
            <a:r>
              <a:rPr lang="ru-RU" dirty="0" err="1" smtClean="0"/>
              <a:t>Чайковський</a:t>
            </a:r>
            <a:r>
              <a:rPr lang="ru-RU" dirty="0"/>
              <a:t>  А </a:t>
            </a:r>
            <a:r>
              <a:rPr lang="ru-RU" dirty="0" err="1"/>
              <a:t>російський</a:t>
            </a:r>
            <a:r>
              <a:rPr lang="ru-RU" dirty="0"/>
              <a:t> романс на слова </a:t>
            </a:r>
            <a:r>
              <a:rPr lang="ru-RU" dirty="0" err="1"/>
              <a:t>Гребінки</a:t>
            </a:r>
            <a:r>
              <a:rPr lang="ru-RU" dirty="0"/>
              <a:t> «Очи черные, очи страстные» </a:t>
            </a:r>
            <a:r>
              <a:rPr lang="ru-RU" dirty="0" err="1"/>
              <a:t>приніс</a:t>
            </a:r>
            <a:r>
              <a:rPr lang="ru-RU" dirty="0"/>
              <a:t> </a:t>
            </a:r>
            <a:r>
              <a:rPr lang="ru-RU" dirty="0" err="1"/>
              <a:t>Гребінці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світову</a:t>
            </a:r>
            <a:r>
              <a:rPr lang="ru-RU" dirty="0"/>
              <a:t> </a:t>
            </a:r>
            <a:r>
              <a:rPr lang="ru-RU" dirty="0" smtClean="0"/>
              <a:t>славу.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" name="Рисунок 2" descr="Гребінка_Є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92696"/>
            <a:ext cx="3096344" cy="4427772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27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Розвиток української лiтератури наприкiнцi 18-поч.19 ст.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української лiтератури наприкiнцi 18-поч.19 ст.</dc:title>
  <dc:creator>Таня</dc:creator>
  <cp:lastModifiedBy>Таня</cp:lastModifiedBy>
  <cp:revision>9</cp:revision>
  <dcterms:created xsi:type="dcterms:W3CDTF">2015-01-19T16:07:25Z</dcterms:created>
  <dcterms:modified xsi:type="dcterms:W3CDTF">2015-01-29T15:48:44Z</dcterms:modified>
</cp:coreProperties>
</file>