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5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73104" autoAdjust="0"/>
  </p:normalViewPr>
  <p:slideViewPr>
    <p:cSldViewPr snapToGrid="0">
      <p:cViewPr varScale="1">
        <p:scale>
          <a:sx n="61" d="100"/>
          <a:sy n="61" d="100"/>
        </p:scale>
        <p:origin x="34" y="41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101" d="100"/>
          <a:sy n="101" d="100"/>
        </p:scale>
        <p:origin x="173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2E090-F4AF-48E7-ACEA-8AB366B0033C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2F8C6-CADD-4EE5-9699-87A64BA25C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704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E3775AAE-0936-40B9-ACF9-A981EEF95D23}" type="datetimeFigureOut">
              <a:rPr lang="ru-RU"/>
              <a:t>24.01.2015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B37B1F30-39B2-4CE2-8EF3-91F3179569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Образ слайда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5461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23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10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62273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3542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951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681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942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738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118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165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206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443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ru-RU" smtClean="0"/>
              <a:t>24.01.2015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7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spd="slow"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2304322"/>
            <a:ext cx="12191999" cy="1497507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>
                <a:solidFill>
                  <a:srgbClr val="1E3E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Життєвий та творчий шлях </a:t>
            </a:r>
            <a:r>
              <a:rPr lang="uk-UA" sz="6600" dirty="0" smtClean="0">
                <a:solidFill>
                  <a:srgbClr val="1E3E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Олександра Довженка </a:t>
            </a:r>
            <a:r>
              <a:rPr lang="uk-UA" sz="6600" dirty="0" smtClean="0">
                <a:solidFill>
                  <a:srgbClr val="1E3E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uk-UA" sz="6600" dirty="0" smtClean="0">
                <a:solidFill>
                  <a:srgbClr val="1E3E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uk-UA" sz="6600" dirty="0" smtClean="0">
                <a:solidFill>
                  <a:srgbClr val="1E3E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(1894—1956)</a:t>
            </a:r>
            <a:endParaRPr lang="uk-UA" sz="6600" dirty="0">
              <a:solidFill>
                <a:srgbClr val="1E3E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7767917" y="5092745"/>
            <a:ext cx="5190565" cy="600556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 smtClean="0">
                <a:solidFill>
                  <a:srgbClr val="1E3E36"/>
                </a:solidFill>
                <a:effectLst/>
                <a:latin typeface="Century Gothic" panose="020B0502020202020204" pitchFamily="34" charset="0"/>
              </a:rPr>
              <a:t>Виконали</a:t>
            </a:r>
            <a:br>
              <a:rPr lang="ru-RU" sz="2000" cap="none" dirty="0" smtClean="0">
                <a:solidFill>
                  <a:srgbClr val="1E3E36"/>
                </a:solidFill>
                <a:effectLst/>
                <a:latin typeface="Century Gothic" panose="020B0502020202020204" pitchFamily="34" charset="0"/>
              </a:rPr>
            </a:br>
            <a:r>
              <a:rPr lang="ru-RU" sz="2000" cap="none" dirty="0" smtClean="0">
                <a:solidFill>
                  <a:srgbClr val="1E3E36"/>
                </a:solidFill>
                <a:effectLst/>
                <a:latin typeface="Century Gothic" panose="020B0502020202020204" pitchFamily="34" charset="0"/>
              </a:rPr>
              <a:t>учениці 11-А класу</a:t>
            </a:r>
            <a:br>
              <a:rPr lang="ru-RU" sz="2000" cap="none" dirty="0" smtClean="0">
                <a:solidFill>
                  <a:srgbClr val="1E3E36"/>
                </a:solidFill>
                <a:effectLst/>
                <a:latin typeface="Century Gothic" panose="020B0502020202020204" pitchFamily="34" charset="0"/>
              </a:rPr>
            </a:br>
            <a:r>
              <a:rPr lang="uk-UA" sz="2000" cap="none" dirty="0" smtClean="0">
                <a:solidFill>
                  <a:srgbClr val="1E3E36"/>
                </a:solidFill>
                <a:effectLst/>
                <a:latin typeface="Century Gothic" panose="020B0502020202020204" pitchFamily="34" charset="0"/>
              </a:rPr>
              <a:t>Окулічева Ольга,</a:t>
            </a:r>
            <a:br>
              <a:rPr lang="uk-UA" sz="2000" cap="none" dirty="0" smtClean="0">
                <a:solidFill>
                  <a:srgbClr val="1E3E36"/>
                </a:solidFill>
                <a:effectLst/>
                <a:latin typeface="Century Gothic" panose="020B0502020202020204" pitchFamily="34" charset="0"/>
              </a:rPr>
            </a:br>
            <a:r>
              <a:rPr lang="uk-UA" sz="2000" cap="none" dirty="0" smtClean="0">
                <a:solidFill>
                  <a:srgbClr val="1E3E36"/>
                </a:solidFill>
                <a:effectLst/>
                <a:latin typeface="Century Gothic" panose="020B0502020202020204" pitchFamily="34" charset="0"/>
              </a:rPr>
              <a:t>Малишева Юлія</a:t>
            </a:r>
            <a:endParaRPr lang="ru-RU" sz="2000" cap="none" dirty="0">
              <a:solidFill>
                <a:srgbClr val="1E3E36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291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5" y="240391"/>
            <a:ext cx="3557815" cy="579568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7735" y="578223"/>
            <a:ext cx="81242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1E3E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Олександр Петрович Довженко </a:t>
            </a:r>
            <a:r>
              <a:rPr lang="ru-RU" sz="2600" dirty="0" smtClean="0">
                <a:solidFill>
                  <a:srgbClr val="1E3E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– </a:t>
            </a:r>
            <a:r>
              <a:rPr lang="ru-RU" sz="2600" dirty="0">
                <a:solidFill>
                  <a:srgbClr val="1E3E36"/>
                </a:solidFill>
                <a:latin typeface="Century Gothic" panose="020B0502020202020204" pitchFamily="34" charset="0"/>
              </a:rPr>
              <a:t>український </a:t>
            </a:r>
            <a:r>
              <a:rPr lang="ru-RU" sz="26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письменник</a:t>
            </a:r>
            <a:r>
              <a:rPr lang="ru-RU" sz="2600" dirty="0">
                <a:solidFill>
                  <a:srgbClr val="1E3E36"/>
                </a:solidFill>
                <a:latin typeface="Century Gothic" panose="020B0502020202020204" pitchFamily="34" charset="0"/>
              </a:rPr>
              <a:t>, кінорежисер, кінодраматург, художник, класик світового кінематографу.</a:t>
            </a:r>
            <a:r>
              <a:rPr lang="uk-UA" sz="26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  </a:t>
            </a:r>
            <a:endParaRPr lang="uk-UA" sz="2600" dirty="0">
              <a:solidFill>
                <a:srgbClr val="1E3E36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735" y="2688977"/>
            <a:ext cx="812426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Народився </a:t>
            </a:r>
            <a:r>
              <a:rPr lang="uk-UA" sz="2600" b="1" dirty="0" smtClean="0">
                <a:solidFill>
                  <a:srgbClr val="1E3E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 вересня 1984 р</a:t>
            </a:r>
            <a:r>
              <a:rPr lang="uk-UA" sz="26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. </a:t>
            </a:r>
            <a:r>
              <a:rPr lang="uk-UA" sz="2600" dirty="0">
                <a:solidFill>
                  <a:srgbClr val="1E3E36"/>
                </a:solidFill>
                <a:latin typeface="Century Gothic" panose="020B0502020202020204" pitchFamily="34" charset="0"/>
              </a:rPr>
              <a:t>у багатодітній селянській сім'ї на хуторі В'юнище Сосницького повіту Чернігівської губернії</a:t>
            </a:r>
            <a:r>
              <a:rPr lang="uk-UA" sz="26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. </a:t>
            </a:r>
            <a:endParaRPr lang="uk-UA" sz="2600" dirty="0">
              <a:solidFill>
                <a:srgbClr val="1E3E3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734" y="4570692"/>
            <a:ext cx="812426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Батько й мати були неписьменні. Батько, Петро Семенович Довженко, належав до козацького стану.</a:t>
            </a:r>
            <a:endParaRPr lang="uk-UA" sz="2600" dirty="0">
              <a:solidFill>
                <a:srgbClr val="1E3E3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21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4044" y="641830"/>
            <a:ext cx="8157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У 1914 закінчив </a:t>
            </a:r>
            <a:r>
              <a:rPr lang="uk-UA" sz="2400" b="1" dirty="0" smtClean="0">
                <a:solidFill>
                  <a:srgbClr val="1E3E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Глухівський учительський інститут</a:t>
            </a:r>
            <a:r>
              <a:rPr lang="ru-RU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.</a:t>
            </a:r>
            <a:endParaRPr lang="uk-UA" sz="2400" dirty="0">
              <a:solidFill>
                <a:srgbClr val="1E3E3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94045" y="1383944"/>
            <a:ext cx="8438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Навчався в </a:t>
            </a:r>
            <a:r>
              <a:rPr lang="uk-UA" sz="2400" b="1" dirty="0" smtClean="0">
                <a:solidFill>
                  <a:srgbClr val="1E3E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Київському університеті </a:t>
            </a:r>
            <a:r>
              <a:rPr lang="uk-UA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і </a:t>
            </a:r>
            <a:r>
              <a:rPr lang="uk-UA" sz="2400" b="1" dirty="0" smtClean="0">
                <a:solidFill>
                  <a:srgbClr val="1E3E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Комерційному інституті </a:t>
            </a:r>
            <a:r>
              <a:rPr lang="uk-UA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в Києві.</a:t>
            </a:r>
            <a:endParaRPr lang="uk-UA" sz="2400" dirty="0">
              <a:solidFill>
                <a:srgbClr val="1E3E3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94041" y="2571447"/>
            <a:ext cx="8157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Викладав фізику, природознавство і гімнастику в гімназії (1914-1917).</a:t>
            </a:r>
            <a:endParaRPr lang="uk-UA" sz="2400" dirty="0">
              <a:solidFill>
                <a:srgbClr val="1E3E3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4042" y="3824593"/>
            <a:ext cx="8297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У 1920-1921 брав участь у створенні Київського відділу народного утворення, у 1921-1923 - на дипломатичній службі в Польщі і Німеччині.</a:t>
            </a:r>
            <a:endParaRPr lang="uk-UA" sz="2400" dirty="0">
              <a:solidFill>
                <a:srgbClr val="1E3E3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00" r="16920"/>
          <a:stretch/>
        </p:blipFill>
        <p:spPr bwMode="auto">
          <a:xfrm>
            <a:off x="53785" y="880562"/>
            <a:ext cx="3840256" cy="461618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94042" y="5496744"/>
            <a:ext cx="8157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Навчався живопису в Мюнхені й у </a:t>
            </a:r>
            <a:r>
              <a:rPr lang="uk-UA" sz="2400" b="1" dirty="0" smtClean="0">
                <a:solidFill>
                  <a:srgbClr val="1E3E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Берлінському художньому училищі</a:t>
            </a:r>
            <a:r>
              <a:rPr lang="uk-UA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.</a:t>
            </a:r>
            <a:endParaRPr lang="uk-UA" sz="2400" dirty="0">
              <a:solidFill>
                <a:srgbClr val="1E3E3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67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" r="26966"/>
          <a:stretch/>
        </p:blipFill>
        <p:spPr bwMode="auto">
          <a:xfrm>
            <a:off x="8162365" y="298473"/>
            <a:ext cx="3899647" cy="28434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2" t="9746" b="11179"/>
          <a:stretch/>
        </p:blipFill>
        <p:spPr bwMode="auto">
          <a:xfrm>
            <a:off x="8162364" y="3370714"/>
            <a:ext cx="3899648" cy="284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669518"/>
            <a:ext cx="8162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О. Довженко належав до літературних організацій </a:t>
            </a:r>
            <a:r>
              <a:rPr lang="uk-UA" sz="2400" b="1" dirty="0" smtClean="0">
                <a:solidFill>
                  <a:srgbClr val="1E3E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«Гарт» </a:t>
            </a:r>
            <a:r>
              <a:rPr lang="uk-UA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та </a:t>
            </a:r>
            <a:r>
              <a:rPr lang="uk-UA" sz="2400" b="1" dirty="0" smtClean="0">
                <a:solidFill>
                  <a:srgbClr val="1E3E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«ВАПЛІТЕ»</a:t>
            </a:r>
            <a:r>
              <a:rPr lang="uk-UA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.</a:t>
            </a:r>
            <a:endParaRPr lang="uk-UA" sz="2400" dirty="0">
              <a:solidFill>
                <a:srgbClr val="1E3E36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972620"/>
            <a:ext cx="81623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У 1930р. О. Довженко зняв картину </a:t>
            </a:r>
            <a:r>
              <a:rPr lang="uk-UA" sz="2400" b="1" dirty="0" smtClean="0">
                <a:solidFill>
                  <a:srgbClr val="1E3E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«Земля»</a:t>
            </a:r>
            <a:r>
              <a:rPr lang="uk-UA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,</a:t>
            </a:r>
            <a:r>
              <a:rPr lang="uk-UA" sz="2400" b="1" dirty="0" smtClean="0">
                <a:solidFill>
                  <a:srgbClr val="1E3E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uk-UA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яка вивела українське мистецтво на широкі міжнародні обшири й принесла митцю світову славу.</a:t>
            </a:r>
            <a:endParaRPr lang="uk-UA" sz="2400" dirty="0">
              <a:solidFill>
                <a:srgbClr val="1E3E3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014385"/>
            <a:ext cx="8162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  <a:tabLst>
                <a:tab pos="174625" algn="l"/>
              </a:tabLst>
            </a:pPr>
            <a:r>
              <a:rPr lang="uk-UA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У 30-х роках Олександр Довженко постав як самобутній кінорежисер, фундатор поетичного кіно, визнаний світом митець.</a:t>
            </a:r>
            <a:endParaRPr lang="uk-UA" sz="2400" dirty="0">
              <a:solidFill>
                <a:srgbClr val="1E3E36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6103"/>
            <a:ext cx="8162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0" indent="-174625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22463D"/>
                </a:solidFill>
                <a:latin typeface="Century Gothic" panose="020B0502020202020204" pitchFamily="34" charset="0"/>
              </a:rPr>
              <a:t>З 1926 - режисер-постановник на кіностудіях Одеси, Києва, Москви.</a:t>
            </a:r>
          </a:p>
        </p:txBody>
      </p:sp>
    </p:spTree>
    <p:extLst>
      <p:ext uri="{BB962C8B-B14F-4D97-AF65-F5344CB8AC3E}">
        <p14:creationId xmlns:p14="http://schemas.microsoft.com/office/powerpoint/2010/main" val="2318797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36060"/>
            <a:ext cx="5942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Century Gothic" panose="020B0502020202020204" pitchFamily="34" charset="0"/>
              </a:rPr>
              <a:t>У 1939р. вийшов на екрани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«Щорс»</a:t>
            </a:r>
            <a:r>
              <a:rPr lang="uk-UA" sz="2400" dirty="0" smtClean="0">
                <a:latin typeface="Century Gothic" panose="020B0502020202020204" pitchFamily="34" charset="0"/>
              </a:rPr>
              <a:t>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"/>
          <a:stretch/>
        </p:blipFill>
        <p:spPr bwMode="auto">
          <a:xfrm>
            <a:off x="8619567" y="620660"/>
            <a:ext cx="3388656" cy="535413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606477"/>
            <a:ext cx="89288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Century Gothic" panose="020B0502020202020204" pitchFamily="34" charset="0"/>
              </a:rPr>
              <a:t>Протягом 1941– 1945 </a:t>
            </a:r>
            <a:r>
              <a:rPr lang="uk-UA" sz="2400" dirty="0" err="1" smtClean="0">
                <a:latin typeface="Century Gothic" panose="020B0502020202020204" pitchFamily="34" charset="0"/>
              </a:rPr>
              <a:t>pp</a:t>
            </a:r>
            <a:r>
              <a:rPr lang="uk-UA" sz="2400" dirty="0" smtClean="0">
                <a:latin typeface="Century Gothic" panose="020B0502020202020204" pitchFamily="34" charset="0"/>
              </a:rPr>
              <a:t>. О. Довженко створив низку новел: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«Ніч перед боєм», «Мати», «Стій»,  «Хата», «Тризна»</a:t>
            </a:r>
            <a:r>
              <a:rPr lang="uk-UA" sz="2400" dirty="0" smtClean="0">
                <a:latin typeface="Century Gothic" panose="020B0502020202020204" pitchFamily="34" charset="0"/>
              </a:rPr>
              <a:t> та інші. Епосом війни називають кіноповість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«Україна в огні» </a:t>
            </a:r>
            <a:r>
              <a:rPr lang="uk-UA" sz="2400" dirty="0" smtClean="0">
                <a:latin typeface="Century Gothic" panose="020B0502020202020204" pitchFamily="34" charset="0"/>
              </a:rPr>
              <a:t>(1943). Цей твір був Сталіним заборонений, а Довженку не було дозволено повертатись в Україну. 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" y="1326979"/>
            <a:ext cx="8619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ru-RU" sz="2400" dirty="0">
                <a:latin typeface="Century Gothic" panose="020B0502020202020204" pitchFamily="34" charset="0"/>
              </a:rPr>
              <a:t>У 1935 р. </a:t>
            </a:r>
            <a:r>
              <a:rPr lang="ru-RU" sz="2400" dirty="0" err="1">
                <a:latin typeface="Century Gothic" panose="020B0502020202020204" pitchFamily="34" charset="0"/>
              </a:rPr>
              <a:t>Довженка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нагороджують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орденом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Леніна</a:t>
            </a:r>
            <a:r>
              <a:rPr lang="ru-RU" sz="2400" dirty="0">
                <a:latin typeface="Century Gothic" panose="020B0502020202020204" pitchFamily="34" charset="0"/>
              </a:rPr>
              <a:t>, а </a:t>
            </a:r>
            <a:r>
              <a:rPr lang="ru-RU" sz="2400" dirty="0" err="1">
                <a:latin typeface="Century Gothic" panose="020B0502020202020204" pitchFamily="34" charset="0"/>
              </a:rPr>
              <a:t>восени</a:t>
            </a:r>
            <a:r>
              <a:rPr lang="ru-RU" sz="2400" dirty="0">
                <a:latin typeface="Century Gothic" panose="020B0502020202020204" pitchFamily="34" charset="0"/>
              </a:rPr>
              <a:t> того ж року на </a:t>
            </a:r>
            <a:r>
              <a:rPr lang="ru-RU" sz="2400" dirty="0" err="1">
                <a:latin typeface="Century Gothic" panose="020B0502020202020204" pitchFamily="34" charset="0"/>
              </a:rPr>
              <a:t>екранах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err="1">
                <a:latin typeface="Century Gothic" panose="020B0502020202020204" pitchFamily="34" charset="0"/>
              </a:rPr>
              <a:t>з'явився</a:t>
            </a:r>
            <a:r>
              <a:rPr lang="ru-RU" sz="2400" dirty="0">
                <a:latin typeface="Century Gothic" panose="020B0502020202020204" pitchFamily="34" charset="0"/>
              </a:rPr>
              <a:t> «</a:t>
            </a:r>
            <a:r>
              <a:rPr lang="ru-RU" sz="2400" dirty="0" err="1">
                <a:latin typeface="Century Gothic" panose="020B0502020202020204" pitchFamily="34" charset="0"/>
              </a:rPr>
              <a:t>оптимістичний</a:t>
            </a:r>
            <a:r>
              <a:rPr lang="ru-RU" sz="2400" dirty="0">
                <a:latin typeface="Century Gothic" panose="020B0502020202020204" pitchFamily="34" charset="0"/>
              </a:rPr>
              <a:t>»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Аероград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16318"/>
            <a:ext cx="8619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У 1932р. Довженко зняв перший звуковий фільм </a:t>
            </a:r>
            <a:r>
              <a:rPr lang="uk-UA" sz="2400" b="1" dirty="0" smtClean="0">
                <a:solidFill>
                  <a:srgbClr val="1E3E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«Іван» </a:t>
            </a:r>
            <a:r>
              <a:rPr lang="uk-UA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і був запрошений до кіностудії «</a:t>
            </a:r>
            <a:r>
              <a:rPr lang="uk-UA" sz="2400" dirty="0" err="1" smtClean="0">
                <a:solidFill>
                  <a:srgbClr val="1E3E36"/>
                </a:solidFill>
                <a:latin typeface="Century Gothic" panose="020B0502020202020204" pitchFamily="34" charset="0"/>
              </a:rPr>
              <a:t>Мосфільм</a:t>
            </a:r>
            <a:r>
              <a:rPr lang="uk-UA" sz="2400" dirty="0" smtClean="0">
                <a:solidFill>
                  <a:srgbClr val="1E3E36"/>
                </a:solidFill>
                <a:latin typeface="Century Gothic" panose="020B0502020202020204" pitchFamily="34" charset="0"/>
              </a:rPr>
              <a:t>»</a:t>
            </a:r>
            <a:endParaRPr lang="uk-UA" sz="2400" dirty="0">
              <a:solidFill>
                <a:srgbClr val="1E3E3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23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99703"/>
            <a:ext cx="84189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Century Gothic" panose="020B0502020202020204" pitchFamily="34" charset="0"/>
              </a:rPr>
              <a:t>У цей час була завершена й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«Поема про море». </a:t>
            </a:r>
            <a:r>
              <a:rPr lang="uk-UA" sz="2400" dirty="0" smtClean="0">
                <a:latin typeface="Century Gothic" panose="020B0502020202020204" pitchFamily="34" charset="0"/>
              </a:rPr>
              <a:t>У листопаді розпочались зйомки однойменного кінофільму. А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25 листопада </a:t>
            </a:r>
            <a:r>
              <a:rPr lang="uk-UA" sz="2400" dirty="0" smtClean="0">
                <a:latin typeface="Century Gothic" panose="020B0502020202020204" pitchFamily="34" charset="0"/>
              </a:rPr>
              <a:t>Олександр Довженко раптово помер. 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3"/>
          <a:stretch/>
        </p:blipFill>
        <p:spPr bwMode="auto">
          <a:xfrm>
            <a:off x="8418980" y="734513"/>
            <a:ext cx="3669926" cy="528361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934842"/>
            <a:ext cx="84189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uk-UA" sz="2400" dirty="0">
                <a:latin typeface="Century Gothic" panose="020B0502020202020204" pitchFamily="34" charset="0"/>
              </a:rPr>
              <a:t>У 1956 р. у березневому номері журналу «Дніпро» була опублікована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«Зачарована Десна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»</a:t>
            </a:r>
            <a:r>
              <a:rPr lang="uk-UA" sz="2400" dirty="0" smtClean="0">
                <a:latin typeface="Century Gothic" panose="020B0502020202020204" pitchFamily="34" charset="0"/>
              </a:rPr>
              <a:t>.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0023"/>
            <a:ext cx="8418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uk-UA" sz="2400" dirty="0">
                <a:latin typeface="Century Gothic" panose="020B0502020202020204" pitchFamily="34" charset="0"/>
              </a:rPr>
              <a:t>За «ідеологічно правильний» фільм «Мічурін» митець у 1949 р. одержав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Державну премію</a:t>
            </a:r>
            <a:r>
              <a:rPr lang="uk-UA" sz="2400" dirty="0">
                <a:latin typeface="Century Gothic" panose="020B0502020202020204" pitchFamily="34" charset="0"/>
              </a:rPr>
              <a:t>, яка означала офіційну його реабілітацію після «України в огні».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003227"/>
            <a:ext cx="8418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Century Gothic" panose="020B0502020202020204" pitchFamily="34" charset="0"/>
              </a:rPr>
              <a:t> У 1957р. з'явилася друком збірка повістей митця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«Зачарована Десна», </a:t>
            </a:r>
            <a:r>
              <a:rPr lang="uk-UA" sz="2400" dirty="0" smtClean="0">
                <a:latin typeface="Century Gothic" panose="020B0502020202020204" pitchFamily="34" charset="0"/>
              </a:rPr>
              <a:t>від якої фактично почався «відлік» письменницької слави. </a:t>
            </a:r>
            <a:endParaRPr lang="uk-UA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1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95376"/>
            <a:ext cx="72400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ctr"/>
            <a:r>
              <a:rPr lang="uk-UA" sz="2400" dirty="0">
                <a:latin typeface="Century Gothic" panose="020B0502020202020204" pitchFamily="34" charset="0"/>
              </a:rPr>
              <a:t>За своє творче життя О. Довженко поставив 14 ігрових і документальних фільмів, написав 15 літературних сценаріїв і кіноповістей, </a:t>
            </a:r>
            <a:r>
              <a:rPr lang="uk-UA" sz="2400" dirty="0" smtClean="0">
                <a:latin typeface="Century Gothic" panose="020B0502020202020204" pitchFamily="34" charset="0"/>
              </a:rPr>
              <a:t>2 </a:t>
            </a:r>
            <a:r>
              <a:rPr lang="uk-UA" sz="2400" dirty="0">
                <a:latin typeface="Century Gothic" panose="020B0502020202020204" pitchFamily="34" charset="0"/>
              </a:rPr>
              <a:t>п'єси, автобіографічну повість, понад 20 оповідань </a:t>
            </a:r>
            <a:r>
              <a:rPr lang="uk-UA" sz="2400" dirty="0" smtClean="0">
                <a:latin typeface="Century Gothic" panose="020B0502020202020204" pitchFamily="34" charset="0"/>
              </a:rPr>
              <a:t>і новел</a:t>
            </a:r>
            <a:r>
              <a:rPr lang="uk-UA" sz="2400" dirty="0">
                <a:latin typeface="Century Gothic" panose="020B0502020202020204" pitchFamily="34" charset="0"/>
              </a:rPr>
              <a:t>, ряд публіцистичних </a:t>
            </a:r>
            <a:r>
              <a:rPr lang="uk-UA" sz="2400" dirty="0" smtClean="0">
                <a:latin typeface="Century Gothic" panose="020B0502020202020204" pitchFamily="34" charset="0"/>
              </a:rPr>
              <a:t>статей, </a:t>
            </a:r>
            <a:r>
              <a:rPr lang="uk-UA" sz="2400" dirty="0">
                <a:latin typeface="Century Gothic" panose="020B0502020202020204" pitchFamily="34" charset="0"/>
              </a:rPr>
              <a:t>присвячених питанням кіномистецтва.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1689" y="4023583"/>
            <a:ext cx="7770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ctr"/>
            <a:r>
              <a:rPr lang="uk-UA" sz="2400" dirty="0" smtClean="0">
                <a:latin typeface="Century Gothic" panose="020B0502020202020204" pitchFamily="34" charset="0"/>
              </a:rPr>
              <a:t>Його кінопоеми «Звенигора» та «Арсенал», кіноповість «Земля» були визнані світовою кінокритикою шедеврами світового кінематографа, а Довженко – </a:t>
            </a:r>
            <a:br>
              <a:rPr lang="uk-UA" sz="2400" dirty="0" smtClean="0">
                <a:latin typeface="Century Gothic" panose="020B0502020202020204" pitchFamily="34" charset="0"/>
              </a:rPr>
            </a:b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першим поетом кіно</a:t>
            </a:r>
            <a:r>
              <a:rPr lang="uk-UA" sz="2400" dirty="0" smtClean="0">
                <a:latin typeface="Century Gothic" panose="020B0502020202020204" pitchFamily="34" charset="0"/>
              </a:rPr>
              <a:t>. 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34" y="373044"/>
            <a:ext cx="4935070" cy="342844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0" y="3161241"/>
            <a:ext cx="4536141" cy="291408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141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Ретро">
  <a:themeElements>
    <a:clrScheme name="Другая 40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33473C"/>
      </a:accent1>
      <a:accent2>
        <a:srgbClr val="33473C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42A2DC-E608-45A4-8DCA-71E71A9E667F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8EF69EF-478E-4A34-9077-AD5B790C84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490D93-7B1B-411A-837B-D91624B8B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461</Words>
  <Application>Microsoft Office PowerPoint</Application>
  <PresentationFormat>Широкоэкранный</PresentationFormat>
  <Paragraphs>26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Ретро</vt:lpstr>
      <vt:lpstr>Життєвий та творчий шлях Олександра Довженка  (1894—1956)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2013-06-18T13:57:10Z</dcterms:created>
  <dcterms:modified xsi:type="dcterms:W3CDTF">2015-01-24T09:08:30Z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