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69" r:id="rId6"/>
    <p:sldId id="259" r:id="rId7"/>
    <p:sldId id="260" r:id="rId8"/>
    <p:sldId id="270" r:id="rId9"/>
    <p:sldId id="275" r:id="rId10"/>
    <p:sldId id="271" r:id="rId11"/>
    <p:sldId id="266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2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1-12T17:23:41.59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uk-UA" smtClean="0"/>
              <a:t>12.11.2014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uk-UA" smtClean="0"/>
              <a:t>12.11.2014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291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uk-UA" smtClean="0"/>
              <a:t>12.11.2014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uk-UA" smtClean="0"/>
              <a:t>12.11.2014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uk-UA" smtClean="0"/>
              <a:t>12.11.2014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uk-UA" smtClean="0"/>
              <a:t>12.11.2014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  <p:grpSp>
        <p:nvGrpSpPr>
          <p:cNvPr id="7" name="Гру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 сполучна ліні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 сполучна ліні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uk-UA" smtClean="0"/>
              <a:t>12.11.2014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 із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 сполучна ліні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 сполучна ліні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кут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Місце для зображення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9" name="Пояснювальни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uk-UA" sz="1200" b="1" i="1" dirty="0" smtClean="0">
                <a:latin typeface="Arial"/>
                <a:ea typeface="+mn-ea"/>
                <a:cs typeface="Arial"/>
              </a:rPr>
              <a:t>ПРИМІТКА.</a:t>
            </a:r>
          </a:p>
          <a:p>
            <a:pPr algn="l" defTabSz="914400">
              <a:buNone/>
            </a:pPr>
            <a:r>
              <a:rPr lang="uk-UA" sz="1200" b="0" i="1" dirty="0" smtClean="0">
                <a:latin typeface="Arial"/>
                <a:ea typeface="+mn-ea"/>
                <a:cs typeface="Arial"/>
              </a:rPr>
              <a:t>Щоб змінити зображення на цьому слайді, виділіть і видаліть наявний рисунок. Далі клацніть у покажчику місця заповнення піктограму «Рисунки» та </a:t>
            </a:r>
            <a:r>
              <a:rPr lang="uk-UA" sz="1200" b="0" i="1" dirty="0" err="1" smtClean="0">
                <a:latin typeface="Arial"/>
                <a:ea typeface="+mn-ea"/>
                <a:cs typeface="Arial"/>
              </a:rPr>
              <a:t>вставте</a:t>
            </a:r>
            <a:r>
              <a:rPr lang="uk-UA" sz="1200" b="0" i="1" dirty="0" smtClean="0">
                <a:latin typeface="Arial"/>
                <a:ea typeface="+mn-ea"/>
                <a:cs typeface="Arial"/>
              </a:rPr>
              <a:t> власне зображення.</a:t>
            </a:r>
            <a:endParaRPr lang="uk-UA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 сполучна ліні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 сполучна ліні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кут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grpSp>
          <p:nvGrpSpPr>
            <p:cNvPr id="11" name="Гру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 сполучна ліні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 сполучна ліні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uk-UA" smtClean="0"/>
              <a:t>12.11.2014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uk-UA" smtClean="0"/>
              <a:t>12.11.2014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uk-UA" smtClean="0"/>
              <a:t>12.11.2014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uk-UA" smtClean="0"/>
              <a:t>12.11.2014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uk-UA" smtClean="0"/>
              <a:t>12.11.2014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uk-UA" smtClean="0"/>
              <a:t>12.11.2014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</a:p>
          <a:p>
            <a:pPr lvl="5"/>
            <a:r>
              <a:rPr lang="uk-UA" dirty="0" smtClean="0"/>
              <a:t>Шостий рівень</a:t>
            </a:r>
          </a:p>
          <a:p>
            <a:pPr lvl="6"/>
            <a:r>
              <a:rPr lang="uk-UA" dirty="0" smtClean="0"/>
              <a:t>Сьомий рівень</a:t>
            </a:r>
          </a:p>
          <a:p>
            <a:pPr lvl="7"/>
            <a:r>
              <a:rPr lang="uk-UA" dirty="0" smtClean="0"/>
              <a:t>Восьмий рівень</a:t>
            </a:r>
          </a:p>
          <a:p>
            <a:pPr lvl="8"/>
            <a:r>
              <a:rPr lang="uk-UA" dirty="0" smtClean="0"/>
              <a:t>Дев’ятий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uk-UA" smtClean="0"/>
              <a:pPr/>
              <a:t>12.11.2014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uk-UA" smtClean="0"/>
              <a:pPr/>
              <a:t>‹№›</a:t>
            </a:fld>
            <a:endParaRPr lang="uk-UA" dirty="0"/>
          </a:p>
        </p:txBody>
      </p:sp>
      <p:grpSp>
        <p:nvGrpSpPr>
          <p:cNvPr id="15" name="Гру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 сполучна ліні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 сполучна ліні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2928" y="2626945"/>
            <a:ext cx="5734050" cy="221969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uk-UA" sz="4400" b="0" i="0" baseline="0" dirty="0" smtClean="0">
                <a:latin typeface="Plantagenet Cherokee"/>
                <a:ea typeface="+mj-ea"/>
                <a:cs typeface="+mj-cs"/>
              </a:rPr>
              <a:t>Остап</a:t>
            </a:r>
            <a:r>
              <a:rPr lang="uk-UA" sz="4400" b="0" i="0" dirty="0" smtClean="0">
                <a:latin typeface="Plantagenet Cherokee"/>
                <a:ea typeface="+mj-ea"/>
                <a:cs typeface="+mj-cs"/>
              </a:rPr>
              <a:t> Вишня.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/>
              <a:t>(</a:t>
            </a:r>
            <a:r>
              <a:rPr lang="uk-UA" sz="1800" b="1" dirty="0" smtClean="0"/>
              <a:t>Павло </a:t>
            </a:r>
            <a:r>
              <a:rPr lang="uk-UA" sz="1800" b="1" dirty="0"/>
              <a:t>Михайлович </a:t>
            </a:r>
            <a:r>
              <a:rPr lang="uk-UA" sz="1800" b="1" dirty="0" smtClean="0"/>
              <a:t>Губенко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err="1" smtClean="0"/>
              <a:t>Огляд</a:t>
            </a:r>
            <a:r>
              <a:rPr lang="ru-RU" sz="2200" dirty="0" smtClean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 і </a:t>
            </a:r>
            <a:r>
              <a:rPr lang="ru-RU" sz="2200" dirty="0" err="1"/>
              <a:t>творчості</a:t>
            </a:r>
            <a:r>
              <a:rPr lang="ru-RU" sz="2200" dirty="0"/>
              <a:t> </a:t>
            </a:r>
            <a:r>
              <a:rPr lang="ru-RU" sz="2200" dirty="0" err="1"/>
              <a:t>письменника</a:t>
            </a:r>
            <a:r>
              <a:rPr lang="ru-RU" sz="2200" dirty="0"/>
              <a:t>. </a:t>
            </a:r>
            <a:r>
              <a:rPr lang="ru-RU" b="1" dirty="0"/>
              <a:t/>
            </a:r>
            <a:br>
              <a:rPr lang="ru-RU" b="1" dirty="0"/>
            </a:br>
            <a:endParaRPr lang="uk-UA" sz="4400" b="0" i="0" baseline="0" dirty="0">
              <a:latin typeface="Plantagenet Cherokee"/>
              <a:ea typeface="+mj-ea"/>
              <a:cs typeface="+mj-cs"/>
            </a:endParaRPr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>
          <a:xfrm>
            <a:off x="436099" y="6003357"/>
            <a:ext cx="5734050" cy="955565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1800" b="0" i="0" dirty="0" smtClean="0">
                <a:solidFill>
                  <a:schemeClr val="accent5">
                    <a:lumMod val="75000"/>
                  </a:schemeClr>
                </a:solidFill>
              </a:rPr>
              <a:t>Підготувала учениця 11-А класу</a:t>
            </a:r>
            <a:br>
              <a:rPr lang="uk-UA" sz="1800" b="0" i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1800" b="0" i="0" dirty="0" err="1" smtClean="0">
                <a:solidFill>
                  <a:schemeClr val="accent5">
                    <a:lumMod val="75000"/>
                  </a:schemeClr>
                </a:solidFill>
              </a:rPr>
              <a:t>Андреєнкова</a:t>
            </a:r>
            <a:r>
              <a:rPr lang="uk-UA" sz="1800" b="0" i="0" dirty="0" smtClean="0">
                <a:solidFill>
                  <a:schemeClr val="accent5">
                    <a:lumMod val="75000"/>
                  </a:schemeClr>
                </a:solidFill>
              </a:rPr>
              <a:t> Наталія</a:t>
            </a:r>
            <a:endParaRPr lang="uk-UA" sz="1800" b="0" i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Місце для зображення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http://upload.wikimedia.org/wikipedia/commons/4/47/%D0%9E%D1%81%D1%82%D0%B0%D0%BF_%D0%92%D0%B8%D1%88%D0%BD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47" y="1199792"/>
            <a:ext cx="5715000" cy="4430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a.convdocs.org/pars_docs/refs/234/233897/233897_html_m607322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" y="1416952"/>
            <a:ext cx="547878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тексту 5"/>
          <p:cNvSpPr>
            <a:spLocks noGrp="1"/>
          </p:cNvSpPr>
          <p:nvPr>
            <p:ph type="body" sz="half" idx="2"/>
          </p:nvPr>
        </p:nvSpPr>
        <p:spPr>
          <a:xfrm>
            <a:off x="556260" y="5613009"/>
            <a:ext cx="3832860" cy="872197"/>
          </a:xfrm>
        </p:spPr>
        <p:txBody>
          <a:bodyPr>
            <a:normAutofit/>
          </a:bodyPr>
          <a:lstStyle/>
          <a:p>
            <a:r>
              <a:rPr lang="ru-RU" dirty="0"/>
              <a:t>Остап Вишня, </a:t>
            </a:r>
            <a:r>
              <a:rPr lang="ru-RU" dirty="0" err="1"/>
              <a:t>Юрій</a:t>
            </a:r>
            <a:r>
              <a:rPr lang="ru-RU" dirty="0"/>
              <a:t> Смолич, </a:t>
            </a:r>
            <a:r>
              <a:rPr lang="ru-RU" dirty="0" err="1"/>
              <a:t>Андрій</a:t>
            </a:r>
            <a:r>
              <a:rPr lang="ru-RU" dirty="0"/>
              <a:t> </a:t>
            </a:r>
            <a:r>
              <a:rPr lang="ru-RU" dirty="0" err="1"/>
              <a:t>Малишко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пам'ятника</a:t>
            </a:r>
            <a:r>
              <a:rPr lang="ru-RU" dirty="0"/>
              <a:t> </a:t>
            </a:r>
            <a:r>
              <a:rPr lang="ru-RU" dirty="0" err="1"/>
              <a:t>Котляревському</a:t>
            </a:r>
            <a:r>
              <a:rPr lang="ru-RU" dirty="0"/>
              <a:t>. 1948 р. Полтава.</a:t>
            </a:r>
            <a:endParaRPr lang="uk-UA" dirty="0"/>
          </a:p>
        </p:txBody>
      </p:sp>
      <p:pic>
        <p:nvPicPr>
          <p:cNvPr id="8196" name="Picture 4" descr="http://ua.convdocs.org/pars_docs/refs/234/233897/233897_html_m3346b5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1416952"/>
            <a:ext cx="536682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46720" y="5725941"/>
            <a:ext cx="375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Андрій</a:t>
            </a:r>
            <a:r>
              <a:rPr lang="ru-RU" dirty="0"/>
              <a:t> </a:t>
            </a:r>
            <a:r>
              <a:rPr lang="ru-RU" dirty="0" err="1"/>
              <a:t>Малишко</a:t>
            </a:r>
            <a:r>
              <a:rPr lang="ru-RU" dirty="0"/>
              <a:t>, Остап Вишня,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Сосюра</a:t>
            </a:r>
            <a:r>
              <a:rPr lang="ru-RU" dirty="0"/>
              <a:t>. 1948 р.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006069" y="250667"/>
            <a:ext cx="6221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Особисті фото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21335" y="5282419"/>
            <a:ext cx="3748454" cy="1019199"/>
          </a:xfrm>
        </p:spPr>
        <p:txBody>
          <a:bodyPr>
            <a:normAutofit/>
          </a:bodyPr>
          <a:lstStyle/>
          <a:p>
            <a:r>
              <a:rPr lang="ru-RU" dirty="0" err="1"/>
              <a:t>Юрій</a:t>
            </a:r>
            <a:r>
              <a:rPr lang="ru-RU" dirty="0"/>
              <a:t> </a:t>
            </a:r>
            <a:r>
              <a:rPr lang="ru-RU" dirty="0" err="1"/>
              <a:t>Гонімов</a:t>
            </a:r>
            <a:r>
              <a:rPr lang="ru-RU" dirty="0"/>
              <a:t>, Остап Вишня, </a:t>
            </a:r>
            <a:r>
              <a:rPr lang="ru-RU" dirty="0" err="1"/>
              <a:t>Микола</a:t>
            </a:r>
            <a:r>
              <a:rPr lang="ru-RU" dirty="0"/>
              <a:t> Бажан на V </a:t>
            </a:r>
            <a:r>
              <a:rPr lang="ru-RU" dirty="0" err="1"/>
              <a:t>Пленумі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1950 р. </a:t>
            </a:r>
            <a:r>
              <a:rPr lang="ru-RU" dirty="0" err="1"/>
              <a:t>Донбас</a:t>
            </a:r>
            <a:endParaRPr lang="uk-UA" dirty="0"/>
          </a:p>
        </p:txBody>
      </p:sp>
      <p:pic>
        <p:nvPicPr>
          <p:cNvPr id="9218" name="Picture 2" descr="http://ua.convdocs.org/pars_docs/refs/234/233897/233897_html_m5ea0e6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6" y="1544869"/>
            <a:ext cx="548557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a.convdocs.org/pars_docs/refs/234/233897/233897_html_m7a0f92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29" y="1544869"/>
            <a:ext cx="5632402" cy="34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57403" y="5303521"/>
            <a:ext cx="430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Остап Вишня і Платон Воронько. 1952 р. </a:t>
            </a:r>
            <a:r>
              <a:rPr lang="ru-RU" dirty="0" err="1"/>
              <a:t>Охтирка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60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337026" y="5913954"/>
            <a:ext cx="3396996" cy="4572000"/>
          </a:xfrm>
        </p:spPr>
        <p:txBody>
          <a:bodyPr/>
          <a:lstStyle/>
          <a:p>
            <a:r>
              <a:rPr lang="uk-UA" dirty="0" smtClean="0"/>
              <a:t>Остап Вишня з онуками </a:t>
            </a:r>
            <a:endParaRPr lang="uk-UA" dirty="0"/>
          </a:p>
        </p:txBody>
      </p:sp>
      <p:pic>
        <p:nvPicPr>
          <p:cNvPr id="10242" name="Picture 2" descr="http://ua.convdocs.org/pars_docs/refs/234/233897/233897_html_6f87cd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22" y="1463798"/>
            <a:ext cx="34671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ua.convdocs.org/pars_docs/refs/234/233897/233897_html_40fb47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92" y="1473323"/>
            <a:ext cx="576262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69280" y="5913954"/>
            <a:ext cx="551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Остап Вишня з дружиною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7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Смерть письменника</a:t>
            </a:r>
            <a:endParaRPr lang="uk-UA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477107"/>
            <a:ext cx="10171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</a:t>
            </a:r>
            <a:r>
              <a:rPr lang="uk-UA" dirty="0"/>
              <a:t>щоденнику </a:t>
            </a:r>
            <a:r>
              <a:rPr lang="uk-UA" dirty="0" smtClean="0"/>
              <a:t>Остапа Вишні є </a:t>
            </a:r>
            <a:r>
              <a:rPr lang="uk-UA" dirty="0"/>
              <a:t>такий запис (від 10 березня 1951 р.): «Умираючи, кажу вам усім: ніколи не сміявся без любові до вас усіх, до сонця, до вітру, до зеленого листу!</a:t>
            </a:r>
          </a:p>
          <a:p>
            <a:r>
              <a:rPr lang="uk-UA" dirty="0" smtClean="0"/>
              <a:t>У </a:t>
            </a:r>
            <a:r>
              <a:rPr lang="uk-UA" dirty="0"/>
              <a:t>моєму сміхові завжди бачив народ: хорошого чоловіка, привітну жінку, дівчину </a:t>
            </a:r>
            <a:r>
              <a:rPr lang="uk-UA" dirty="0" err="1"/>
              <a:t>веселооку</a:t>
            </a:r>
            <a:r>
              <a:rPr lang="uk-UA" dirty="0"/>
              <a:t>, дитину, бабу з дідом... І так мені хотілося, щоб посміхнулися вони, щоб веселі вони були, радісні, хороші...».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046767"/>
            <a:ext cx="1048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Помер</a:t>
            </a:r>
            <a:r>
              <a:rPr lang="ru-RU" dirty="0"/>
              <a:t> </a:t>
            </a:r>
            <a:r>
              <a:rPr lang="ru-RU" dirty="0" smtClean="0"/>
              <a:t>великий </a:t>
            </a:r>
            <a:r>
              <a:rPr lang="ru-RU" dirty="0" err="1" smtClean="0"/>
              <a:t>гуморист</a:t>
            </a:r>
            <a:r>
              <a:rPr lang="ru-RU" dirty="0" smtClean="0"/>
              <a:t> 28 </a:t>
            </a:r>
            <a:r>
              <a:rPr lang="ru-RU" dirty="0" err="1" smtClean="0"/>
              <a:t>вересня</a:t>
            </a:r>
            <a:r>
              <a:rPr lang="ru-RU" dirty="0"/>
              <a:t> </a:t>
            </a:r>
            <a:r>
              <a:rPr lang="ru-RU" dirty="0" smtClean="0"/>
              <a:t>1956</a:t>
            </a:r>
            <a:r>
              <a:rPr lang="ru-RU" dirty="0"/>
              <a:t> </a:t>
            </a:r>
            <a:r>
              <a:rPr lang="ru-RU" dirty="0" smtClean="0"/>
              <a:t>року</a:t>
            </a:r>
            <a:r>
              <a:rPr lang="ru-RU" dirty="0"/>
              <a:t>. </a:t>
            </a:r>
            <a:r>
              <a:rPr lang="ru-RU" dirty="0" err="1"/>
              <a:t>Похований</a:t>
            </a:r>
            <a:r>
              <a:rPr lang="ru-RU" dirty="0"/>
              <a:t> на Байковому </a:t>
            </a:r>
            <a:r>
              <a:rPr lang="ru-RU" dirty="0" err="1" smtClean="0"/>
              <a:t>кладовищі</a:t>
            </a:r>
            <a:endParaRPr lang="uk-UA" dirty="0"/>
          </a:p>
        </p:txBody>
      </p:sp>
      <p:sp>
        <p:nvSpPr>
          <p:cNvPr id="7" name="AutoShape 2" descr="https://upload.wikimedia.org/wikipedia/uk/thumb/1/1e/%D0%9E%D1%81%D1%82%D0%B0%D0%BF-%D0%92%D0%B8%D1%88%D0%BD%D1%8F.JPG/200px-%D0%9E%D1%81%D1%82%D0%B0%D0%BF-%D0%92%D0%B8%D1%88%D0%BD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4" descr="https://upload.wikimedia.org/wikipedia/uk/thumb/1/1e/%D0%9E%D1%81%D1%82%D0%B0%D0%BF-%D0%92%D0%B8%D1%88%D0%BD%D1%8F.JPG/200px-%D0%9E%D1%81%D1%82%D0%B0%D0%BF-%D0%92%D0%B8%D1%88%D0%BD%D1%8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646" y="3561460"/>
            <a:ext cx="2940148" cy="30871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13673" y="6279283"/>
            <a:ext cx="445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Могила Остапа Вишні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68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6000" b="0" i="0" dirty="0" smtClean="0">
                <a:latin typeface="Plantagenet Cherokee"/>
                <a:ea typeface="+mj-ea"/>
                <a:cs typeface="+mj-cs"/>
              </a:rPr>
              <a:t>Життєвий шлях</a:t>
            </a:r>
            <a:endParaRPr lang="uk-UA" sz="6000" b="0" i="0" dirty="0">
              <a:latin typeface="Plantagenet Cherokee"/>
              <a:ea typeface="+mj-ea"/>
              <a:cs typeface="+mj-cs"/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Clr>
                <a:srgbClr val="514843"/>
              </a:buClr>
              <a:buNone/>
            </a:pPr>
            <a:r>
              <a:rPr lang="ru-RU" dirty="0"/>
              <a:t>«У мене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</a:t>
            </a:r>
            <a:r>
              <a:rPr lang="ru-RU" dirty="0" err="1"/>
              <a:t>сумніву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я </a:t>
            </a:r>
            <a:r>
              <a:rPr lang="ru-RU" dirty="0" err="1"/>
              <a:t>народився</a:t>
            </a:r>
            <a:r>
              <a:rPr lang="ru-RU" dirty="0"/>
              <a:t>, </a:t>
            </a:r>
            <a:r>
              <a:rPr lang="ru-RU" dirty="0" err="1"/>
              <a:t>хоч</a:t>
            </a:r>
            <a:r>
              <a:rPr lang="ru-RU" dirty="0"/>
              <a:t> і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мого</a:t>
            </a:r>
            <a:r>
              <a:rPr lang="ru-RU" dirty="0"/>
              <a:t> </a:t>
            </a:r>
            <a:r>
              <a:rPr lang="ru-RU" dirty="0" err="1"/>
              <a:t>появлення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білий</a:t>
            </a:r>
            <a:r>
              <a:rPr lang="ru-RU" dirty="0"/>
              <a:t> і </a:t>
            </a:r>
            <a:r>
              <a:rPr lang="ru-RU" dirty="0" err="1"/>
              <a:t>потім</a:t>
            </a:r>
            <a:r>
              <a:rPr lang="ru-RU" dirty="0"/>
              <a:t> —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десять </a:t>
            </a:r>
            <a:r>
              <a:rPr lang="ru-RU" dirty="0" err="1"/>
              <a:t>підряд</a:t>
            </a:r>
            <a:r>
              <a:rPr lang="ru-RU" dirty="0"/>
              <a:t>—</a:t>
            </a:r>
            <a:r>
              <a:rPr lang="ru-RU" dirty="0" err="1"/>
              <a:t>мати</a:t>
            </a:r>
            <a:r>
              <a:rPr lang="ru-RU" dirty="0"/>
              <a:t> казали, </a:t>
            </a:r>
            <a:r>
              <a:rPr lang="ru-RU" dirty="0" err="1"/>
              <a:t>що</a:t>
            </a:r>
            <a:r>
              <a:rPr lang="ru-RU" dirty="0"/>
              <a:t> мене </a:t>
            </a:r>
            <a:r>
              <a:rPr lang="ru-RU" dirty="0" err="1"/>
              <a:t>витягли</a:t>
            </a:r>
            <a:r>
              <a:rPr lang="ru-RU" dirty="0"/>
              <a:t> з </a:t>
            </a:r>
            <a:r>
              <a:rPr lang="ru-RU" dirty="0" err="1"/>
              <a:t>колодязя</a:t>
            </a:r>
            <a:r>
              <a:rPr lang="ru-RU" dirty="0"/>
              <a:t>, коли </a:t>
            </a:r>
            <a:r>
              <a:rPr lang="ru-RU" dirty="0" err="1"/>
              <a:t>напували</a:t>
            </a:r>
            <a:r>
              <a:rPr lang="ru-RU" dirty="0"/>
              <a:t> корову </a:t>
            </a:r>
            <a:r>
              <a:rPr lang="ru-RU" dirty="0" err="1" smtClean="0"/>
              <a:t>Оришку</a:t>
            </a:r>
            <a:r>
              <a:rPr lang="ru-RU" dirty="0" smtClean="0"/>
              <a:t>».</a:t>
            </a:r>
            <a:endParaRPr lang="uk-UA" sz="2000" b="0" i="0" dirty="0">
              <a:latin typeface="Euphemi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365" y="2540716"/>
            <a:ext cx="10895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Трапилася</a:t>
            </a:r>
            <a:r>
              <a:rPr lang="ru-RU" dirty="0" smtClean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подія</a:t>
            </a:r>
            <a:r>
              <a:rPr lang="ru-RU" dirty="0"/>
              <a:t> 1 листопада (старого стилю) 1889 року, в </a:t>
            </a:r>
            <a:r>
              <a:rPr lang="ru-RU" dirty="0" err="1"/>
              <a:t>містечку</a:t>
            </a:r>
            <a:r>
              <a:rPr lang="ru-RU" dirty="0"/>
              <a:t> </a:t>
            </a:r>
            <a:r>
              <a:rPr lang="ru-RU" dirty="0" err="1"/>
              <a:t>Груні</a:t>
            </a:r>
            <a:r>
              <a:rPr lang="ru-RU" dirty="0"/>
              <a:t> </a:t>
            </a:r>
            <a:r>
              <a:rPr lang="ru-RU" dirty="0" err="1"/>
              <a:t>Зіньківського</a:t>
            </a:r>
            <a:r>
              <a:rPr lang="ru-RU" dirty="0"/>
              <a:t> </a:t>
            </a:r>
            <a:r>
              <a:rPr lang="ru-RU" dirty="0" err="1"/>
              <a:t>повіту</a:t>
            </a:r>
            <a:r>
              <a:rPr lang="ru-RU" dirty="0"/>
              <a:t> на </a:t>
            </a:r>
            <a:r>
              <a:rPr lang="ru-RU" dirty="0" err="1"/>
              <a:t>Полтавщині</a:t>
            </a:r>
            <a:r>
              <a:rPr lang="ru-RU" dirty="0"/>
              <a:t>.</a:t>
            </a:r>
          </a:p>
          <a:p>
            <a:r>
              <a:rPr lang="uk-UA" dirty="0" smtClean="0"/>
              <a:t>   Родина </a:t>
            </a:r>
            <a:r>
              <a:rPr lang="uk-UA" dirty="0"/>
              <a:t>Губенків не була заможною. </a:t>
            </a:r>
            <a:r>
              <a:rPr lang="uk-UA" dirty="0" smtClean="0"/>
              <a:t>У сім’ї було 17 дітей. Батько </a:t>
            </a:r>
            <a:r>
              <a:rPr lang="uk-UA" dirty="0"/>
              <a:t>працював прикажчиком у поміщицькому </a:t>
            </a:r>
            <a:r>
              <a:rPr lang="uk-UA" dirty="0" smtClean="0"/>
              <a:t>маєтку. У </a:t>
            </a:r>
            <a:r>
              <a:rPr lang="uk-UA" dirty="0"/>
              <a:t>шестилітньому віці Павлушу віддали до місцевої початкової школи. Він дуже рано навчився читати</a:t>
            </a:r>
            <a:r>
              <a:rPr lang="uk-UA" dirty="0" smtClean="0"/>
              <a:t>.</a:t>
            </a:r>
            <a:r>
              <a:rPr lang="uk-UA" dirty="0"/>
              <a:t> </a:t>
            </a:r>
            <a:r>
              <a:rPr lang="uk-UA" dirty="0" smtClean="0"/>
              <a:t>Згодом навчався у Київській військово-фельдшерській школі. Вчився </a:t>
            </a:r>
            <a:r>
              <a:rPr lang="uk-UA" dirty="0"/>
              <a:t>Павло з охотою і добре. </a:t>
            </a:r>
            <a:br>
              <a:rPr lang="uk-UA" dirty="0"/>
            </a:br>
            <a:r>
              <a:rPr lang="uk-UA" dirty="0"/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 descr="http://publ.lib.ru/ARCHIVES/V/VISHNYA_Ostap/.Online/Vishnya_O.-1.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61" y="-137319"/>
            <a:ext cx="1848387" cy="246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a.convdocs.org/pars_docs/refs/234/233897/233897_html_m1f6b3d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15" y="4191310"/>
            <a:ext cx="3221604" cy="2585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71286" y="6130136"/>
            <a:ext cx="244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Остап Вишня з сестрою Катериною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4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Батьки письменника</a:t>
            </a:r>
            <a:endParaRPr lang="uk-UA" sz="4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5" name="Picture 6" descr="http://ua.convdocs.org/pars_docs/refs/234/233897/233897_html_3b43f5b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27" y="1531234"/>
            <a:ext cx="8178084" cy="476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093" y="1738648"/>
            <a:ext cx="1442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Батько-Михайло Кіндратович Губенко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0161431" y="1738648"/>
            <a:ext cx="1635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Мати-Параска Олександрівна Губенко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Будинок Остапа Вишні </a:t>
            </a:r>
            <a:endParaRPr lang="uk-UA" sz="40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28" y="1445652"/>
            <a:ext cx="7322825" cy="490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98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sz="5400" dirty="0"/>
              <a:t>Життєвий шлях</a:t>
            </a:r>
            <a:endParaRPr lang="uk-UA" sz="5400" b="0" i="0" dirty="0">
              <a:latin typeface="Plantagenet Cherokee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89397" y="1600200"/>
            <a:ext cx="5530403" cy="5257800"/>
          </a:xfrm>
        </p:spPr>
        <p:txBody>
          <a:bodyPr>
            <a:normAutofit/>
          </a:bodyPr>
          <a:lstStyle/>
          <a:p>
            <a:pPr marL="0" indent="0">
              <a:buClr>
                <a:srgbClr val="514843"/>
              </a:buClr>
              <a:buNone/>
            </a:pPr>
            <a:r>
              <a:rPr lang="uk-UA" dirty="0"/>
              <a:t>З </a:t>
            </a:r>
            <a:r>
              <a:rPr lang="uk-UA" dirty="0" smtClean="0"/>
              <a:t>1918</a:t>
            </a:r>
            <a:r>
              <a:rPr lang="uk-UA" dirty="0"/>
              <a:t> </a:t>
            </a:r>
            <a:r>
              <a:rPr lang="uk-UA" dirty="0" smtClean="0"/>
              <a:t>— </a:t>
            </a:r>
            <a:r>
              <a:rPr lang="uk-UA" dirty="0"/>
              <a:t>мобілізований до Армії УНР у медичні частини. Зробив швидку кар'єру — у полон до </a:t>
            </a:r>
            <a:r>
              <a:rPr lang="uk-UA" dirty="0" err="1"/>
              <a:t>леніністів</a:t>
            </a:r>
            <a:r>
              <a:rPr lang="uk-UA" dirty="0"/>
              <a:t> потрапив 1919 у ранзі начальника медично-санітарного управління Міністерства залізниць УНР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ru-RU" dirty="0"/>
              <a:t>«</a:t>
            </a:r>
            <a:r>
              <a:rPr lang="ru-RU" dirty="0" err="1"/>
              <a:t>Реанімував</a:t>
            </a:r>
            <a:r>
              <a:rPr lang="ru-RU" dirty="0"/>
              <a:t>» </a:t>
            </a:r>
            <a:r>
              <a:rPr lang="ru-RU" dirty="0" err="1"/>
              <a:t>Губенка</a:t>
            </a:r>
            <a:r>
              <a:rPr lang="ru-RU" dirty="0"/>
              <a:t> мало не сам 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Скрипник</a:t>
            </a:r>
            <a:r>
              <a:rPr lang="ru-RU" dirty="0"/>
              <a:t> — соратник </a:t>
            </a:r>
            <a:r>
              <a:rPr lang="ru-RU" dirty="0" err="1"/>
              <a:t>Леніна</a:t>
            </a:r>
            <a:r>
              <a:rPr lang="ru-RU" dirty="0"/>
              <a:t>. </a:t>
            </a:r>
            <a:r>
              <a:rPr lang="ru-RU" dirty="0" err="1"/>
              <a:t>Скрипник</a:t>
            </a:r>
            <a:r>
              <a:rPr lang="ru-RU" dirty="0"/>
              <a:t> </a:t>
            </a:r>
            <a:r>
              <a:rPr lang="ru-RU" dirty="0" err="1"/>
              <a:t>буцімто</a:t>
            </a:r>
            <a:r>
              <a:rPr lang="ru-RU" dirty="0"/>
              <a:t> читав </a:t>
            </a:r>
            <a:r>
              <a:rPr lang="ru-RU" dirty="0" err="1"/>
              <a:t>його</a:t>
            </a:r>
            <a:r>
              <a:rPr lang="ru-RU" dirty="0"/>
              <a:t> </a:t>
            </a:r>
            <a:r>
              <a:rPr lang="ru-RU" dirty="0" err="1"/>
              <a:t>гуморески</a:t>
            </a:r>
            <a:r>
              <a:rPr lang="ru-RU" dirty="0"/>
              <a:t> в </a:t>
            </a:r>
            <a:r>
              <a:rPr lang="ru-RU" dirty="0" err="1"/>
              <a:t>офіційних</a:t>
            </a:r>
            <a:r>
              <a:rPr lang="ru-RU" dirty="0"/>
              <a:t> </a:t>
            </a:r>
            <a:r>
              <a:rPr lang="ru-RU" dirty="0" err="1"/>
              <a:t>виданнях</a:t>
            </a:r>
            <a:r>
              <a:rPr lang="ru-RU" dirty="0"/>
              <a:t> УНР. </a:t>
            </a:r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smtClean="0"/>
              <a:t>Губенко </a:t>
            </a:r>
            <a:r>
              <a:rPr lang="ru-RU" dirty="0"/>
              <a:t>немилосердно </a:t>
            </a:r>
            <a:r>
              <a:rPr lang="ru-RU" dirty="0" err="1"/>
              <a:t>висміював</a:t>
            </a:r>
            <a:r>
              <a:rPr lang="ru-RU" dirty="0"/>
              <a:t> </a:t>
            </a:r>
            <a:r>
              <a:rPr lang="ru-RU" dirty="0" err="1"/>
              <a:t>недоліки</a:t>
            </a:r>
            <a:r>
              <a:rPr lang="ru-RU" dirty="0"/>
              <a:t> </a:t>
            </a:r>
            <a:r>
              <a:rPr lang="ru-RU" dirty="0" err="1" smtClean="0"/>
              <a:t>Директорії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кпини</a:t>
            </a:r>
            <a:r>
              <a:rPr lang="ru-RU" dirty="0"/>
              <a:t> брав і </a:t>
            </a:r>
            <a:r>
              <a:rPr lang="ru-RU" dirty="0" err="1"/>
              <a:t>особисто</a:t>
            </a:r>
            <a:r>
              <a:rPr lang="ru-RU" dirty="0"/>
              <a:t> Головного </a:t>
            </a:r>
            <a:r>
              <a:rPr lang="ru-RU" dirty="0" err="1"/>
              <a:t>Отамана</a:t>
            </a:r>
            <a:r>
              <a:rPr lang="ru-RU" dirty="0"/>
              <a:t> Симона </a:t>
            </a:r>
            <a:r>
              <a:rPr lang="ru-RU" dirty="0" smtClean="0"/>
              <a:t>Петлюру. </a:t>
            </a:r>
            <a:r>
              <a:rPr lang="ru-RU" dirty="0" err="1"/>
              <a:t>З</a:t>
            </a:r>
            <a:r>
              <a:rPr lang="ru-RU" dirty="0" err="1" smtClean="0"/>
              <a:t>годом</a:t>
            </a:r>
            <a:r>
              <a:rPr lang="ru-RU" dirty="0" smtClean="0"/>
              <a:t> </a:t>
            </a:r>
            <a:r>
              <a:rPr lang="ru-RU" dirty="0" err="1"/>
              <a:t>офіцеру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УНР </a:t>
            </a:r>
            <a:r>
              <a:rPr lang="ru-RU" dirty="0" err="1"/>
              <a:t>помстилися</a:t>
            </a:r>
            <a:r>
              <a:rPr lang="ru-RU" dirty="0"/>
              <a:t> за службу </a:t>
            </a:r>
            <a:r>
              <a:rPr lang="ru-RU" dirty="0" err="1"/>
              <a:t>Україні</a:t>
            </a:r>
            <a:r>
              <a:rPr lang="ru-RU" dirty="0"/>
              <a:t>: буде </a:t>
            </a:r>
            <a:r>
              <a:rPr lang="ru-RU" dirty="0" err="1"/>
              <a:t>ленінська</a:t>
            </a:r>
            <a:r>
              <a:rPr lang="ru-RU" dirty="0"/>
              <a:t> </a:t>
            </a:r>
            <a:r>
              <a:rPr lang="ru-RU" dirty="0" err="1"/>
              <a:t>в'язниця</a:t>
            </a:r>
            <a:r>
              <a:rPr lang="ru-RU" dirty="0"/>
              <a:t> і </a:t>
            </a:r>
            <a:r>
              <a:rPr lang="ru-RU" dirty="0" err="1"/>
              <a:t>сталінський</a:t>
            </a:r>
            <a:r>
              <a:rPr lang="ru-RU" dirty="0"/>
              <a:t> </a:t>
            </a:r>
            <a:r>
              <a:rPr lang="ru-RU" dirty="0" err="1"/>
              <a:t>концтабір</a:t>
            </a:r>
            <a:r>
              <a:rPr lang="ru-RU" dirty="0"/>
              <a:t>.</a:t>
            </a:r>
            <a:endParaRPr lang="uk-UA" sz="2000" b="0" i="0" dirty="0">
              <a:latin typeface="Euphemia"/>
              <a:ea typeface="+mn-ea"/>
              <a:cs typeface="+mn-cs"/>
            </a:endParaRPr>
          </a:p>
        </p:txBody>
      </p:sp>
      <p:pic>
        <p:nvPicPr>
          <p:cNvPr id="3074" name="Picture 2" descr="http://ua.convdocs.org/pars_docs/refs/234/233897/233897_html_m794d6c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17" y="1600200"/>
            <a:ext cx="2729436" cy="33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38871" y="1600200"/>
            <a:ext cx="239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Остап Вишня 1915 р.</a:t>
            </a:r>
            <a:endParaRPr lang="uk-UA" dirty="0"/>
          </a:p>
        </p:txBody>
      </p:sp>
      <p:pic>
        <p:nvPicPr>
          <p:cNvPr id="3076" name="Picture 4" descr="http://ua.convdocs.org/pars_docs/refs/234/233897/233897_html_m19a1af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274" y="2808694"/>
            <a:ext cx="2534814" cy="35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</a:t>
            </a:r>
            <a:r>
              <a:rPr lang="ru-RU" sz="3200" dirty="0" err="1" smtClean="0"/>
              <a:t>Арешт</a:t>
            </a:r>
            <a:r>
              <a:rPr lang="ru-RU" sz="3200" dirty="0" smtClean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час Голодомору 1932–1933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03382" y="1638836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До арешту Остапа Вишні приклав руку український письменник Олексій </a:t>
            </a:r>
            <a:r>
              <a:rPr lang="uk-UA" dirty="0" err="1"/>
              <a:t>Полторацький</a:t>
            </a:r>
            <a:r>
              <a:rPr lang="uk-UA" dirty="0"/>
              <a:t> (1905–1977), який у 1930 році в журналі «Нова ґенерація» (№ 2—4) опублікував статтю «Що таке Остап Вишня» із брутальною ідеологічною критикою творчості гумориста</a:t>
            </a:r>
            <a:r>
              <a:rPr lang="uk-UA" dirty="0" smtClean="0"/>
              <a:t>. </a:t>
            </a:r>
            <a:r>
              <a:rPr lang="ru-RU" dirty="0"/>
              <a:t>1933 року </a:t>
            </a:r>
            <a:r>
              <a:rPr lang="ru-RU" dirty="0" err="1"/>
              <a:t>популярний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превентивно </a:t>
            </a:r>
            <a:r>
              <a:rPr lang="ru-RU" dirty="0" err="1"/>
              <a:t>звинувачений</a:t>
            </a:r>
            <a:r>
              <a:rPr lang="ru-RU" dirty="0"/>
              <a:t> в </a:t>
            </a:r>
            <a:r>
              <a:rPr lang="ru-RU" dirty="0" err="1"/>
              <a:t>контрреволюційній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й </a:t>
            </a:r>
            <a:r>
              <a:rPr lang="ru-RU" dirty="0" err="1" smtClean="0"/>
              <a:t>тероризмі</a:t>
            </a:r>
            <a:r>
              <a:rPr lang="ru-RU" dirty="0" smtClean="0"/>
              <a:t>. </a:t>
            </a:r>
            <a:r>
              <a:rPr lang="ru-RU" dirty="0" err="1"/>
              <a:t>Запроторений</a:t>
            </a:r>
            <a:r>
              <a:rPr lang="ru-RU" dirty="0"/>
              <a:t> до </a:t>
            </a:r>
            <a:r>
              <a:rPr lang="ru-RU" dirty="0" err="1"/>
              <a:t>таборів</a:t>
            </a:r>
            <a:r>
              <a:rPr lang="ru-RU" dirty="0"/>
              <a:t> ГУЛАГу. </a:t>
            </a:r>
            <a:endParaRPr lang="uk-UA" dirty="0"/>
          </a:p>
        </p:txBody>
      </p:sp>
      <p:pic>
        <p:nvPicPr>
          <p:cNvPr id="5122" name="Picture 2" descr="http://ua.convdocs.org/pars_docs/refs/234/233897/233897_html_32e70e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57" y="3238426"/>
            <a:ext cx="4609607" cy="3278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491544"/>
            <a:ext cx="9980682" cy="1108656"/>
          </a:xfrm>
        </p:spPr>
        <p:txBody>
          <a:bodyPr/>
          <a:lstStyle/>
          <a:p>
            <a:pPr algn="ctr"/>
            <a:r>
              <a:rPr lang="uk-UA" sz="4000" dirty="0"/>
              <a:t>Творчість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Перший </a:t>
            </a:r>
            <a:r>
              <a:rPr lang="ru-RU" dirty="0" err="1"/>
              <a:t>надрукований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Остапа </a:t>
            </a:r>
            <a:r>
              <a:rPr lang="ru-RU" dirty="0" err="1"/>
              <a:t>Вишні</a:t>
            </a:r>
            <a:r>
              <a:rPr lang="ru-RU" dirty="0"/>
              <a:t> — «</a:t>
            </a:r>
            <a:r>
              <a:rPr lang="ru-RU" dirty="0" err="1"/>
              <a:t>Демократичні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 </a:t>
            </a:r>
            <a:r>
              <a:rPr lang="ru-RU" dirty="0" err="1"/>
              <a:t>Денікіна</a:t>
            </a:r>
            <a:r>
              <a:rPr lang="ru-RU" dirty="0"/>
              <a:t> (</a:t>
            </a:r>
            <a:r>
              <a:rPr lang="ru-RU" dirty="0" err="1"/>
              <a:t>Фейлетон</a:t>
            </a:r>
            <a:r>
              <a:rPr lang="ru-RU" dirty="0"/>
              <a:t>. </a:t>
            </a:r>
            <a:r>
              <a:rPr lang="ru-RU" dirty="0" err="1"/>
              <a:t>Матеріалом</a:t>
            </a:r>
            <a:r>
              <a:rPr lang="ru-RU" dirty="0"/>
              <a:t> для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бути </a:t>
            </a:r>
            <a:r>
              <a:rPr lang="ru-RU" dirty="0"/>
              <a:t>не </a:t>
            </a:r>
            <a:r>
              <a:rPr lang="ru-RU" dirty="0" err="1"/>
              <a:t>може</a:t>
            </a:r>
            <a:r>
              <a:rPr lang="ru-RU" dirty="0"/>
              <a:t>).» —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за </a:t>
            </a:r>
            <a:r>
              <a:rPr lang="ru-RU" dirty="0" err="1"/>
              <a:t>підписом</a:t>
            </a:r>
            <a:r>
              <a:rPr lang="ru-RU" dirty="0"/>
              <a:t> «П. </a:t>
            </a:r>
            <a:r>
              <a:rPr lang="ru-RU" dirty="0" err="1"/>
              <a:t>Грунський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у </a:t>
            </a:r>
            <a:r>
              <a:rPr lang="ru-RU" dirty="0" err="1"/>
              <a:t>Кам'янці-Подільському</a:t>
            </a:r>
            <a:r>
              <a:rPr lang="ru-RU" dirty="0"/>
              <a:t> в </a:t>
            </a:r>
            <a:r>
              <a:rPr lang="ru-RU" dirty="0" err="1"/>
              <a:t>газеті</a:t>
            </a:r>
            <a:r>
              <a:rPr lang="ru-RU" dirty="0"/>
              <a:t> «Народна воля» 2 листопада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1919.</a:t>
            </a:r>
            <a:r>
              <a:rPr lang="uk-UA" dirty="0"/>
              <a:t> Остап Вишня проводив і велику громадську роботу.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Він </a:t>
            </a:r>
            <a:r>
              <a:rPr lang="uk-UA" dirty="0"/>
              <a:t>брав участь у діяльності літературних об'єднань «Плуг» і «Гарт»,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 </a:t>
            </a:r>
            <a:r>
              <a:rPr lang="uk-UA" dirty="0"/>
              <a:t>організації та редагуванні, разом з Е. Блакитним, перших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двох </a:t>
            </a:r>
            <a:r>
              <a:rPr lang="uk-UA" dirty="0"/>
              <a:t>номерів журналу «Червоний Перець» (1922) і продовжив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працю </a:t>
            </a:r>
            <a:r>
              <a:rPr lang="uk-UA" dirty="0"/>
              <a:t>в цьому журналі, коли в 1927 р. було поновлено його вихід. </a:t>
            </a:r>
          </a:p>
        </p:txBody>
      </p:sp>
      <p:pic>
        <p:nvPicPr>
          <p:cNvPr id="6146" name="Picture 2" descr="http://1576.ua/uploads/catalog/6f81222fb3fd74d2b6ba2dfb177c5ca01edb18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274" y="1600200"/>
            <a:ext cx="2313904" cy="3634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v01.twirpx.net/1214/1214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169957"/>
            <a:ext cx="1622964" cy="2526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4.bp.blogspot.com/-kJZGFRPtVmE/Uzp5NZ4fjPI/AAAAAAAADOE/o9dAnjKlM7g/s1600/12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90" y="4236432"/>
            <a:ext cx="1757406" cy="239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encrypted-tbn3.gstatic.com/images?q=tbn:ANd9GcQ9xCqe0s1qDmqxiuDPsO1T4Y6kcCx1looLvEJ7y0tIFT6pm7B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4" name="Picture 10" descr="http://img36.olx.ua/images_slandocomua/128970307_2_644x461_ostap-vishnya-4-tomi-fotograf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68" y="4304030"/>
            <a:ext cx="3046118" cy="2257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Творчість</a:t>
            </a:r>
            <a:endParaRPr lang="uk-UA" sz="4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Остап Вишня є засновником жанру </a:t>
            </a:r>
            <a:r>
              <a:rPr lang="uk-UA" i="1" dirty="0" smtClean="0"/>
              <a:t>усмішка </a:t>
            </a:r>
            <a:r>
              <a:rPr lang="uk-UA" dirty="0" smtClean="0"/>
              <a:t>в українській літературі.</a:t>
            </a:r>
            <a:br>
              <a:rPr lang="uk-UA" dirty="0" smtClean="0"/>
            </a:br>
            <a:r>
              <a:rPr lang="uk-UA" dirty="0" smtClean="0"/>
              <a:t>Найвідомішими творами письменника є: «Вишневі усмішки», «Вишневі усмішки кримські», «Українізуємось», «Вишневі усмішки закордонні», «Мисливські усмішки», гумореска «Моя автобіографія», «</a:t>
            </a:r>
            <a:r>
              <a:rPr lang="uk-UA" dirty="0" err="1" smtClean="0"/>
              <a:t>Чухраїнці</a:t>
            </a:r>
            <a:r>
              <a:rPr lang="uk-UA" dirty="0" smtClean="0"/>
              <a:t>», «Демократичні реформи Денікіна» та інше.</a:t>
            </a:r>
          </a:p>
        </p:txBody>
      </p:sp>
      <p:pic>
        <p:nvPicPr>
          <p:cNvPr id="1026" name="Picture 2" descr="http://www.ukrlitzno.com.ua/wp-content/uploads/2012/12/%D0%9E%D1%81%D1%82%D0%B0%D0%BF-%D0%92%D0%B8%D1%88%D0%BD%D1%8F-%D0%B1%D1%96%D0%BE%D0%B3%D1%80%D0%B0%D1%84%D1%96%D1%8F-%D1%81%D0%BA%D0%BE%D1%80%D0%BE%D1%87%D0%B5%D0%BD%D0%B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168906"/>
            <a:ext cx="2742171" cy="35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ppo.kubg.edu.ua/wp-content/uploads/2014/11/643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57" y="3168906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koinform.com.ua/images/stories/LMG/Stati/5_2009/4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84" y="3095613"/>
            <a:ext cx="2883839" cy="36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7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Особисте життя</a:t>
            </a:r>
            <a:endParaRPr lang="uk-UA" sz="4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2539" y="1363331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З Вишні був бездоганно вірний друг і товариш. Його знайомі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оповідають</a:t>
            </a:r>
            <a:r>
              <a:rPr lang="uk-UA" dirty="0"/>
              <a:t>, що він рятував своїх товаришів матеріально 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гумором </a:t>
            </a:r>
            <a:r>
              <a:rPr lang="uk-UA" dirty="0"/>
              <a:t>в підвалах </a:t>
            </a:r>
            <a:r>
              <a:rPr lang="uk-UA" dirty="0" smtClean="0"/>
              <a:t>ЧК. Коли</a:t>
            </a:r>
            <a:r>
              <a:rPr lang="uk-UA" dirty="0"/>
              <a:t> 1931 був арештований Максим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Рильський</a:t>
            </a:r>
            <a:r>
              <a:rPr lang="uk-UA" dirty="0"/>
              <a:t>, з яким Вишня дружив так само міцно, як з Хвильовим, Кулішем і Досвітнім, то Вишня, не </a:t>
            </a:r>
            <a:r>
              <a:rPr lang="uk-UA" dirty="0" err="1"/>
              <a:t>боячись</a:t>
            </a:r>
            <a:r>
              <a:rPr lang="uk-UA" dirty="0"/>
              <a:t> накликати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на </a:t>
            </a:r>
            <a:r>
              <a:rPr lang="uk-UA" dirty="0"/>
              <a:t>себе гнів </a:t>
            </a:r>
            <a:r>
              <a:rPr lang="uk-UA" dirty="0" smtClean="0"/>
              <a:t>НКВС </a:t>
            </a:r>
            <a:r>
              <a:rPr lang="uk-UA" dirty="0"/>
              <a:t>кинувся з Харкова до Києва на допомогу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безрадній</a:t>
            </a:r>
            <a:r>
              <a:rPr lang="uk-UA" dirty="0" smtClean="0"/>
              <a:t> </a:t>
            </a:r>
            <a:r>
              <a:rPr lang="uk-UA" dirty="0"/>
              <a:t>родині поета, а після щасливого звільнення Рильського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 </a:t>
            </a:r>
            <a:r>
              <a:rPr lang="uk-UA" dirty="0"/>
              <a:t>тюрми — забрав його до себе в Харків на кілька тижнів у гості.</a:t>
            </a:r>
          </a:p>
        </p:txBody>
      </p:sp>
      <p:pic>
        <p:nvPicPr>
          <p:cNvPr id="7170" name="Picture 2" descr="http://ua.convdocs.org/pars_docs/refs/234/233897/233897_html_4e7db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09" y="3773920"/>
            <a:ext cx="4571169" cy="287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77" y="5802334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Остап Вишня і </a:t>
            </a:r>
            <a:r>
              <a:rPr lang="ru-RU" dirty="0" smtClean="0"/>
              <a:t>Максим</a:t>
            </a:r>
            <a:br>
              <a:rPr lang="ru-RU" dirty="0" smtClean="0"/>
            </a:br>
            <a:r>
              <a:rPr lang="ru-RU" dirty="0" err="1" smtClean="0"/>
              <a:t>Рильський</a:t>
            </a:r>
            <a:r>
              <a:rPr lang="ru-RU" dirty="0"/>
              <a:t>. 1945 р. </a:t>
            </a:r>
            <a:r>
              <a:rPr lang="ru-RU" dirty="0" err="1"/>
              <a:t>Ленінград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172" name="Picture 4" descr="http://ua.convdocs.org/pars_docs/refs/234/233897/233897_html_m2b7c6c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10" y="1363331"/>
            <a:ext cx="3534430" cy="25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93284" y="4086920"/>
            <a:ext cx="3289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Остап Вишня і Юрій </a:t>
            </a:r>
            <a:r>
              <a:rPr lang="uk-UA" dirty="0" err="1"/>
              <a:t>Шумський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3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Академічна презентація, вертикальна смуга та конструктор стрічки (широкий екран)</Template>
  <TotalTime>0</TotalTime>
  <Words>394</Words>
  <Application>Microsoft Office PowerPoint</Application>
  <PresentationFormat>Широкий екран</PresentationFormat>
  <Paragraphs>37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Euphemia</vt:lpstr>
      <vt:lpstr>Plantagenet Cherokee</vt:lpstr>
      <vt:lpstr>Wingdings</vt:lpstr>
      <vt:lpstr>Academic Literature 16x9</vt:lpstr>
      <vt:lpstr>Остап Вишня.  (Павло Михайлович Губенко)  Огляд життя і творчості письменника.  </vt:lpstr>
      <vt:lpstr>Життєвий шлях</vt:lpstr>
      <vt:lpstr>Батьки письменника</vt:lpstr>
      <vt:lpstr>Будинок Остапа Вишні </vt:lpstr>
      <vt:lpstr>Життєвий шлях</vt:lpstr>
      <vt:lpstr>             Арешт під час Голодомору 1932–1933</vt:lpstr>
      <vt:lpstr>Творчість </vt:lpstr>
      <vt:lpstr>Творчість</vt:lpstr>
      <vt:lpstr>Особисте життя</vt:lpstr>
      <vt:lpstr>Презентація PowerPoint</vt:lpstr>
      <vt:lpstr>Презентація PowerPoint</vt:lpstr>
      <vt:lpstr>Презентація PowerPoint</vt:lpstr>
      <vt:lpstr>Смерть письменника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2014-11-12T13:52:49Z</dcterms:created>
  <dcterms:modified xsi:type="dcterms:W3CDTF">2014-11-12T16:32:04Z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