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FC8AE-3AC0-4E83-9776-9080E088837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254B-F69F-4422-AF45-B963C9F9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ED4CA2-93E1-4D52-90AC-2BE58740762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015EBF-A86C-4653-944D-1754211CB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4%D0%B5%D0%B9%D1%88%D0%B0_%D0%92%D1%96%D1%80%D0%B0_%D0%A3%D1%81%D1%82%D0%B8%D0%BC%D1%96%D0%B2%D0%BD%D0%B0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1%82%D0%BC%D0%B0" TargetMode="External"/><Relationship Id="rId2" Type="http://schemas.openxmlformats.org/officeDocument/2006/relationships/hyperlink" Target="http://uk.wikipedia.org/wiki/%D0%A2%D0%BE%D0%B2%D0%B0%D1%80%D0%B8%D1%81%D1%82%D0%B2%D0%BE_%D0%BF%D1%80%D0%B8%D1%85%D0%B8%D0%BB%D1%8C%D0%BD%D0%B8%D0%BA%D1%96%D0%B2_%D1%83%D0%BA%D1%80%D0%B0%D1%97%D0%BD%D1%81%D1%8C%D0%BA%D0%BE%D1%97_%D0%BD%D0%B0%D1%83%D0%BA%D0%B8_%D1%96_%D1%88%D1%82%D1%83%D0%BA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2%D1%83%D0%B1%D0%B5%D1%80%D0%BA%D1%83%D0%BB%D1%8C%D0%BE%D0%B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7%D0%B5%D1%80%D0%BD%D1%96%D0%B3%D1%96%D0%B2" TargetMode="External"/><Relationship Id="rId2" Type="http://schemas.openxmlformats.org/officeDocument/2006/relationships/hyperlink" Target="http://uk.wikipedia.org/wiki/%D0%91%D0%BE%D0%BB%D0%B4%D0%B8%D0%BD%D0%B0_%D0%B3%D0%BE%D1%80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1%80%D0%B0%D1%81_%D0%A8%D0%B5%D0%B2%D1%87%D0%B5%D0%BD%D0%BA%D0%BE" TargetMode="External"/><Relationship Id="rId2" Type="http://schemas.openxmlformats.org/officeDocument/2006/relationships/hyperlink" Target="http://uk.wikipedia.org/wiki/%D0%A8%D0%B0%D1%80%D0%B3%D0%BE%D1%80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k.wikipedia.org/wiki/%D0%9C%D0%B0%D1%80%D0%BA%D0%BE_%D0%92%D0%BE%D0%B2%D1%87%D0%BE%D0%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0%BC'%D1%8F%D0%BD%D0%B5%D1%86%D1%8C-%D0%9F%D0%BE%D0%B4%D1%96%D0%BB%D1%8C%D1%81%D1%8C%D0%BA%D0%B8%D0%B9" TargetMode="External"/><Relationship Id="rId2" Type="http://schemas.openxmlformats.org/officeDocument/2006/relationships/hyperlink" Target="http://uk.wikipedia.org/wiki/18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1886" TargetMode="External"/><Relationship Id="rId4" Type="http://schemas.openxmlformats.org/officeDocument/2006/relationships/hyperlink" Target="http://uk.wikipedia.org/wiki/188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4%D0%BB%D1%8F_%D0%B7%D0%B0%D0%B3%D0%B0%D0%BB%D1%8C%D0%BD%D0%BE%D0%B3%D0%BE_%D0%B4%D0%BE%D0%B1%D1%80%D0%B0&amp;action=edit&amp;redlink=1" TargetMode="External"/><Relationship Id="rId13" Type="http://schemas.openxmlformats.org/officeDocument/2006/relationships/hyperlink" Target="http://uk.wikipedia.org/w/index.php?title=%D0%94%D1%96%D0%BB%D0%BE%D0%B2%D0%BE%D0%B4&amp;action=edit&amp;redlink=1" TargetMode="External"/><Relationship Id="rId3" Type="http://schemas.openxmlformats.org/officeDocument/2006/relationships/hyperlink" Target="http://uk.wikipedia.org/wiki/%D0%A4%D1%80%D0%B0%D0%BD%D0%BA%D0%BE_%D0%86%D0%B2%D0%B0%D0%BD_%D0%AF%D0%BA%D0%BE%D0%B2%D0%B8%D1%87" TargetMode="External"/><Relationship Id="rId7" Type="http://schemas.openxmlformats.org/officeDocument/2006/relationships/hyperlink" Target="http://uk.wikipedia.org/wiki/%D0%91%D0%B5%D1%81%D0%B0%D1%80%D0%B0%D0%B1%D1%96%D1%8F" TargetMode="External"/><Relationship Id="rId12" Type="http://schemas.openxmlformats.org/officeDocument/2006/relationships/hyperlink" Target="http://uk.wikipedia.org/wiki/%D0%94%D0%B5%D1%81%D0%BD%D0%B0" TargetMode="External"/><Relationship Id="rId2" Type="http://schemas.openxmlformats.org/officeDocument/2006/relationships/hyperlink" Target="http://uk.wikipedia.org/wiki/%D0%9B%D1%8C%D0%B2%D1%96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96%D0%BB%D0%BE%D0%BA%D1%81%D0%B5%D1%80%D0%B0" TargetMode="External"/><Relationship Id="rId11" Type="http://schemas.openxmlformats.org/officeDocument/2006/relationships/hyperlink" Target="http://uk.wikipedia.org/wiki/%D0%A7%D0%B5%D1%80%D0%BD%D1%96%D0%B3%D1%96%D0%B2" TargetMode="External"/><Relationship Id="rId5" Type="http://schemas.openxmlformats.org/officeDocument/2006/relationships/hyperlink" Target="http://uk.wikipedia.org/wiki/%D0%92%D0%B8%D0%BD%D0%BE%D0%B3%D1%80%D0%B0%D0%B4" TargetMode="External"/><Relationship Id="rId10" Type="http://schemas.openxmlformats.org/officeDocument/2006/relationships/hyperlink" Target="http://uk.wikipedia.org/wiki/%D0%9A%D1%80%D0%B8%D0%BC%D1%81%D1%8C%D0%BA%D0%B8%D0%B9_%D0%BF%D1%96%D0%B2%D0%BE%D1%81%D1%82%D1%80%D1%96%D0%B2" TargetMode="External"/><Relationship Id="rId4" Type="http://schemas.openxmlformats.org/officeDocument/2006/relationships/hyperlink" Target="http://uk.wikipedia.org/wiki/%D0%9E%D0%B4%D0%B5%D1%81%D0%B0" TargetMode="External"/><Relationship Id="rId9" Type="http://schemas.openxmlformats.org/officeDocument/2006/relationships/hyperlink" Target="http://uk.wikipedia.org/wiki/%D0%94%D0%BE%D1%80%D0%BE%D0%B3%D0%BE%D1%8E_%D1%86%D1%96%D0%BD%D0%BE%D1%8E" TargetMode="External"/><Relationship Id="rId14" Type="http://schemas.openxmlformats.org/officeDocument/2006/relationships/hyperlink" Target="http://uk.wikipedia.org/w/index.php?title=%D0%97%D0%B5%D0%BC%D1%81%D1%8C%D0%BA%D0%B0_%D1%83%D0%BF%D1%80%D0%B0%D0%B2%D0%B0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257800"/>
            <a:ext cx="6400800" cy="1600200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Підготувала учениця 10 класу </a:t>
            </a:r>
          </a:p>
          <a:p>
            <a:r>
              <a:rPr lang="uk-UA" dirty="0" err="1" smtClean="0">
                <a:latin typeface="Comic Sans MS" pitchFamily="66" charset="0"/>
              </a:rPr>
              <a:t>Стрельчук</a:t>
            </a:r>
            <a:r>
              <a:rPr lang="uk-UA" dirty="0" smtClean="0">
                <a:latin typeface="Comic Sans MS" pitchFamily="66" charset="0"/>
              </a:rPr>
              <a:t> Катерина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Життєвий шлях Михайла Коцюбинського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 друж"/>
          <p:cNvPicPr>
            <a:picLocks noChangeAspect="1" noChangeArrowheads="1"/>
          </p:cNvPicPr>
          <p:nvPr/>
        </p:nvPicPr>
        <p:blipFill>
          <a:blip r:embed="rId2" cstate="print"/>
          <a:srcRect l="3030" t="3029" r="3030" b="3029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0"/>
            <a:ext cx="8219256" cy="72008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Чернігові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зустрів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Дейша Віра Устимівна (ще не написана)"/>
              </a:rPr>
              <a:t>Віру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Дейша Віра Устимівна (ще не написана)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Дейша Віра Устимівна (ще не написана)"/>
              </a:rPr>
              <a:t>Устимівну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Дейша Віра Устимівна (ще не написана)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Дейша Віра Устимівна (ще не написана)"/>
              </a:rPr>
              <a:t>Дейшу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закохався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вона стала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дружиною —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вірним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другом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помічником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182_html_4da8be9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220072" y="188640"/>
            <a:ext cx="35283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Діти: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Юрій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Оксана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Ірина </a:t>
            </a:r>
          </a:p>
          <a:p>
            <a:pPr algn="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906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3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Михайло Коцюбинський з дружиною та дітьми.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0" y="332656"/>
            <a:ext cx="3394720" cy="5976664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latin typeface="Comic Sans MS" pitchFamily="66" charset="0"/>
              </a:rPr>
              <a:t>У Чернігівському земстві знайшлась нарешті для М. Коцюбинського посада завідуючого книжковим складом. У </a:t>
            </a:r>
            <a:r>
              <a:rPr lang="uk-UA" sz="2800" dirty="0" smtClean="0">
                <a:solidFill>
                  <a:schemeClr val="accent2"/>
                </a:solidFill>
                <a:latin typeface="Comic Sans MS" pitchFamily="66" charset="0"/>
              </a:rPr>
              <a:t>липні 1897 року він з родиною переїздить з Вінниці до Чернігова.</a:t>
            </a:r>
            <a:r>
              <a:rPr lang="uk-UA" sz="2800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1898 copy"/>
          <p:cNvPicPr>
            <a:picLocks noChangeAspect="1" noChangeArrowheads="1"/>
          </p:cNvPicPr>
          <p:nvPr/>
        </p:nvPicPr>
        <p:blipFill>
          <a:blip r:embed="rId2" cstate="print"/>
          <a:srcRect l="2122" t="1483" r="1498" b="2132"/>
          <a:stretch>
            <a:fillRect/>
          </a:stretch>
        </p:blipFill>
        <p:spPr bwMode="auto">
          <a:xfrm>
            <a:off x="0" y="0"/>
            <a:ext cx="50911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98 письм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75" b="1190"/>
          <a:stretch>
            <a:fillRect/>
          </a:stretch>
        </p:blipFill>
        <p:spPr bwMode="auto">
          <a:xfrm>
            <a:off x="0" y="0"/>
            <a:ext cx="5108894" cy="6719533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48064" y="1484784"/>
            <a:ext cx="3810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М. Коцюбинський серед чернігівських літераторів — співробітників земства</a:t>
            </a:r>
          </a:p>
          <a:p>
            <a:pPr algn="ctr">
              <a:spcBef>
                <a:spcPct val="50000"/>
              </a:spcBef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 (Б. Грінченко — </a:t>
            </a:r>
            <a:r>
              <a:rPr lang="uk-UA" sz="2000" dirty="0" smtClean="0">
                <a:solidFill>
                  <a:srgbClr val="FF0000"/>
                </a:solidFill>
                <a:latin typeface="Comic Sans MS" pitchFamily="66" charset="0"/>
              </a:rPr>
              <a:t>стоїть 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праворуч, В. Самійленко — сидить праворуч) </a:t>
            </a:r>
          </a:p>
          <a:p>
            <a:pPr algn="ctr">
              <a:spcBef>
                <a:spcPct val="50000"/>
              </a:spcBef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та інших знайомих. </a:t>
            </a:r>
          </a:p>
          <a:p>
            <a:pPr algn="ctr">
              <a:spcBef>
                <a:spcPct val="50000"/>
              </a:spcBef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Чернігів, 1898 р.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903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981" y="0"/>
            <a:ext cx="535901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3419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Відкриття пам'ятника І. П. Котляревському в Полтаві, що відбулося </a:t>
            </a:r>
          </a:p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28 липня 1903 року</a:t>
            </a:r>
            <a:r>
              <a:rPr lang="uk-UA" dirty="0" smtClean="0">
                <a:latin typeface="Comic Sans MS" pitchFamily="66" charset="0"/>
              </a:rPr>
              <a:t>, мало велике значення для передових сил української літератури. Там же, в Полтаві, М. Коцюбинський особисто познайомився з рядом письменників, зокрема з В. Стефаником. На фотографії бачимо М. Коцюбинського в колі учасників урочистого свята в Полтаві — письменників: В. Стефаника, Олени Пчілки, Лесі Українки. М. Старицького, Г. </a:t>
            </a:r>
            <a:r>
              <a:rPr lang="uk-UA" dirty="0" err="1" smtClean="0">
                <a:latin typeface="Comic Sans MS" pitchFamily="66" charset="0"/>
              </a:rPr>
              <a:t>Хоткевича</a:t>
            </a:r>
            <a:r>
              <a:rPr lang="uk-UA" dirty="0" smtClean="0">
                <a:latin typeface="Comic Sans MS" pitchFamily="66" charset="0"/>
              </a:rPr>
              <a:t>, В. Самійленка. Особливо близька М. Коцюбинському революційно-демократичним духом своєї  творчості була Леся  Українка.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10ві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60032" cy="67601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1484784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 У 1905 році М. Коцюбинський під час закордонної подорожі познайомився у Відні, а далі й налагодив ділові контакти з австрійським літератором Вільгельмом </a:t>
            </a:r>
            <a:r>
              <a:rPr lang="uk-UA" dirty="0" err="1" smtClean="0">
                <a:latin typeface="Comic Sans MS" pitchFamily="66" charset="0"/>
              </a:rPr>
              <a:t>Горошовським</a:t>
            </a:r>
            <a:r>
              <a:rPr lang="uk-UA" dirty="0" smtClean="0">
                <a:latin typeface="Comic Sans MS" pitchFamily="66" charset="0"/>
              </a:rPr>
              <a:t>. Незабаром в австро-німецьких періодичних виданнях почали з'являтися перекладені ним німецькою мовою оповідання М. Коцюбинського. 1909 року вони вийшли у Відні окремою збіркою з передмовою перекладача. Ця збірка мала широкий розголос в австро-німецькій пресі.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589240"/>
            <a:ext cx="9144000" cy="1268760"/>
          </a:xfrm>
        </p:spPr>
        <p:txBody>
          <a:bodyPr>
            <a:normAutofit fontScale="62500" lnSpcReduction="20000"/>
          </a:bodyPr>
          <a:lstStyle/>
          <a:p>
            <a:r>
              <a:rPr lang="uk-UA" sz="2800" dirty="0" smtClean="0">
                <a:latin typeface="Comic Sans MS" pitchFamily="66" charset="0"/>
              </a:rPr>
              <a:t>Як письменник М. Коцюбинський здобув уже собі загальне визнання. Про його нові твори захоплено писали критика. </a:t>
            </a:r>
            <a:r>
              <a:rPr lang="uk-UA" sz="2800" dirty="0" smtClean="0">
                <a:latin typeface="Comic Sans MS" pitchFamily="66" charset="0"/>
              </a:rPr>
              <a:t>Зав'язалась </a:t>
            </a:r>
            <a:r>
              <a:rPr lang="uk-UA" sz="2800" dirty="0" smtClean="0">
                <a:latin typeface="Comic Sans MS" pitchFamily="66" charset="0"/>
              </a:rPr>
              <a:t>міцна творча співдружність з М. Горьким, з яким письменник познайомився на</a:t>
            </a:r>
          </a:p>
          <a:p>
            <a:pPr>
              <a:buNone/>
            </a:pPr>
            <a:r>
              <a:rPr lang="uk-UA" sz="2800" dirty="0" smtClean="0">
                <a:latin typeface="Comic Sans MS" pitchFamily="66" charset="0"/>
              </a:rPr>
              <a:t>    о. Капрі (Італія).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1910 м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10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82" t="4054" r="4045" b="2702"/>
          <a:stretch>
            <a:fillRect/>
          </a:stretch>
        </p:blipFill>
        <p:spPr bwMode="auto">
          <a:xfrm>
            <a:off x="3491880" y="0"/>
            <a:ext cx="56521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Comic Sans MS" pitchFamily="66" charset="0"/>
              </a:rPr>
              <a:t>М. Коцюбинський. Капрі, 1910 р.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912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05400" y="1556792"/>
            <a:ext cx="4038600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uk-UA" dirty="0">
                <a:solidFill>
                  <a:srgbClr val="FF0000"/>
                </a:solidFill>
                <a:latin typeface="Comic Sans MS" pitchFamily="66" charset="0"/>
              </a:rPr>
              <a:t>М. Коцюбинський </a:t>
            </a:r>
          </a:p>
          <a:p>
            <a:pPr algn="ctr">
              <a:spcBef>
                <a:spcPts val="400"/>
              </a:spcBef>
            </a:pPr>
            <a:r>
              <a:rPr lang="uk-UA" dirty="0">
                <a:solidFill>
                  <a:srgbClr val="FF0000"/>
                </a:solidFill>
                <a:latin typeface="Comic Sans MS" pitchFamily="66" charset="0"/>
              </a:rPr>
              <a:t>в М. Горького на віллі. </a:t>
            </a:r>
          </a:p>
          <a:p>
            <a:pPr algn="ctr">
              <a:spcBef>
                <a:spcPts val="400"/>
              </a:spcBef>
            </a:pPr>
            <a:r>
              <a:rPr lang="uk-UA" dirty="0">
                <a:solidFill>
                  <a:srgbClr val="FF0000"/>
                </a:solidFill>
                <a:latin typeface="Comic Sans MS" pitchFamily="66" charset="0"/>
              </a:rPr>
              <a:t>Капрі, 1912 р.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92696"/>
            <a:ext cx="3538736" cy="557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Михайло Михайлович </a:t>
            </a:r>
            <a:r>
              <a:rPr lang="ru-RU" sz="1800" dirty="0" err="1" smtClean="0">
                <a:solidFill>
                  <a:srgbClr val="FF0000"/>
                </a:solidFill>
                <a:latin typeface="Comic Sans MS" pitchFamily="66" charset="0"/>
              </a:rPr>
              <a:t>Коцюбинський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народився</a:t>
            </a:r>
            <a:r>
              <a:rPr lang="ru-RU" sz="1800" dirty="0" smtClean="0">
                <a:latin typeface="Comic Sans MS" pitchFamily="66" charset="0"/>
              </a:rPr>
              <a:t> 17 </a:t>
            </a:r>
            <a:r>
              <a:rPr lang="ru-RU" sz="1800" dirty="0" err="1" smtClean="0">
                <a:latin typeface="Comic Sans MS" pitchFamily="66" charset="0"/>
              </a:rPr>
              <a:t>вересня</a:t>
            </a:r>
            <a:r>
              <a:rPr lang="ru-RU" sz="1800" dirty="0" smtClean="0">
                <a:latin typeface="Comic Sans MS" pitchFamily="66" charset="0"/>
              </a:rPr>
              <a:t> 1864 р. в м. </a:t>
            </a:r>
            <a:r>
              <a:rPr lang="ru-RU" sz="1800" b="1" dirty="0" err="1" smtClean="0">
                <a:solidFill>
                  <a:srgbClr val="FF0000"/>
                </a:solidFill>
                <a:latin typeface="Comic Sans MS" pitchFamily="66" charset="0"/>
              </a:rPr>
              <a:t>Вінниц</a:t>
            </a:r>
            <a:r>
              <a:rPr lang="uk-UA" sz="1800" b="1" dirty="0" smtClean="0">
                <a:solidFill>
                  <a:srgbClr val="FF0000"/>
                </a:solidFill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uk-UA" sz="1800" dirty="0" smtClean="0">
                <a:latin typeface="Comic Sans MS" pitchFamily="66" charset="0"/>
              </a:rPr>
              <a:t>в </a:t>
            </a:r>
            <a:r>
              <a:rPr lang="ru-RU" sz="1800" dirty="0" err="1" smtClean="0">
                <a:latin typeface="Comic Sans MS" pitchFamily="66" charset="0"/>
              </a:rPr>
              <a:t>сім'ї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дрібного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службовця</a:t>
            </a:r>
            <a:r>
              <a:rPr lang="ru-RU" sz="1800" dirty="0" smtClean="0">
                <a:latin typeface="Comic Sans MS" pitchFamily="66" charset="0"/>
              </a:rPr>
              <a:t>.  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Тут </a:t>
            </a:r>
            <a:r>
              <a:rPr lang="ru-RU" sz="1800" dirty="0" err="1" smtClean="0">
                <a:latin typeface="Comic Sans MS" pitchFamily="66" charset="0"/>
              </a:rPr>
              <a:t>народилася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розвинулася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його</a:t>
            </a:r>
            <a:r>
              <a:rPr lang="ru-RU" sz="1800" dirty="0" smtClean="0">
                <a:latin typeface="Comic Sans MS" pitchFamily="66" charset="0"/>
              </a:rPr>
              <a:t> велика </a:t>
            </a:r>
            <a:r>
              <a:rPr lang="ru-RU" sz="1800" dirty="0" err="1" smtClean="0">
                <a:latin typeface="Comic Sans MS" pitchFamily="66" charset="0"/>
              </a:rPr>
              <a:t>любов</a:t>
            </a:r>
            <a:r>
              <a:rPr lang="ru-RU" sz="1800" dirty="0" smtClean="0">
                <a:latin typeface="Comic Sans MS" pitchFamily="66" charset="0"/>
              </a:rPr>
              <a:t> до </a:t>
            </a:r>
            <a:r>
              <a:rPr lang="ru-RU" sz="1800" dirty="0" err="1" smtClean="0">
                <a:latin typeface="Comic Sans MS" pitchFamily="66" charset="0"/>
              </a:rPr>
              <a:t>природи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й</a:t>
            </a:r>
            <a:r>
              <a:rPr lang="ru-RU" sz="1800" dirty="0" smtClean="0">
                <a:latin typeface="Comic Sans MS" pitchFamily="66" charset="0"/>
              </a:rPr>
              <a:t> людей, тут </a:t>
            </a:r>
            <a:r>
              <a:rPr lang="ru-RU" sz="1800" dirty="0" err="1" smtClean="0">
                <a:latin typeface="Comic Sans MS" pitchFamily="66" charset="0"/>
              </a:rPr>
              <a:t>виникло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його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захоплення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культурними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традиціями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історичними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подіями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рідного</a:t>
            </a:r>
            <a:r>
              <a:rPr lang="ru-RU" sz="1800" dirty="0" smtClean="0">
                <a:latin typeface="Comic Sans MS" pitchFamily="66" charset="0"/>
              </a:rPr>
              <a:t> краю. </a:t>
            </a:r>
            <a:r>
              <a:rPr lang="ru-RU" sz="1800" dirty="0" err="1" smtClean="0">
                <a:latin typeface="Comic Sans MS" pitchFamily="66" charset="0"/>
              </a:rPr>
              <a:t>Батько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його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працював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дрібним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службовцем</a:t>
            </a:r>
            <a:r>
              <a:rPr lang="ru-RU" sz="1800" dirty="0" smtClean="0">
                <a:latin typeface="Comic Sans MS" pitchFamily="66" charset="0"/>
              </a:rPr>
              <a:t>, пив, через </a:t>
            </a:r>
            <a:r>
              <a:rPr lang="ru-RU" sz="1800" dirty="0" err="1" smtClean="0">
                <a:latin typeface="Comic Sans MS" pitchFamily="66" charset="0"/>
              </a:rPr>
              <a:t>що</a:t>
            </a:r>
            <a:r>
              <a:rPr lang="ru-RU" sz="1800" dirty="0" smtClean="0">
                <a:latin typeface="Comic Sans MS" pitchFamily="66" charset="0"/>
              </a:rPr>
              <a:t> часто </a:t>
            </a:r>
            <a:r>
              <a:rPr lang="ru-RU" sz="1800" dirty="0" err="1" smtClean="0">
                <a:latin typeface="Comic Sans MS" pitchFamily="66" charset="0"/>
              </a:rPr>
              <a:t>міняв</a:t>
            </a:r>
            <a:r>
              <a:rPr lang="ru-RU" sz="1800" dirty="0" smtClean="0">
                <a:latin typeface="Comic Sans MS" pitchFamily="66" charset="0"/>
              </a:rPr>
              <a:t> роботу. </a:t>
            </a:r>
            <a:r>
              <a:rPr lang="ru-RU" sz="1800" dirty="0" err="1" smtClean="0">
                <a:latin typeface="Comic Sans MS" pitchFamily="66" charset="0"/>
              </a:rPr>
              <a:t>Мати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  <a:latin typeface="Comic Sans MS" pitchFamily="66" charset="0"/>
              </a:rPr>
              <a:t>Гликерія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Comic Sans MS" pitchFamily="66" charset="0"/>
              </a:rPr>
              <a:t>Максимівна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Абаз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дуже</a:t>
            </a:r>
            <a:r>
              <a:rPr lang="ru-RU" sz="1800" dirty="0" smtClean="0">
                <a:latin typeface="Comic Sans MS" pitchFamily="66" charset="0"/>
              </a:rPr>
              <a:t> любила </a:t>
            </a:r>
            <a:r>
              <a:rPr lang="ru-RU" sz="1800" dirty="0" err="1" smtClean="0">
                <a:latin typeface="Comic Sans MS" pitchFamily="66" charset="0"/>
              </a:rPr>
              <a:t>сина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вкладала</a:t>
            </a:r>
            <a:r>
              <a:rPr lang="ru-RU" sz="1800" dirty="0" smtClean="0">
                <a:latin typeface="Comic Sans MS" pitchFamily="66" charset="0"/>
              </a:rPr>
              <a:t> в </a:t>
            </a:r>
            <a:r>
              <a:rPr lang="ru-RU" sz="1800" dirty="0" err="1" smtClean="0">
                <a:latin typeface="Comic Sans MS" pitchFamily="66" charset="0"/>
              </a:rPr>
              <a:t>нього</a:t>
            </a:r>
            <a:r>
              <a:rPr lang="ru-RU" sz="1800" dirty="0" smtClean="0">
                <a:latin typeface="Comic Sans MS" pitchFamily="66" charset="0"/>
              </a:rPr>
              <a:t> всю душу. </a:t>
            </a:r>
            <a:r>
              <a:rPr lang="ru-RU" sz="1800" dirty="0" smtClean="0">
                <a:latin typeface="Comic Sans MS" pitchFamily="66" charset="0"/>
              </a:rPr>
              <a:t>Вона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любила </a:t>
            </a:r>
            <a:r>
              <a:rPr lang="ru-RU" sz="1800" dirty="0" err="1" smtClean="0">
                <a:latin typeface="Comic Sans MS" pitchFamily="66" charset="0"/>
              </a:rPr>
              <a:t>мистецтво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зокрема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літературу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цю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любов</a:t>
            </a:r>
            <a:r>
              <a:rPr lang="ru-RU" sz="1800" dirty="0" smtClean="0">
                <a:latin typeface="Comic Sans MS" pitchFamily="66" charset="0"/>
              </a:rPr>
              <a:t> передала </a:t>
            </a:r>
            <a:r>
              <a:rPr lang="ru-RU" sz="1800" dirty="0" err="1" smtClean="0">
                <a:latin typeface="Comic Sans MS" pitchFamily="66" charset="0"/>
              </a:rPr>
              <a:t>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своєму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синові</a:t>
            </a:r>
            <a:r>
              <a:rPr lang="ru-RU" sz="1800" dirty="0" smtClean="0">
                <a:latin typeface="Comic Sans MS" pitchFamily="66" charset="0"/>
              </a:rPr>
              <a:t>. В </a:t>
            </a:r>
            <a:r>
              <a:rPr lang="ru-RU" sz="1800" dirty="0" err="1" smtClean="0">
                <a:latin typeface="Comic Sans MS" pitchFamily="66" charset="0"/>
              </a:rPr>
              <a:t>її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особі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він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знайшов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ніжного</a:t>
            </a:r>
            <a:r>
              <a:rPr lang="ru-RU" sz="1800" dirty="0" smtClean="0">
                <a:latin typeface="Comic Sans MS" pitchFamily="66" charset="0"/>
              </a:rPr>
              <a:t> друга </a:t>
            </a:r>
            <a:r>
              <a:rPr lang="ru-RU" sz="1800" dirty="0" err="1" smtClean="0">
                <a:latin typeface="Comic Sans MS" pitchFamily="66" charset="0"/>
              </a:rPr>
              <a:t>й</a:t>
            </a:r>
            <a:r>
              <a:rPr lang="ru-RU" sz="1800" dirty="0" smtClean="0">
                <a:latin typeface="Comic Sans MS" pitchFamily="66" charset="0"/>
              </a:rPr>
              <a:t> доброго </a:t>
            </a:r>
            <a:r>
              <a:rPr lang="ru-RU" sz="1800" dirty="0" err="1" smtClean="0">
                <a:latin typeface="Comic Sans MS" pitchFamily="66" charset="0"/>
              </a:rPr>
              <a:t>літературного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порадника</a:t>
            </a:r>
            <a:r>
              <a:rPr lang="ru-RU" sz="1800" dirty="0" smtClean="0">
                <a:latin typeface="Comic Sans MS" pitchFamily="66" charset="0"/>
              </a:rPr>
              <a:t>. 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4" name="Содержимое 3" descr="Kotsiubynsky Mykhailo (1900s photo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608512" cy="55801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1911 р. </a:t>
            </a:r>
            <a:r>
              <a:rPr lang="ru-RU" dirty="0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«</a:t>
            </a:r>
            <a:r>
              <a:rPr lang="ru-RU" dirty="0" err="1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Товариство</a:t>
            </a:r>
            <a:r>
              <a:rPr lang="ru-RU" dirty="0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 </a:t>
            </a:r>
            <a:r>
              <a:rPr lang="ru-RU" dirty="0" err="1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прихильників</a:t>
            </a:r>
            <a:r>
              <a:rPr lang="ru-RU" dirty="0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 </a:t>
            </a:r>
            <a:r>
              <a:rPr lang="ru-RU" dirty="0" err="1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української</a:t>
            </a:r>
            <a:r>
              <a:rPr lang="ru-RU" dirty="0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 науки </a:t>
            </a:r>
            <a:r>
              <a:rPr lang="ru-RU" dirty="0" err="1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і</a:t>
            </a:r>
            <a:r>
              <a:rPr lang="ru-RU" dirty="0" smtClean="0">
                <a:latin typeface="Comic Sans MS" pitchFamily="66" charset="0"/>
                <a:hlinkClick r:id="rId2" tooltip="Товариство прихильників української науки і штуки"/>
              </a:rPr>
              <a:t> штуки»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призначило</a:t>
            </a:r>
            <a:r>
              <a:rPr lang="ru-RU" dirty="0" smtClean="0">
                <a:latin typeface="Comic Sans MS" pitchFamily="66" charset="0"/>
              </a:rPr>
              <a:t> М. </a:t>
            </a:r>
            <a:r>
              <a:rPr lang="ru-RU" dirty="0" err="1" smtClean="0">
                <a:latin typeface="Comic Sans MS" pitchFamily="66" charset="0"/>
              </a:rPr>
              <a:t>Коцюбинському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довічну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стипендію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розмірі</a:t>
            </a:r>
            <a:r>
              <a:rPr lang="ru-RU" dirty="0" smtClean="0">
                <a:latin typeface="Comic Sans MS" pitchFamily="66" charset="0"/>
              </a:rPr>
              <a:t> 2000 </a:t>
            </a:r>
            <a:r>
              <a:rPr lang="ru-RU" dirty="0" err="1" smtClean="0">
                <a:latin typeface="Comic Sans MS" pitchFamily="66" charset="0"/>
              </a:rPr>
              <a:t>крб</a:t>
            </a:r>
            <a:r>
              <a:rPr lang="ru-RU" dirty="0" smtClean="0">
                <a:latin typeface="Comic Sans MS" pitchFamily="66" charset="0"/>
              </a:rPr>
              <a:t>. на </a:t>
            </a:r>
            <a:r>
              <a:rPr lang="ru-RU" dirty="0" err="1" smtClean="0">
                <a:latin typeface="Comic Sans MS" pitchFamily="66" charset="0"/>
              </a:rPr>
              <a:t>рік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щоб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міг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звільнитись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служби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письменник</a:t>
            </a:r>
            <a:r>
              <a:rPr lang="ru-RU" dirty="0" smtClean="0">
                <a:latin typeface="Comic Sans MS" pitchFamily="66" charset="0"/>
              </a:rPr>
              <a:t> тяжко </a:t>
            </a:r>
            <a:r>
              <a:rPr lang="ru-RU" dirty="0" err="1" smtClean="0">
                <a:latin typeface="Comic Sans MS" pitchFamily="66" charset="0"/>
              </a:rPr>
              <a:t>захворів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почував</a:t>
            </a:r>
            <a:r>
              <a:rPr lang="ru-RU" dirty="0" smtClean="0">
                <a:latin typeface="Comic Sans MS" pitchFamily="66" charset="0"/>
              </a:rPr>
              <a:t> себе </a:t>
            </a:r>
            <a:r>
              <a:rPr lang="ru-RU" dirty="0" err="1" smtClean="0">
                <a:latin typeface="Comic Sans MS" pitchFamily="66" charset="0"/>
              </a:rPr>
              <a:t>дедалі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гірше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мучили </a:t>
            </a:r>
            <a:r>
              <a:rPr lang="ru-RU" dirty="0" smtClean="0">
                <a:latin typeface="Comic Sans MS" pitchFamily="66" charset="0"/>
                <a:hlinkClick r:id="rId3" tooltip="Астма"/>
              </a:rPr>
              <a:t>астма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  <a:hlinkClick r:id="rId4" tooltip="Туберкульоз"/>
              </a:rPr>
              <a:t>туберкульоз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8104" y="548680"/>
            <a:ext cx="3178696" cy="5471120"/>
          </a:xfrm>
        </p:spPr>
        <p:txBody>
          <a:bodyPr/>
          <a:lstStyle/>
          <a:p>
            <a:r>
              <a:rPr lang="ru-RU" dirty="0" err="1" smtClean="0">
                <a:latin typeface="Comic Sans MS" pitchFamily="66" charset="0"/>
              </a:rPr>
              <a:t>Навесні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1913 р. </a:t>
            </a:r>
            <a:r>
              <a:rPr lang="ru-RU" dirty="0" err="1" smtClean="0">
                <a:latin typeface="Comic Sans MS" pitchFamily="66" charset="0"/>
              </a:rPr>
              <a:t>Михайла</a:t>
            </a:r>
            <a:r>
              <a:rPr lang="ru-RU" dirty="0" smtClean="0">
                <a:latin typeface="Comic Sans MS" pitchFamily="66" charset="0"/>
              </a:rPr>
              <a:t> Михайловича </a:t>
            </a:r>
            <a:r>
              <a:rPr lang="ru-RU" dirty="0" err="1" smtClean="0">
                <a:latin typeface="Comic Sans MS" pitchFamily="66" charset="0"/>
              </a:rPr>
              <a:t>Коцюбинського</a:t>
            </a:r>
            <a:r>
              <a:rPr lang="ru-RU" dirty="0" smtClean="0">
                <a:latin typeface="Comic Sans MS" pitchFamily="66" charset="0"/>
              </a:rPr>
              <a:t> не стало. </a:t>
            </a:r>
            <a:r>
              <a:rPr lang="ru-RU" dirty="0" err="1" smtClean="0">
                <a:latin typeface="Comic Sans MS" pitchFamily="66" charset="0"/>
              </a:rPr>
              <a:t>Поховали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письменника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  <a:hlinkClick r:id="rId2" tooltip="Болдина гора"/>
              </a:rPr>
              <a:t>Болдиній</a:t>
            </a:r>
            <a:r>
              <a:rPr lang="ru-RU" dirty="0" smtClean="0">
                <a:latin typeface="Comic Sans MS" pitchFamily="66" charset="0"/>
                <a:hlinkClick r:id="rId2" tooltip="Болдина гора"/>
              </a:rPr>
              <a:t> </a:t>
            </a:r>
            <a:r>
              <a:rPr lang="ru-RU" dirty="0" err="1" smtClean="0">
                <a:latin typeface="Comic Sans MS" pitchFamily="66" charset="0"/>
                <a:hlinkClick r:id="rId2" tooltip="Болдина гора"/>
              </a:rPr>
              <a:t>горі</a:t>
            </a:r>
            <a:r>
              <a:rPr lang="ru-RU" dirty="0" smtClean="0">
                <a:latin typeface="Comic Sans MS" pitchFamily="66" charset="0"/>
              </a:rPr>
              <a:t> у </a:t>
            </a:r>
            <a:r>
              <a:rPr lang="ru-RU" dirty="0" err="1" smtClean="0">
                <a:latin typeface="Comic Sans MS" pitchFamily="66" charset="0"/>
                <a:hlinkClick r:id="rId3" tooltip="Чернігів"/>
              </a:rPr>
              <a:t>Чернігові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улюбленому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щоденних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прогулянок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IMG_0427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5267"/>
            <a:ext cx="5112568" cy="61780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437112"/>
            <a:ext cx="42484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Це рядки з поезії </a:t>
            </a:r>
          </a:p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В. Сосюри «Пам'яті Коцюбинського». Талант М.Коцюбинського справді розквітнув цвітом незвичайної краси, яку помітили не лише в Україні та Росії, а й в Європі. </a:t>
            </a:r>
          </a:p>
          <a:p>
            <a:endParaRPr lang="ru-RU" dirty="0"/>
          </a:p>
        </p:txBody>
      </p:sp>
      <p:pic>
        <p:nvPicPr>
          <p:cNvPr id="6" name="Рисунок 5" descr="4147-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68352" cy="443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1115616" y="332656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Живе в серцях твоє безсмертне слово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 до народу рідного любов,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немов зорі сіяння пурпурове,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хоч ти від нас давно уже пішов.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 з нами будеш вічно жити,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жити, як сяйво сонця,як вечірній спів,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 так любив землі своєї квіти,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 так, як квіти, ти людей любив.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1340768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Дякую </a:t>
            </a:r>
          </a:p>
          <a:p>
            <a:r>
              <a:rPr lang="uk-UA" sz="6600" dirty="0" smtClean="0">
                <a:solidFill>
                  <a:schemeClr val="bg1"/>
                </a:solidFill>
              </a:rPr>
              <a:t>за</a:t>
            </a:r>
          </a:p>
          <a:p>
            <a:r>
              <a:rPr lang="uk-UA" sz="6600" dirty="0" smtClean="0">
                <a:solidFill>
                  <a:schemeClr val="bg1"/>
                </a:solidFill>
              </a:rPr>
              <a:t>увагу! </a:t>
            </a:r>
            <a:r>
              <a:rPr lang="uk-UA" sz="6600" dirty="0" smtClean="0">
                <a:solidFill>
                  <a:schemeClr val="bg1"/>
                </a:solidFill>
                <a:sym typeface="Wingdings" pitchFamily="2" charset="2"/>
              </a:rPr>
              <a:t>  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0432" cy="1368152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Мабуть</a:t>
            </a:r>
            <a:r>
              <a:rPr lang="ru-RU" sz="2000" dirty="0" smtClean="0">
                <a:latin typeface="Comic Sans MS" pitchFamily="66" charset="0"/>
              </a:rPr>
              <a:t>, не </a:t>
            </a:r>
            <a:r>
              <a:rPr lang="ru-RU" sz="2000" dirty="0" err="1" smtClean="0">
                <a:latin typeface="Comic Sans MS" pitchFamily="66" charset="0"/>
              </a:rPr>
              <a:t>від</a:t>
            </a:r>
            <a:r>
              <a:rPr lang="ru-RU" sz="2000" dirty="0" smtClean="0">
                <a:latin typeface="Comic Sans MS" pitchFamily="66" charset="0"/>
              </a:rPr>
              <a:t> добра </a:t>
            </a:r>
            <a:r>
              <a:rPr lang="ru-RU" sz="2000" dirty="0" err="1" smtClean="0">
                <a:latin typeface="Comic Sans MS" pitchFamily="66" charset="0"/>
              </a:rPr>
              <a:t>Коцюбинські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залишили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Вінницю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переїхали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жити</a:t>
            </a:r>
            <a:r>
              <a:rPr lang="ru-RU" sz="2000" dirty="0" smtClean="0">
                <a:latin typeface="Comic Sans MS" pitchFamily="66" charset="0"/>
              </a:rPr>
              <a:t> у село, </a:t>
            </a:r>
            <a:r>
              <a:rPr lang="ru-RU" sz="2000" dirty="0" err="1" smtClean="0">
                <a:latin typeface="Comic Sans MS" pitchFamily="66" charset="0"/>
              </a:rPr>
              <a:t>згодом</a:t>
            </a:r>
            <a:r>
              <a:rPr lang="ru-RU" sz="2000" dirty="0" smtClean="0">
                <a:latin typeface="Comic Sans MS" pitchFamily="66" charset="0"/>
              </a:rPr>
              <a:t> — у </a:t>
            </a:r>
            <a:r>
              <a:rPr lang="ru-RU" sz="2000" dirty="0" err="1" smtClean="0">
                <a:latin typeface="Comic Sans MS" pitchFamily="66" charset="0"/>
              </a:rPr>
              <a:t>містечко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 Бар</a:t>
            </a:r>
            <a:r>
              <a:rPr lang="ru-RU" sz="2000" dirty="0" smtClean="0">
                <a:latin typeface="Comic Sans MS" pitchFamily="66" charset="0"/>
              </a:rPr>
              <a:t>. Тут </a:t>
            </a:r>
            <a:r>
              <a:rPr lang="ru-RU" sz="2000" dirty="0" err="1" smtClean="0">
                <a:latin typeface="Comic Sans MS" pitchFamily="66" charset="0"/>
              </a:rPr>
              <a:t>Михайла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віддали</a:t>
            </a:r>
            <a:r>
              <a:rPr lang="ru-RU" sz="2000" dirty="0" smtClean="0">
                <a:latin typeface="Comic Sans MS" pitchFamily="66" charset="0"/>
              </a:rPr>
              <a:t> до </a:t>
            </a:r>
            <a:r>
              <a:rPr lang="ru-RU" sz="2000" dirty="0" err="1" smtClean="0">
                <a:latin typeface="Comic Sans MS" pitchFamily="66" charset="0"/>
              </a:rPr>
              <a:t>початкової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школи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(1875 —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1876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рр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.) </a:t>
            </a:r>
            <a:r>
              <a:rPr lang="ru-RU" sz="2000" dirty="0" smtClean="0">
                <a:latin typeface="Comic Sans MS" pitchFamily="66" charset="0"/>
              </a:rPr>
              <a:t>де </a:t>
            </a:r>
            <a:r>
              <a:rPr lang="ru-RU" sz="2000" dirty="0" err="1" smtClean="0">
                <a:latin typeface="Comic Sans MS" pitchFamily="66" charset="0"/>
              </a:rPr>
              <a:t>він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був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дуже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старанним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учнем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Podolia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484784"/>
            <a:ext cx="809644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229200"/>
            <a:ext cx="9144000" cy="16288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Comic Sans MS" pitchFamily="66" charset="0"/>
              </a:rPr>
              <a:t>Потім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навчався</a:t>
            </a:r>
            <a:r>
              <a:rPr lang="ru-RU" dirty="0" smtClean="0">
                <a:latin typeface="Comic Sans MS" pitchFamily="66" charset="0"/>
              </a:rPr>
              <a:t> в духовному </a:t>
            </a:r>
            <a:r>
              <a:rPr lang="ru-RU" dirty="0" err="1" smtClean="0">
                <a:latin typeface="Comic Sans MS" pitchFamily="66" charset="0"/>
              </a:rPr>
              <a:t>училищі</a:t>
            </a:r>
            <a:r>
              <a:rPr lang="ru-RU" dirty="0" smtClean="0">
                <a:latin typeface="Comic Sans MS" pitchFamily="66" charset="0"/>
              </a:rPr>
              <a:t> у </a:t>
            </a:r>
            <a:r>
              <a:rPr lang="ru-RU" dirty="0" err="1" smtClean="0">
                <a:latin typeface="Comic Sans MS" pitchFamily="66" charset="0"/>
                <a:hlinkClick r:id="rId2" tooltip="Шаргород"/>
              </a:rPr>
              <a:t>Шаргороді</a:t>
            </a:r>
            <a:r>
              <a:rPr lang="ru-RU" dirty="0" smtClean="0">
                <a:latin typeface="Comic Sans MS" pitchFamily="66" charset="0"/>
              </a:rPr>
              <a:t> (1876 — </a:t>
            </a:r>
            <a:r>
              <a:rPr lang="ru-RU" dirty="0" smtClean="0">
                <a:latin typeface="Comic Sans MS" pitchFamily="66" charset="0"/>
              </a:rPr>
              <a:t>1880 </a:t>
            </a:r>
            <a:r>
              <a:rPr lang="ru-RU" dirty="0" err="1" smtClean="0">
                <a:latin typeface="Comic Sans MS" pitchFamily="66" charset="0"/>
              </a:rPr>
              <a:t>рр</a:t>
            </a:r>
            <a:r>
              <a:rPr lang="ru-RU" dirty="0" smtClean="0">
                <a:latin typeface="Comic Sans MS" pitchFamily="66" charset="0"/>
              </a:rPr>
              <a:t>.). </a:t>
            </a:r>
            <a:r>
              <a:rPr lang="ru-RU" dirty="0" smtClean="0">
                <a:latin typeface="Comic Sans MS" pitchFamily="66" charset="0"/>
              </a:rPr>
              <a:t>Тут </a:t>
            </a:r>
            <a:r>
              <a:rPr lang="ru-RU" dirty="0" err="1" smtClean="0">
                <a:latin typeface="Comic Sans MS" pitchFamily="66" charset="0"/>
              </a:rPr>
              <a:t>сталася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подія</a:t>
            </a:r>
            <a:r>
              <a:rPr lang="ru-RU" dirty="0" smtClean="0">
                <a:latin typeface="Comic Sans MS" pitchFamily="66" charset="0"/>
              </a:rPr>
              <a:t>, про яку </a:t>
            </a:r>
            <a:r>
              <a:rPr lang="ru-RU" dirty="0" err="1" smtClean="0">
                <a:latin typeface="Comic Sans MS" pitchFamily="66" charset="0"/>
              </a:rPr>
              <a:t>письменник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згадував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деяким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гумором</a:t>
            </a:r>
            <a:r>
              <a:rPr lang="ru-RU" dirty="0" smtClean="0">
                <a:latin typeface="Comic Sans MS" pitchFamily="66" charset="0"/>
              </a:rPr>
              <a:t>. 12-літнім </a:t>
            </a:r>
            <a:r>
              <a:rPr lang="ru-RU" dirty="0" err="1" smtClean="0">
                <a:latin typeface="Comic Sans MS" pitchFamily="66" charset="0"/>
              </a:rPr>
              <a:t>підлітком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закохався</a:t>
            </a:r>
            <a:r>
              <a:rPr lang="ru-RU" dirty="0" smtClean="0">
                <a:latin typeface="Comic Sans MS" pitchFamily="66" charset="0"/>
              </a:rPr>
              <a:t> у 16-річну </a:t>
            </a:r>
            <a:r>
              <a:rPr lang="ru-RU" dirty="0" err="1" smtClean="0">
                <a:latin typeface="Comic Sans MS" pitchFamily="66" charset="0"/>
              </a:rPr>
              <a:t>дівчину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щоб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привернути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увагу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вирішив</a:t>
            </a:r>
            <a:r>
              <a:rPr lang="ru-RU" dirty="0" smtClean="0">
                <a:latin typeface="Comic Sans MS" pitchFamily="66" charset="0"/>
              </a:rPr>
              <a:t> стати «великою </a:t>
            </a:r>
            <a:r>
              <a:rPr lang="ru-RU" dirty="0" err="1" smtClean="0">
                <a:latin typeface="Comic Sans MS" pitchFamily="66" charset="0"/>
              </a:rPr>
              <a:t>людиною</a:t>
            </a:r>
            <a:r>
              <a:rPr lang="ru-RU" dirty="0" smtClean="0">
                <a:latin typeface="Comic Sans MS" pitchFamily="66" charset="0"/>
              </a:rPr>
              <a:t>»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накинувся</a:t>
            </a:r>
            <a:r>
              <a:rPr lang="ru-RU" dirty="0" smtClean="0">
                <a:latin typeface="Comic Sans MS" pitchFamily="66" charset="0"/>
              </a:rPr>
              <a:t> на книжки. Твори  </a:t>
            </a:r>
            <a:r>
              <a:rPr lang="ru-RU" dirty="0" smtClean="0">
                <a:latin typeface="Comic Sans MS" pitchFamily="66" charset="0"/>
                <a:hlinkClick r:id="rId3" tooltip="Тарас Шевченко"/>
              </a:rPr>
              <a:t>Т. </a:t>
            </a:r>
            <a:r>
              <a:rPr lang="ru-RU" dirty="0" err="1" smtClean="0">
                <a:latin typeface="Comic Sans MS" pitchFamily="66" charset="0"/>
                <a:hlinkClick r:id="rId3" tooltip="Тарас Шевченко"/>
              </a:rPr>
              <a:t>Шевченка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smtClean="0">
                <a:latin typeface="Comic Sans MS" pitchFamily="66" charset="0"/>
                <a:hlinkClick r:id="rId4" tooltip="Марко Вовчок"/>
              </a:rPr>
              <a:t>Марка </a:t>
            </a:r>
            <a:r>
              <a:rPr lang="ru-RU" dirty="0" err="1" smtClean="0">
                <a:latin typeface="Comic Sans MS" pitchFamily="66" charset="0"/>
                <a:hlinkClick r:id="rId4" tooltip="Марко Вовчок"/>
              </a:rPr>
              <a:t>Вовчка</a:t>
            </a:r>
            <a:r>
              <a:rPr lang="ru-RU" dirty="0" smtClean="0">
                <a:latin typeface="Comic Sans MS" pitchFamily="66" charset="0"/>
              </a:rPr>
              <a:t> справили на </a:t>
            </a:r>
            <a:r>
              <a:rPr lang="ru-RU" dirty="0" err="1" smtClean="0">
                <a:latin typeface="Comic Sans MS" pitchFamily="66" charset="0"/>
              </a:rPr>
              <a:t>Михайла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сильне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враження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сам </a:t>
            </a:r>
            <a:r>
              <a:rPr lang="ru-RU" dirty="0" err="1" smtClean="0">
                <a:latin typeface="Comic Sans MS" pitchFamily="66" charset="0"/>
              </a:rPr>
              <a:t>захотів</a:t>
            </a:r>
            <a:r>
              <a:rPr lang="ru-RU" dirty="0" smtClean="0">
                <a:latin typeface="Comic Sans MS" pitchFamily="66" charset="0"/>
              </a:rPr>
              <a:t> стати </a:t>
            </a:r>
            <a:r>
              <a:rPr lang="ru-RU" dirty="0" err="1" smtClean="0">
                <a:latin typeface="Comic Sans MS" pitchFamily="66" charset="0"/>
              </a:rPr>
              <a:t>письменником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888-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8568952" cy="487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630932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Comic Sans MS" pitchFamily="66" charset="0"/>
              </a:rPr>
              <a:t>Після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закінчення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Шаргородської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семінарії</a:t>
            </a:r>
            <a:r>
              <a:rPr lang="ru-RU" dirty="0" smtClean="0">
                <a:latin typeface="Comic Sans MS" pitchFamily="66" charset="0"/>
              </a:rPr>
              <a:t> у </a:t>
            </a:r>
            <a:r>
              <a:rPr lang="ru-RU" dirty="0" smtClean="0">
                <a:latin typeface="Comic Sans MS" pitchFamily="66" charset="0"/>
                <a:hlinkClick r:id="rId2" tooltip="1880"/>
              </a:rPr>
              <a:t>1880</a:t>
            </a:r>
            <a:r>
              <a:rPr lang="ru-RU" dirty="0" smtClean="0">
                <a:latin typeface="Comic Sans MS" pitchFamily="66" charset="0"/>
              </a:rPr>
              <a:t>р.Михайло </a:t>
            </a:r>
            <a:r>
              <a:rPr lang="ru-RU" dirty="0" err="1" smtClean="0">
                <a:latin typeface="Comic Sans MS" pitchFamily="66" charset="0"/>
              </a:rPr>
              <a:t>Коцюбинський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поїхав</a:t>
            </a:r>
            <a:r>
              <a:rPr lang="ru-RU" dirty="0" smtClean="0">
                <a:latin typeface="Comic Sans MS" pitchFamily="66" charset="0"/>
              </a:rPr>
              <a:t> до </a:t>
            </a:r>
            <a:r>
              <a:rPr lang="ru-RU" dirty="0" err="1" smtClean="0">
                <a:latin typeface="Comic Sans MS" pitchFamily="66" charset="0"/>
                <a:hlinkClick r:id="rId3" tooltip="Кам'янець-Подільський"/>
              </a:rPr>
              <a:t>Кам'янця-Подільського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маючи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намір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навчатися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університеті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мрія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здійснилася</a:t>
            </a:r>
            <a:r>
              <a:rPr lang="ru-RU" dirty="0" smtClean="0">
                <a:latin typeface="Comic Sans MS" pitchFamily="66" charset="0"/>
              </a:rPr>
              <a:t>. </a:t>
            </a:r>
          </a:p>
          <a:p>
            <a:r>
              <a:rPr lang="ru-RU" dirty="0" smtClean="0">
                <a:latin typeface="Comic Sans MS" pitchFamily="66" charset="0"/>
                <a:hlinkClick r:id="rId4" tooltip="1881"/>
              </a:rPr>
              <a:t>1881</a:t>
            </a:r>
            <a:r>
              <a:rPr lang="ru-RU" dirty="0" smtClean="0">
                <a:latin typeface="Comic Sans MS" pitchFamily="66" charset="0"/>
              </a:rPr>
              <a:t> р. родина </a:t>
            </a:r>
            <a:r>
              <a:rPr lang="ru-RU" dirty="0" err="1" smtClean="0">
                <a:latin typeface="Comic Sans MS" pitchFamily="66" charset="0"/>
              </a:rPr>
              <a:t>Коцюбинських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певний</a:t>
            </a:r>
            <a:r>
              <a:rPr lang="ru-RU" dirty="0" smtClean="0">
                <a:latin typeface="Comic Sans MS" pitchFamily="66" charset="0"/>
              </a:rPr>
              <a:t> час </a:t>
            </a:r>
            <a:r>
              <a:rPr lang="ru-RU" dirty="0" err="1" smtClean="0">
                <a:latin typeface="Comic Sans MS" pitchFamily="66" charset="0"/>
              </a:rPr>
              <a:t>переїздила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місця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місце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повернулася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Вінницю</a:t>
            </a:r>
            <a:r>
              <a:rPr lang="ru-RU" dirty="0" smtClean="0">
                <a:latin typeface="Comic Sans MS" pitchFamily="66" charset="0"/>
              </a:rPr>
              <a:t>. Через </a:t>
            </a:r>
            <a:r>
              <a:rPr lang="ru-RU" dirty="0" err="1" smtClean="0">
                <a:latin typeface="Comic Sans MS" pitchFamily="66" charset="0"/>
              </a:rPr>
              <a:t>тяжке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матеріальне</a:t>
            </a:r>
            <a:r>
              <a:rPr lang="ru-RU" dirty="0" smtClean="0">
                <a:latin typeface="Comic Sans MS" pitchFamily="66" charset="0"/>
              </a:rPr>
              <a:t> становище </a:t>
            </a:r>
            <a:r>
              <a:rPr lang="ru-RU" dirty="0" err="1" smtClean="0">
                <a:latin typeface="Comic Sans MS" pitchFamily="66" charset="0"/>
              </a:rPr>
              <a:t>сім'ї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юнакові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вдалося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продовжити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освіту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мати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осліпла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згодом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smtClean="0">
                <a:latin typeface="Comic Sans MS" pitchFamily="66" charset="0"/>
                <a:hlinkClick r:id="rId5" tooltip="1886"/>
              </a:rPr>
              <a:t>1886</a:t>
            </a:r>
            <a:r>
              <a:rPr lang="ru-RU" dirty="0" smtClean="0">
                <a:latin typeface="Comic Sans MS" pitchFamily="66" charset="0"/>
              </a:rPr>
              <a:t> року) помер </a:t>
            </a:r>
            <a:r>
              <a:rPr lang="ru-RU" dirty="0" err="1" smtClean="0">
                <a:latin typeface="Comic Sans MS" pitchFamily="66" charset="0"/>
              </a:rPr>
              <a:t>батько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Відповідальність</a:t>
            </a:r>
            <a:r>
              <a:rPr lang="ru-RU" dirty="0" smtClean="0">
                <a:latin typeface="Comic Sans MS" pitchFamily="66" charset="0"/>
              </a:rPr>
              <a:t> за </a:t>
            </a:r>
            <a:r>
              <a:rPr lang="ru-RU" dirty="0" err="1" smtClean="0">
                <a:latin typeface="Comic Sans MS" pitchFamily="66" charset="0"/>
              </a:rPr>
              <a:t>досить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велику</a:t>
            </a:r>
            <a:r>
              <a:rPr lang="ru-RU" dirty="0" smtClean="0">
                <a:latin typeface="Comic Sans MS" pitchFamily="66" charset="0"/>
              </a:rPr>
              <a:t> родину (4 </a:t>
            </a:r>
            <a:r>
              <a:rPr lang="ru-RU" dirty="0" err="1" smtClean="0">
                <a:latin typeface="Comic Sans MS" pitchFamily="66" charset="0"/>
              </a:rPr>
              <a:t>чоловік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лягла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плечі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Михайла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00px-Kotsjubynskyj-2-2007-07-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Рідна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садиба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Коцюбинського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Вінниці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нині</a:t>
            </a:r>
            <a:r>
              <a:rPr lang="ru-RU" dirty="0">
                <a:solidFill>
                  <a:schemeClr val="bg1"/>
                </a:solidFill>
              </a:rPr>
              <a:t> музей </a:t>
            </a:r>
            <a:r>
              <a:rPr lang="ru-RU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332656"/>
            <a:ext cx="4499992" cy="63367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 У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1886–1889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рр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приватні</a:t>
            </a:r>
            <a:r>
              <a:rPr lang="ru-RU" dirty="0" smtClean="0">
                <a:latin typeface="Comic Sans MS" pitchFamily="66" charset="0"/>
              </a:rPr>
              <a:t> уроки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продовжує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навчатися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самостійно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працює</a:t>
            </a:r>
            <a:r>
              <a:rPr lang="ru-RU" dirty="0" smtClean="0">
                <a:latin typeface="Comic Sans MS" pitchFamily="66" charset="0"/>
              </a:rPr>
              <a:t> репетитором.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29</a:t>
            </a:r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 жовтня 1891 </a:t>
            </a:r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року</a:t>
            </a: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latin typeface="Comic Sans MS" pitchFamily="66" charset="0"/>
              </a:rPr>
              <a:t>М. Коцюбинський склав при Вінницькому реальному училищі іспит на звання народного вчителя і одержав свідоцтво, для якого й призначалася ця фотографія</a:t>
            </a:r>
            <a:r>
              <a:rPr lang="uk-UA" sz="2800" dirty="0" smtClean="0"/>
              <a:t>.</a:t>
            </a:r>
            <a:endParaRPr lang="ru-RU" dirty="0"/>
          </a:p>
        </p:txBody>
      </p:sp>
      <p:pic>
        <p:nvPicPr>
          <p:cNvPr id="4" name="Picture 3" descr="1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525344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4283968" y="5949280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170856"/>
            <a:ext cx="7931224" cy="5687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ці</a:t>
            </a:r>
            <a:r>
              <a:rPr lang="ru-RU" dirty="0" smtClean="0">
                <a:latin typeface="Comic Sans MS" pitchFamily="66" charset="0"/>
              </a:rPr>
              <a:t> роки </a:t>
            </a:r>
            <a:r>
              <a:rPr lang="ru-RU" dirty="0" err="1" smtClean="0">
                <a:latin typeface="Comic Sans MS" pitchFamily="66" charset="0"/>
              </a:rPr>
              <a:t>майбутній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письменник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захоплюється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визвольним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народним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рухом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охопив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тоді</a:t>
            </a:r>
            <a:r>
              <a:rPr lang="ru-RU" dirty="0" smtClean="0">
                <a:latin typeface="Comic Sans MS" pitchFamily="66" charset="0"/>
              </a:rPr>
              <a:t> всю </a:t>
            </a:r>
            <a:r>
              <a:rPr lang="ru-RU" dirty="0" err="1" smtClean="0">
                <a:latin typeface="Comic Sans MS" pitchFamily="66" charset="0"/>
              </a:rPr>
              <a:t>імперію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займає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громадянську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позицію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пропагує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революційні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самостійницькі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ідеї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Відтоді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Подільське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жандармське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управління</a:t>
            </a:r>
            <a:r>
              <a:rPr lang="ru-RU" dirty="0" smtClean="0">
                <a:latin typeface="Comic Sans MS" pitchFamily="66" charset="0"/>
              </a:rPr>
              <a:t> взяло </a:t>
            </a:r>
            <a:r>
              <a:rPr lang="ru-RU" dirty="0" err="1" smtClean="0">
                <a:latin typeface="Comic Sans MS" pitchFamily="66" charset="0"/>
              </a:rPr>
              <a:t>Коцюбинського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облік</a:t>
            </a:r>
            <a:r>
              <a:rPr lang="ru-RU" dirty="0" smtClean="0">
                <a:latin typeface="Comic Sans MS" pitchFamily="66" charset="0"/>
              </a:rPr>
              <a:t>. На </a:t>
            </a:r>
            <a:r>
              <a:rPr lang="ru-RU" dirty="0" err="1" smtClean="0">
                <a:latin typeface="Comic Sans MS" pitchFamily="66" charset="0"/>
              </a:rPr>
              <a:t>квартирі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Коцюбинських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зроблено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обшуків</a:t>
            </a:r>
            <a:r>
              <a:rPr lang="ru-RU" dirty="0" smtClean="0">
                <a:latin typeface="Comic Sans MS" pitchFamily="66" charset="0"/>
              </a:rPr>
              <a:t>, а за </a:t>
            </a:r>
            <a:r>
              <a:rPr lang="ru-RU" dirty="0" err="1" smtClean="0">
                <a:latin typeface="Comic Sans MS" pitchFamily="66" charset="0"/>
              </a:rPr>
              <a:t>Михайлом</a:t>
            </a:r>
            <a:r>
              <a:rPr lang="ru-RU" dirty="0" smtClean="0">
                <a:latin typeface="Comic Sans MS" pitchFamily="66" charset="0"/>
              </a:rPr>
              <a:t> установлено </a:t>
            </a:r>
            <a:r>
              <a:rPr lang="ru-RU" dirty="0" err="1" smtClean="0">
                <a:latin typeface="Comic Sans MS" pitchFamily="66" charset="0"/>
              </a:rPr>
              <a:t>таємний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нагляд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19256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Comic Sans MS" pitchFamily="66" charset="0"/>
              </a:rPr>
              <a:t>Важливу</a:t>
            </a:r>
            <a:r>
              <a:rPr lang="ru-RU" dirty="0" smtClean="0">
                <a:latin typeface="Comic Sans MS" pitchFamily="66" charset="0"/>
              </a:rPr>
              <a:t> роль у </a:t>
            </a:r>
            <a:r>
              <a:rPr lang="ru-RU" dirty="0" err="1" smtClean="0">
                <a:latin typeface="Comic Sans MS" pitchFamily="66" charset="0"/>
              </a:rPr>
              <a:t>формуванні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світогляду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М.Коцюбинського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відіграла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поїздка</a:t>
            </a:r>
            <a:r>
              <a:rPr lang="ru-RU" dirty="0" smtClean="0">
                <a:latin typeface="Comic Sans MS" pitchFamily="66" charset="0"/>
              </a:rPr>
              <a:t> до </a:t>
            </a:r>
            <a:r>
              <a:rPr lang="ru-RU" dirty="0" smtClean="0">
                <a:latin typeface="Comic Sans MS" pitchFamily="66" charset="0"/>
                <a:hlinkClick r:id="rId2" tooltip="Львів"/>
              </a:rPr>
              <a:t>Львова</a:t>
            </a:r>
            <a:r>
              <a:rPr lang="ru-RU" dirty="0" smtClean="0">
                <a:latin typeface="Comic Sans MS" pitchFamily="66" charset="0"/>
              </a:rPr>
              <a:t> того ж таки 1890 р. Тут </a:t>
            </a:r>
            <a:r>
              <a:rPr lang="ru-RU" dirty="0" err="1" smtClean="0">
                <a:latin typeface="Comic Sans MS" pitchFamily="66" charset="0"/>
              </a:rPr>
              <a:t>він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знайомиться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  <a:hlinkClick r:id="rId3" tooltip="Франко Іван Якович"/>
              </a:rPr>
              <a:t>І. Я. Франком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налагоджує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контакти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редакціями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журналів</a:t>
            </a:r>
            <a:r>
              <a:rPr lang="ru-RU" dirty="0" smtClean="0">
                <a:latin typeface="Comic Sans MS" pitchFamily="66" charset="0"/>
              </a:rPr>
              <a:t> «Правда», «Зоря», «</a:t>
            </a:r>
            <a:r>
              <a:rPr lang="ru-RU" dirty="0" err="1" smtClean="0">
                <a:latin typeface="Comic Sans MS" pitchFamily="66" charset="0"/>
              </a:rPr>
              <a:t>Дзвінок</a:t>
            </a:r>
            <a:r>
              <a:rPr lang="ru-RU" dirty="0" smtClean="0">
                <a:latin typeface="Comic Sans MS" pitchFamily="66" charset="0"/>
              </a:rPr>
              <a:t>»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Поїздка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поклала</a:t>
            </a:r>
            <a:r>
              <a:rPr lang="ru-RU" dirty="0" smtClean="0">
                <a:latin typeface="Comic Sans MS" pitchFamily="66" charset="0"/>
              </a:rPr>
              <a:t> початок </a:t>
            </a:r>
            <a:r>
              <a:rPr lang="ru-RU" dirty="0" err="1" smtClean="0">
                <a:latin typeface="Comic Sans MS" pitchFamily="66" charset="0"/>
              </a:rPr>
              <a:t>постійному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співробітництву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письменника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західно-українськими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виданнями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smtClean="0">
                <a:latin typeface="Comic Sans MS" pitchFamily="66" charset="0"/>
              </a:rPr>
              <a:t>1892–1896 </a:t>
            </a:r>
            <a:r>
              <a:rPr lang="ru-RU" dirty="0" err="1" smtClean="0">
                <a:latin typeface="Comic Sans MS" pitchFamily="66" charset="0"/>
              </a:rPr>
              <a:t>рр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Коцюбинський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був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складі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  <a:hlinkClick r:id="rId4" tooltip="Одеса"/>
              </a:rPr>
              <a:t>Одеської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філоксерної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комісії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боролася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шкідником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  <a:hlinkClick r:id="rId5" tooltip="Виноград"/>
              </a:rPr>
              <a:t>винограду</a:t>
            </a:r>
            <a:r>
              <a:rPr lang="ru-RU" dirty="0" smtClean="0">
                <a:latin typeface="Comic Sans MS" pitchFamily="66" charset="0"/>
              </a:rPr>
              <a:t> — </a:t>
            </a:r>
            <a:r>
              <a:rPr lang="ru-RU" dirty="0" err="1" smtClean="0">
                <a:latin typeface="Comic Sans MS" pitchFamily="66" charset="0"/>
                <a:hlinkClick r:id="rId6" tooltip="Філоксера"/>
              </a:rPr>
              <a:t>філоксерою</a:t>
            </a:r>
            <a:r>
              <a:rPr lang="ru-RU" dirty="0" smtClean="0">
                <a:latin typeface="Comic Sans MS" pitchFamily="66" charset="0"/>
              </a:rPr>
              <a:t>. Робота в селах </a:t>
            </a:r>
            <a:r>
              <a:rPr lang="ru-RU" dirty="0" err="1" smtClean="0">
                <a:latin typeface="Comic Sans MS" pitchFamily="66" charset="0"/>
                <a:hlinkClick r:id="rId7" tooltip="Бесарабія"/>
              </a:rPr>
              <a:t>Бессарабії</a:t>
            </a:r>
            <a:r>
              <a:rPr lang="ru-RU" dirty="0" smtClean="0">
                <a:latin typeface="Comic Sans MS" pitchFamily="66" charset="0"/>
              </a:rPr>
              <a:t> дала </a:t>
            </a:r>
            <a:r>
              <a:rPr lang="ru-RU" dirty="0" err="1" smtClean="0">
                <a:latin typeface="Comic Sans MS" pitchFamily="66" charset="0"/>
              </a:rPr>
              <a:t>йому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матеріал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написання</a:t>
            </a:r>
            <a:r>
              <a:rPr lang="ru-RU" dirty="0" smtClean="0">
                <a:latin typeface="Comic Sans MS" pitchFamily="66" charset="0"/>
              </a:rPr>
              <a:t> циклу </a:t>
            </a:r>
            <a:r>
              <a:rPr lang="ru-RU" dirty="0" err="1" smtClean="0">
                <a:latin typeface="Comic Sans MS" pitchFamily="66" charset="0"/>
              </a:rPr>
              <a:t>молдавських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оповідань</a:t>
            </a:r>
            <a:r>
              <a:rPr lang="ru-RU" dirty="0" smtClean="0">
                <a:latin typeface="Comic Sans MS" pitchFamily="66" charset="0"/>
              </a:rPr>
              <a:t>: </a:t>
            </a:r>
            <a:r>
              <a:rPr lang="ru-RU" dirty="0" smtClean="0">
                <a:latin typeface="Comic Sans MS" pitchFamily="66" charset="0"/>
                <a:hlinkClick r:id="rId8" tooltip="Для загального добра (ще не написана)"/>
              </a:rPr>
              <a:t>«Для </a:t>
            </a:r>
            <a:r>
              <a:rPr lang="ru-RU" dirty="0" err="1" smtClean="0">
                <a:latin typeface="Comic Sans MS" pitchFamily="66" charset="0"/>
                <a:hlinkClick r:id="rId8" tooltip="Для загального добра (ще не написана)"/>
              </a:rPr>
              <a:t>загального</a:t>
            </a:r>
            <a:r>
              <a:rPr lang="ru-RU" dirty="0" smtClean="0">
                <a:latin typeface="Comic Sans MS" pitchFamily="66" charset="0"/>
                <a:hlinkClick r:id="rId8" tooltip="Для загального добра (ще не написана)"/>
              </a:rPr>
              <a:t> добра»</a:t>
            </a:r>
            <a:r>
              <a:rPr lang="ru-RU" dirty="0" smtClean="0">
                <a:latin typeface="Comic Sans MS" pitchFamily="66" charset="0"/>
              </a:rPr>
              <a:t>,</a:t>
            </a:r>
            <a:r>
              <a:rPr lang="ru-RU" dirty="0" smtClean="0">
                <a:latin typeface="Comic Sans MS" pitchFamily="66" charset="0"/>
                <a:hlinkClick r:id="rId9" tooltip="Дорогою ціною"/>
              </a:rPr>
              <a:t>«Дорогою </a:t>
            </a:r>
            <a:r>
              <a:rPr lang="ru-RU" dirty="0" err="1" smtClean="0">
                <a:latin typeface="Comic Sans MS" pitchFamily="66" charset="0"/>
                <a:hlinkClick r:id="rId9" tooltip="Дорогою ціною"/>
              </a:rPr>
              <a:t>ціною</a:t>
            </a:r>
            <a:r>
              <a:rPr lang="ru-RU" dirty="0" smtClean="0">
                <a:latin typeface="Comic Sans MS" pitchFamily="66" charset="0"/>
                <a:hlinkClick r:id="rId9" tooltip="Дорогою ціною"/>
              </a:rPr>
              <a:t>»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Потім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письменник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працював</a:t>
            </a:r>
            <a:r>
              <a:rPr lang="ru-RU" dirty="0" smtClean="0">
                <a:latin typeface="Comic Sans MS" pitchFamily="66" charset="0"/>
              </a:rPr>
              <a:t> у </a:t>
            </a:r>
            <a:r>
              <a:rPr lang="ru-RU" dirty="0" err="1" smtClean="0">
                <a:latin typeface="Comic Sans MS" pitchFamily="66" charset="0"/>
                <a:hlinkClick r:id="rId10" tooltip="Кримський півострів"/>
              </a:rPr>
              <a:t>Криму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запалював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творчу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уяву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чутливого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екзотики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Коцюбинського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Згодом</a:t>
            </a:r>
            <a:r>
              <a:rPr lang="ru-RU" dirty="0" smtClean="0">
                <a:latin typeface="Comic Sans MS" pitchFamily="66" charset="0"/>
              </a:rPr>
              <a:t> (1898 року) Михайло Михайлович </a:t>
            </a:r>
            <a:r>
              <a:rPr lang="ru-RU" dirty="0" err="1" smtClean="0">
                <a:latin typeface="Comic Sans MS" pitchFamily="66" charset="0"/>
              </a:rPr>
              <a:t>переїхав</a:t>
            </a:r>
            <a:r>
              <a:rPr lang="ru-RU" dirty="0" smtClean="0">
                <a:latin typeface="Comic Sans MS" pitchFamily="66" charset="0"/>
              </a:rPr>
              <a:t> у </a:t>
            </a:r>
            <a:r>
              <a:rPr lang="ru-RU" dirty="0" err="1" smtClean="0">
                <a:latin typeface="Comic Sans MS" pitchFamily="66" charset="0"/>
                <a:hlinkClick r:id="rId11" tooltip="Чернігів"/>
              </a:rPr>
              <a:t>Чернігів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прикипівши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душею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цього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  <a:hlinkClick r:id="rId12" tooltip="Десна"/>
              </a:rPr>
              <a:t>придеснянського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куточка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Спочатку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займав</a:t>
            </a:r>
            <a:r>
              <a:rPr lang="ru-RU" dirty="0" smtClean="0">
                <a:latin typeface="Comic Sans MS" pitchFamily="66" charset="0"/>
              </a:rPr>
              <a:t> посаду </a:t>
            </a:r>
            <a:r>
              <a:rPr lang="ru-RU" dirty="0" err="1" smtClean="0">
                <a:latin typeface="Comic Sans MS" pitchFamily="66" charset="0"/>
                <a:hlinkClick r:id="rId13" tooltip="Діловод (ще не написана)"/>
              </a:rPr>
              <a:t>діловода</a:t>
            </a:r>
            <a:r>
              <a:rPr lang="ru-RU" dirty="0" smtClean="0">
                <a:latin typeface="Comic Sans MS" pitchFamily="66" charset="0"/>
              </a:rPr>
              <a:t> при </a:t>
            </a:r>
            <a:r>
              <a:rPr lang="ru-RU" dirty="0" err="1" smtClean="0">
                <a:latin typeface="Comic Sans MS" pitchFamily="66" charset="0"/>
                <a:hlinkClick r:id="rId14" tooltip="Земська управа (ще не написана)"/>
              </a:rPr>
              <a:t>земській</a:t>
            </a:r>
            <a:r>
              <a:rPr lang="ru-RU" dirty="0" smtClean="0">
                <a:latin typeface="Comic Sans MS" pitchFamily="66" charset="0"/>
                <a:hlinkClick r:id="rId14" tooltip="Земська управа (ще не написана)"/>
              </a:rPr>
              <a:t> </a:t>
            </a:r>
            <a:r>
              <a:rPr lang="ru-RU" dirty="0" err="1" smtClean="0">
                <a:latin typeface="Comic Sans MS" pitchFamily="66" charset="0"/>
                <a:hlinkClick r:id="rId14" tooltip="Земська управа (ще не написана)"/>
              </a:rPr>
              <a:t>управі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тимчасово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завідував</a:t>
            </a:r>
            <a:r>
              <a:rPr lang="ru-RU" dirty="0" smtClean="0">
                <a:latin typeface="Comic Sans MS" pitchFamily="66" charset="0"/>
              </a:rPr>
              <a:t> столом </a:t>
            </a:r>
            <a:r>
              <a:rPr lang="ru-RU" dirty="0" err="1" smtClean="0">
                <a:latin typeface="Comic Sans MS" pitchFamily="66" charset="0"/>
              </a:rPr>
              <a:t>народної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редагував</a:t>
            </a:r>
            <a:r>
              <a:rPr lang="ru-RU" dirty="0" smtClean="0">
                <a:latin typeface="Comic Sans MS" pitchFamily="66" charset="0"/>
              </a:rPr>
              <a:t> «Земский сборник Черниговской губернии». У </a:t>
            </a:r>
            <a:r>
              <a:rPr lang="ru-RU" dirty="0" err="1" smtClean="0">
                <a:latin typeface="Comic Sans MS" pitchFamily="66" charset="0"/>
              </a:rPr>
              <a:t>вересні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1900 р. </a:t>
            </a:r>
            <a:r>
              <a:rPr lang="ru-RU" dirty="0" err="1" smtClean="0">
                <a:latin typeface="Comic Sans MS" pitchFamily="66" charset="0"/>
              </a:rPr>
              <a:t>влаштувався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міського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статистичного</a:t>
            </a:r>
            <a:r>
              <a:rPr lang="ru-RU" dirty="0" smtClean="0">
                <a:latin typeface="Comic Sans MS" pitchFamily="66" charset="0"/>
              </a:rPr>
              <a:t> бюро, де </a:t>
            </a:r>
            <a:r>
              <a:rPr lang="ru-RU" dirty="0" err="1" smtClean="0">
                <a:latin typeface="Comic Sans MS" pitchFamily="66" charset="0"/>
              </a:rPr>
              <a:t>працював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smtClean="0">
                <a:latin typeface="Comic Sans MS" pitchFamily="66" charset="0"/>
              </a:rPr>
              <a:t>1911 р.</a:t>
            </a:r>
            <a:r>
              <a:rPr lang="ru-RU" dirty="0" smtClean="0"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</TotalTime>
  <Words>529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Життєвий шлях Михайла Коцюбинського</vt:lpstr>
      <vt:lpstr>Михайло Михайлович Коцюбинський народився 17 вересня 1864 р. в м. Вінниці в сім'ї дрібного службовця.   Тут народилася й розвинулася його велика любов до природи й людей, тут виникло його захоплення культурними традиціями й історичними подіями рідного краю. Батько його працював дрібним службовцем, пив, через що часто міняв роботу. Мати, Гликерія Максимівна Абаз, дуже любила сина, вкладала в нього всю душу. Вона любила мистецтво, зокрема літературу, і цю любов передала й своєму синові. В її особі він знайшов ніжного друга й доброго літературного порадника. </vt:lpstr>
      <vt:lpstr>Мабуть, не від добра Коцюбинські залишили Вінницю, і переїхали жити у село, згодом — у містечко Бар. Тут Михайла віддали до початкової школи (1875 — 1876 рр.) де він був дуже старанним учнем.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шлях Михайла Коцюбинського</dc:title>
  <dc:creator>Star</dc:creator>
  <cp:lastModifiedBy>Star</cp:lastModifiedBy>
  <cp:revision>12</cp:revision>
  <dcterms:created xsi:type="dcterms:W3CDTF">2014-01-13T13:29:30Z</dcterms:created>
  <dcterms:modified xsi:type="dcterms:W3CDTF">2014-01-13T22:37:42Z</dcterms:modified>
</cp:coreProperties>
</file>