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5" r:id="rId4"/>
    <p:sldId id="258" r:id="rId5"/>
    <p:sldId id="264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6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CE0E5F-6D6B-4498-AFDA-B8B869A6C15D}" type="datetimeFigureOut">
              <a:rPr lang="uk-UA" smtClean="0"/>
              <a:pPr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FC8A4C-391F-4591-A615-DD22C50AA2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6190456" cy="1780108"/>
          </a:xfrm>
        </p:spPr>
        <p:txBody>
          <a:bodyPr>
            <a:noAutofit/>
          </a:bodyPr>
          <a:lstStyle/>
          <a:p>
            <a:r>
              <a:rPr lang="uk-UA" sz="4800" dirty="0" smtClean="0">
                <a:effectLst>
                  <a:reflection blurRad="6350" stA="55000" endA="300" endPos="45500" dir="5400000" sy="-100000" algn="bl" rotWithShape="0"/>
                </a:effectLst>
                <a:latin typeface="AnastasiaScript" pitchFamily="2" charset="0"/>
              </a:rPr>
              <a:t>«Жанна д</a:t>
            </a:r>
            <a:r>
              <a:rPr lang="en-US" sz="4800" dirty="0" smtClean="0">
                <a:effectLst>
                  <a:reflection blurRad="6350" stA="55000" endA="300" endPos="45500" dir="5400000" sy="-100000" algn="bl" rotWithShape="0"/>
                </a:effectLst>
                <a:latin typeface="AnastasiaScript" pitchFamily="2" charset="0"/>
              </a:rPr>
              <a:t>’</a:t>
            </a:r>
            <a:r>
              <a:rPr lang="uk-UA" sz="4800" dirty="0" smtClean="0">
                <a:effectLst>
                  <a:reflection blurRad="6350" stA="55000" endA="300" endPos="45500" dir="5400000" sy="-100000" algn="bl" rotWithShape="0"/>
                </a:effectLst>
                <a:latin typeface="AnastasiaScript" pitchFamily="2" charset="0"/>
              </a:rPr>
              <a:t>Арк нашої </a:t>
            </a:r>
            <a:r>
              <a:rPr lang="uk-UA" sz="6000" dirty="0" smtClean="0">
                <a:effectLst>
                  <a:reflection blurRad="6350" stA="55000" endA="300" endPos="45500" dir="5400000" sy="-100000" algn="bl" rotWithShape="0"/>
                </a:effectLst>
                <a:latin typeface="AnastasiaScript" pitchFamily="2" charset="0"/>
              </a:rPr>
              <a:t>літератури</a:t>
            </a:r>
            <a:r>
              <a:rPr lang="uk-UA" sz="4800" dirty="0" smtClean="0">
                <a:effectLst>
                  <a:reflection blurRad="6350" stA="55000" endA="300" endPos="45500" dir="5400000" sy="-100000" algn="bl" rotWithShape="0"/>
                </a:effectLst>
                <a:latin typeface="AnastasiaScript" pitchFamily="2" charset="0"/>
              </a:rPr>
              <a:t>»</a:t>
            </a:r>
            <a:endParaRPr lang="uk-UA" sz="4800" dirty="0">
              <a:effectLst>
                <a:reflection blurRad="6350" stA="55000" endA="300" endPos="45500" dir="5400000" sy="-100000" algn="bl" rotWithShape="0"/>
              </a:effectLst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708920"/>
            <a:ext cx="4392488" cy="648072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AnastasiaScript" pitchFamily="2" charset="0"/>
              </a:rPr>
              <a:t>( Максим Рильський)</a:t>
            </a:r>
            <a:endParaRPr lang="uk-UA" sz="4000" dirty="0">
              <a:latin typeface="AnastasiaScript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24" y="1096180"/>
            <a:ext cx="3134098" cy="4247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9058" y="6150114"/>
            <a:ext cx="482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err="1" smtClean="0">
                <a:solidFill>
                  <a:srgbClr val="0070C0"/>
                </a:solidFill>
              </a:rPr>
              <a:t>Маріна</a:t>
            </a:r>
            <a:r>
              <a:rPr lang="uk-UA" dirty="0" smtClean="0">
                <a:solidFill>
                  <a:srgbClr val="0070C0"/>
                </a:solidFill>
              </a:rPr>
              <a:t> Р.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sz="2000" dirty="0" err="1" smtClean="0">
                <a:solidFill>
                  <a:srgbClr val="0070C0"/>
                </a:solidFill>
              </a:rPr>
              <a:t>Манакова</a:t>
            </a:r>
            <a:r>
              <a:rPr lang="uk-UA" dirty="0" smtClean="0">
                <a:solidFill>
                  <a:srgbClr val="0070C0"/>
                </a:solidFill>
              </a:rPr>
              <a:t> С.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6457890"/>
            <a:ext cx="2199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10 - А</a:t>
            </a:r>
            <a:endParaRPr lang="uk-U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2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0891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Творчість Лесі Українки стала наріжним каменем 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розбудові української радянської поезії і драматургії.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3150"/>
            <a:ext cx="2664296" cy="34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3150"/>
            <a:ext cx="2856525" cy="343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724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700808"/>
            <a:ext cx="5256584" cy="3024336"/>
          </a:xfrm>
        </p:spPr>
        <p:txBody>
          <a:bodyPr>
            <a:noAutofit/>
          </a:bodyPr>
          <a:lstStyle/>
          <a:p>
            <a:r>
              <a:rPr lang="uk-UA" sz="2400" dirty="0"/>
              <a:t>До циклу увійшли такі хрестоматійні </a:t>
            </a:r>
            <a:r>
              <a:rPr lang="uk-UA" sz="2400" dirty="0" smtClean="0"/>
              <a:t>твори, як 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uk-UA" sz="2400" dirty="0" smtClean="0"/>
              <a:t>"</a:t>
            </a:r>
            <a:r>
              <a:rPr lang="uk-UA" sz="2400" dirty="0"/>
              <a:t>І все-таки до тебе думка </a:t>
            </a:r>
            <a:r>
              <a:rPr lang="uk-UA" sz="2400" dirty="0" smtClean="0"/>
              <a:t>лине";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uk-UA" sz="2400" dirty="0" smtClean="0"/>
              <a:t>"</a:t>
            </a:r>
            <a:r>
              <a:rPr lang="uk-UA" sz="2400" dirty="0" err="1"/>
              <a:t>Fiat</a:t>
            </a:r>
            <a:r>
              <a:rPr lang="uk-UA" sz="2400" dirty="0"/>
              <a:t> </a:t>
            </a:r>
            <a:r>
              <a:rPr lang="uk-UA" sz="2400" dirty="0" err="1"/>
              <a:t>nox</a:t>
            </a:r>
            <a:r>
              <a:rPr lang="uk-UA" sz="2400" dirty="0"/>
              <a:t>!" ("Хай буде ніч</a:t>
            </a:r>
            <a:r>
              <a:rPr lang="uk-UA" sz="2400" dirty="0" smtClean="0"/>
              <a:t>!");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uk-UA" sz="2400" dirty="0" smtClean="0"/>
              <a:t>"</a:t>
            </a:r>
            <a:r>
              <a:rPr lang="uk-UA" sz="2400" dirty="0"/>
              <a:t>Slavus- </a:t>
            </a:r>
            <a:r>
              <a:rPr lang="uk-UA" sz="2400" dirty="0" err="1"/>
              <a:t>sclavus</a:t>
            </a:r>
            <a:r>
              <a:rPr lang="uk-UA" sz="2400" dirty="0"/>
              <a:t>" ("слов'янин-раб</a:t>
            </a:r>
            <a:r>
              <a:rPr lang="uk-UA" sz="2400" dirty="0" smtClean="0"/>
              <a:t>");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/>
              <a:t>"Товаришці на </a:t>
            </a:r>
            <a:r>
              <a:rPr lang="uk-UA" sz="2400" dirty="0" smtClean="0"/>
              <a:t>спомин"; 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uk-UA" sz="2400" dirty="0" smtClean="0"/>
              <a:t>"</a:t>
            </a:r>
            <a:r>
              <a:rPr lang="uk-UA" sz="2400" dirty="0"/>
              <a:t>Поет під час </a:t>
            </a:r>
            <a:r>
              <a:rPr lang="uk-UA" sz="2400" dirty="0" smtClean="0"/>
              <a:t>облоги".</a:t>
            </a:r>
            <a:endParaRPr lang="ru-RU" sz="2400" dirty="0"/>
          </a:p>
          <a:p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21598"/>
            <a:ext cx="8064896" cy="708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dirty="0" smtClean="0">
                <a:solidFill>
                  <a:schemeClr val="bg1"/>
                </a:solidFill>
              </a:rPr>
              <a:t>"Невільничі пісні" (1895 - 1896)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6271"/>
            <a:ext cx="3096344" cy="390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3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«Невільничі пісні»</a:t>
            </a:r>
            <a:endParaRPr lang="uk-UA" b="1" spc="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674" y="2348880"/>
            <a:ext cx="8138333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високого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муру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лунає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одважний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співець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походжає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Поет не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боїться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ворога смерти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вільная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6286520"/>
            <a:ext cx="297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("Поет під час облоги")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45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2476"/>
            <a:ext cx="4032448" cy="53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883806"/>
            <a:ext cx="48407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Цикл </a:t>
            </a:r>
            <a:r>
              <a:rPr lang="uk-UA" sz="2800" dirty="0">
                <a:solidFill>
                  <a:srgbClr val="0070C0"/>
                </a:solidFill>
              </a:rPr>
              <a:t>"Пісні про волю" </a:t>
            </a:r>
            <a:r>
              <a:rPr lang="uk-UA" sz="2400" dirty="0">
                <a:solidFill>
                  <a:srgbClr val="0070C0"/>
                </a:solidFill>
              </a:rPr>
              <a:t>(1905) </a:t>
            </a:r>
            <a:r>
              <a:rPr lang="uk-UA" sz="2400" dirty="0" smtClean="0">
                <a:solidFill>
                  <a:srgbClr val="0070C0"/>
                </a:solidFill>
              </a:rPr>
              <a:t>закликає </a:t>
            </a:r>
            <a:r>
              <a:rPr lang="uk-UA" sz="2400" dirty="0">
                <a:solidFill>
                  <a:srgbClr val="0070C0"/>
                </a:solidFill>
              </a:rPr>
              <a:t>борців </a:t>
            </a:r>
            <a:r>
              <a:rPr lang="uk-UA" sz="2400" dirty="0" smtClean="0">
                <a:solidFill>
                  <a:srgbClr val="0070C0"/>
                </a:solidFill>
              </a:rPr>
              <a:t>створити</a:t>
            </a:r>
          </a:p>
          <a:p>
            <a:endParaRPr lang="uk-UA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"пісню нову, щоб сіяла як промінь</a:t>
            </a:r>
            <a:r>
              <a:rPr lang="uk-UA" sz="2400" dirty="0" smtClean="0">
                <a:solidFill>
                  <a:srgbClr val="0070C0"/>
                </a:solidFill>
              </a:rPr>
              <a:t>,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Щоб гомоніла й буяла, як пломінь</a:t>
            </a:r>
            <a:r>
              <a:rPr lang="uk-UA" sz="2400" dirty="0" smtClean="0">
                <a:solidFill>
                  <a:srgbClr val="0070C0"/>
                </a:solidFill>
              </a:rPr>
              <a:t>,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Так, щоб червона ясна </a:t>
            </a:r>
            <a:r>
              <a:rPr lang="uk-UA" sz="2400" dirty="0" smtClean="0">
                <a:solidFill>
                  <a:srgbClr val="0070C0"/>
                </a:solidFill>
              </a:rPr>
              <a:t>корогва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З піснею в купі творила дива!"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90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39"/>
            <a:ext cx="8784976" cy="6007663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563"/>
            <a:ext cx="4788024" cy="683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387" y="692696"/>
            <a:ext cx="3960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6A4606"/>
                </a:solidFill>
              </a:rPr>
              <a:t>Весна 1905 р. спричинила появу знаменитої поезії Лесі Українки "</a:t>
            </a:r>
            <a:r>
              <a:rPr lang="uk-UA" sz="3600" dirty="0" smtClean="0">
                <a:solidFill>
                  <a:srgbClr val="6A4606"/>
                </a:solidFill>
              </a:rPr>
              <a:t>Мріє, </a:t>
            </a:r>
            <a:r>
              <a:rPr lang="uk-UA" sz="3600" dirty="0">
                <a:solidFill>
                  <a:srgbClr val="6A4606"/>
                </a:solidFill>
              </a:rPr>
              <a:t>не зрадь!".</a:t>
            </a:r>
          </a:p>
        </p:txBody>
      </p:sp>
    </p:spTree>
    <p:extLst>
      <p:ext uri="{BB962C8B-B14F-4D97-AF65-F5344CB8AC3E}">
        <p14:creationId xmlns:p14="http://schemas.microsoft.com/office/powerpoint/2010/main" xmlns="" val="319241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227" y="3645024"/>
            <a:ext cx="7992888" cy="1473200"/>
          </a:xfrm>
        </p:spPr>
        <p:txBody>
          <a:bodyPr>
            <a:no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"Хочу дихать вогнем, хочу жити твоєю весною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endParaRPr lang="ru-RU" sz="11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як прийдеться згинуть за теє - дарма"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9376" y="5013176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("Мріє, </a:t>
            </a:r>
            <a:r>
              <a:rPr lang="uk-UA" sz="2400" dirty="0">
                <a:solidFill>
                  <a:schemeClr val="bg1"/>
                </a:solidFill>
              </a:rPr>
              <a:t>не зрадь</a:t>
            </a:r>
            <a:r>
              <a:rPr lang="uk-UA" sz="2400" dirty="0" smtClean="0">
                <a:solidFill>
                  <a:schemeClr val="bg1"/>
                </a:solidFill>
              </a:rPr>
              <a:t>!")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407" y="332656"/>
            <a:ext cx="4752528" cy="316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623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205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«Жанна д’Арк нашої літератури»</vt:lpstr>
      <vt:lpstr>Слайд 2</vt:lpstr>
      <vt:lpstr>Слайд 3</vt:lpstr>
      <vt:lpstr>«Невільничі пісні»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15</cp:revision>
  <dcterms:created xsi:type="dcterms:W3CDTF">2013-03-20T13:05:06Z</dcterms:created>
  <dcterms:modified xsi:type="dcterms:W3CDTF">2014-06-03T16:03:32Z</dcterms:modified>
</cp:coreProperties>
</file>