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4660"/>
  </p:normalViewPr>
  <p:slideViewPr>
    <p:cSldViewPr>
      <p:cViewPr varScale="1">
        <p:scale>
          <a:sx n="90" d="100"/>
          <a:sy n="90" d="100"/>
        </p:scale>
        <p:origin x="-18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5168E-3D92-4E72-A40C-1EE374C976C5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DC9CB-F96B-417F-9F7D-BAF5B2ECAB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104B20-FE6F-4303-AEF2-84CE91155A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8%D1%81%D1%82%D0%B5%D1%86%D1%8C%D0%BA%D0%B8%D0%B9_%D1%83%D0%BA%D1%80%D0%B0%D1%97%D0%BD%D1%81%D1%8C%D0%BA%D0%B8%D0%B9_%D1%80%D1%83%D1%85" TargetMode="External"/><Relationship Id="rId2" Type="http://schemas.openxmlformats.org/officeDocument/2006/relationships/hyperlink" Target="http://uk.wikipedia.org/wiki/%D0%9F%D1%80%D0%B0%D0%B7%D1%8C%D0%BA%D0%B0_%D1%88%D0%BA%D0%BE%D0%BB%D0%B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9"/>
            <a:ext cx="8964488" cy="4464495"/>
          </a:xfrm>
        </p:spPr>
        <p:txBody>
          <a:bodyPr>
            <a:noAutofit/>
          </a:bodyPr>
          <a:lstStyle/>
          <a:p>
            <a:r>
              <a:rPr lang="uk-UA" sz="11500" dirty="0" smtClean="0">
                <a:solidFill>
                  <a:srgbClr val="FF0000"/>
                </a:solidFill>
              </a:rPr>
              <a:t>Еміграційна література</a:t>
            </a:r>
            <a:endParaRPr lang="ru-RU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3754760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Олена </a:t>
            </a:r>
            <a:r>
              <a:rPr lang="uk-UA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Теліга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Содержимое 3"/>
          <p:cNvSpPr>
            <a:spLocks noGrp="1"/>
          </p:cNvSpPr>
          <p:nvPr>
            <p:ph sz="half" idx="4294967295"/>
          </p:nvPr>
        </p:nvSpPr>
        <p:spPr>
          <a:xfrm>
            <a:off x="3929063" y="1428750"/>
            <a:ext cx="4765675" cy="48672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/>
            <a:r>
              <a:rPr lang="ru-RU" b="1" smtClean="0"/>
              <a:t>Поетеса, яскрава особистість, яка своє життя присвятила боротьбі за незалежну Україну. Під час Другої світової війни очолила на окупованій території Спілку письменників України. Як українську патріотку гестапівці розстріляли у Бабиному Яру.</a:t>
            </a:r>
            <a:r>
              <a:rPr lang="ru-RU" sz="2000" b="1" smtClean="0"/>
              <a:t> </a:t>
            </a:r>
          </a:p>
        </p:txBody>
      </p:sp>
      <p:pic>
        <p:nvPicPr>
          <p:cNvPr id="6" name="Picture 6" descr="Теліга 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12968"/>
          <a:stretch>
            <a:fillRect/>
          </a:stretch>
        </p:blipFill>
        <p:spPr>
          <a:xfrm>
            <a:off x="467544" y="1124745"/>
            <a:ext cx="3600400" cy="4680520"/>
          </a:xfrm>
        </p:spPr>
      </p:pic>
      <p:sp>
        <p:nvSpPr>
          <p:cNvPr id="7" name="Прямоугольник 6"/>
          <p:cNvSpPr/>
          <p:nvPr/>
        </p:nvSpPr>
        <p:spPr>
          <a:xfrm>
            <a:off x="611560" y="5949280"/>
            <a:ext cx="32752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1907-1942 рр.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400600" cy="7920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Олекса </a:t>
            </a:r>
            <a:r>
              <a:rPr lang="uk-UA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Стефанович</a:t>
            </a:r>
            <a:endParaRPr lang="ru-RU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8" descr="Файл:Стефанович 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124744"/>
            <a:ext cx="3925639" cy="4821441"/>
          </a:xfrm>
        </p:spPr>
      </p:pic>
      <p:sp>
        <p:nvSpPr>
          <p:cNvPr id="6" name="Содержимое 4"/>
          <p:cNvSpPr txBox="1">
            <a:spLocks/>
          </p:cNvSpPr>
          <p:nvPr/>
        </p:nvSpPr>
        <p:spPr>
          <a:xfrm>
            <a:off x="3929063" y="1484784"/>
            <a:ext cx="5214937" cy="4525962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1412776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 smtClean="0"/>
              <a:t>Український</a:t>
            </a:r>
            <a:r>
              <a:rPr lang="ru-RU" sz="3200" dirty="0" smtClean="0"/>
              <a:t> поет, </a:t>
            </a:r>
            <a:r>
              <a:rPr lang="ru-RU" sz="3200" dirty="0" err="1" smtClean="0"/>
              <a:t>літературний</a:t>
            </a:r>
            <a:r>
              <a:rPr lang="ru-RU" sz="3200" dirty="0" smtClean="0"/>
              <a:t> критик. Родом </a:t>
            </a:r>
            <a:r>
              <a:rPr lang="ru-RU" sz="3200" dirty="0" err="1" smtClean="0"/>
              <a:t>з</a:t>
            </a:r>
            <a:r>
              <a:rPr lang="ru-RU" sz="3200" dirty="0" smtClean="0"/>
              <a:t> с. Милятина на </a:t>
            </a:r>
            <a:r>
              <a:rPr lang="ru-RU" sz="3200" dirty="0" err="1" smtClean="0"/>
              <a:t>Волині</a:t>
            </a:r>
            <a:r>
              <a:rPr lang="ru-RU" sz="3200" dirty="0" smtClean="0"/>
              <a:t>; </a:t>
            </a:r>
            <a:r>
              <a:rPr lang="ru-RU" sz="3200" dirty="0" err="1" smtClean="0"/>
              <a:t>з</a:t>
            </a:r>
            <a:r>
              <a:rPr lang="ru-RU" sz="3200" dirty="0" smtClean="0"/>
              <a:t> 1922 на </a:t>
            </a:r>
            <a:r>
              <a:rPr lang="ru-RU" sz="3200" dirty="0" err="1" smtClean="0"/>
              <a:t>еміграції</a:t>
            </a:r>
            <a:r>
              <a:rPr lang="ru-RU" sz="3200" dirty="0" smtClean="0"/>
              <a:t> в </a:t>
            </a:r>
            <a:r>
              <a:rPr lang="ru-RU" sz="3200" dirty="0" err="1" smtClean="0"/>
              <a:t>Празі</a:t>
            </a:r>
            <a:r>
              <a:rPr lang="ru-RU" sz="3200" dirty="0" smtClean="0"/>
              <a:t>, де </a:t>
            </a:r>
            <a:r>
              <a:rPr lang="ru-RU" sz="3200" dirty="0" err="1" smtClean="0"/>
              <a:t>відвідував</a:t>
            </a:r>
            <a:r>
              <a:rPr lang="ru-RU" sz="3200" dirty="0" smtClean="0"/>
              <a:t> </a:t>
            </a:r>
            <a:r>
              <a:rPr lang="ru-RU" sz="3200" dirty="0" err="1" smtClean="0"/>
              <a:t>Карлів</a:t>
            </a:r>
            <a:r>
              <a:rPr lang="ru-RU" sz="3200" dirty="0" smtClean="0"/>
              <a:t> </a:t>
            </a:r>
            <a:r>
              <a:rPr lang="ru-RU" sz="3200" dirty="0" err="1" smtClean="0"/>
              <a:t>університет</a:t>
            </a:r>
            <a:r>
              <a:rPr lang="ru-RU" sz="3200" dirty="0" smtClean="0"/>
              <a:t>,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1944 жив у </a:t>
            </a:r>
            <a:r>
              <a:rPr lang="ru-RU" sz="3200" dirty="0" err="1" smtClean="0"/>
              <a:t>Німеччині</a:t>
            </a:r>
            <a:r>
              <a:rPr lang="ru-RU" sz="3200" dirty="0" smtClean="0"/>
              <a:t>,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1949 у США.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093296"/>
            <a:ext cx="38164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1899 – 1970 рр.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3123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16632"/>
            <a:ext cx="805861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Оксана Зінаїда Лятуринська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165304"/>
            <a:ext cx="4572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лютого 1902 — 13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червня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1970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1052736"/>
            <a:ext cx="52565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Українська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малярка</a:t>
            </a:r>
            <a:r>
              <a:rPr lang="ru-RU" sz="2800" dirty="0" smtClean="0"/>
              <a:t>, </a:t>
            </a:r>
            <a:r>
              <a:rPr lang="ru-RU" sz="2800" dirty="0" err="1" smtClean="0"/>
              <a:t>скульпторка</a:t>
            </a:r>
            <a:r>
              <a:rPr lang="ru-RU" sz="2800" dirty="0" smtClean="0"/>
              <a:t>, </a:t>
            </a:r>
            <a:r>
              <a:rPr lang="ru-RU" sz="2800" dirty="0" err="1" smtClean="0"/>
              <a:t>письменниця</a:t>
            </a:r>
            <a:r>
              <a:rPr lang="ru-RU" sz="2800" dirty="0" smtClean="0"/>
              <a:t>, </a:t>
            </a:r>
            <a:r>
              <a:rPr lang="ru-RU" sz="2800" dirty="0" err="1" smtClean="0"/>
              <a:t>поетка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громадська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діячка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Псевдоніми</a:t>
            </a:r>
            <a:r>
              <a:rPr lang="ru-RU" sz="2800" dirty="0" smtClean="0"/>
              <a:t>: Оксана </a:t>
            </a:r>
            <a:r>
              <a:rPr lang="ru-RU" sz="2800" dirty="0" err="1" smtClean="0"/>
              <a:t>Вишневецька</a:t>
            </a:r>
            <a:r>
              <a:rPr lang="ru-RU" sz="2800" dirty="0" smtClean="0"/>
              <a:t>, Оксана </a:t>
            </a:r>
            <a:r>
              <a:rPr lang="ru-RU" sz="2800" dirty="0" err="1" smtClean="0"/>
              <a:t>Печеніг</a:t>
            </a:r>
            <a:r>
              <a:rPr lang="ru-RU" sz="2800" dirty="0" smtClean="0"/>
              <a:t>, Оксана </a:t>
            </a:r>
            <a:r>
              <a:rPr lang="ru-RU" sz="2800" dirty="0" err="1" smtClean="0"/>
              <a:t>Черленівна</a:t>
            </a:r>
            <a:r>
              <a:rPr lang="ru-RU" sz="2800" dirty="0" smtClean="0"/>
              <a:t>; 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Криптонім</a:t>
            </a:r>
            <a:r>
              <a:rPr lang="ru-RU" sz="2800" dirty="0" smtClean="0"/>
              <a:t>: О. Л..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941168"/>
            <a:ext cx="2667000" cy="952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436096" y="6021288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Власноручний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підпис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Оксани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Лятуринської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38164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Юрій Іванович Липа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40466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err="1" smtClean="0"/>
              <a:t>Громадський</a:t>
            </a:r>
            <a:r>
              <a:rPr lang="ru-RU" sz="3600" dirty="0" smtClean="0"/>
              <a:t> </a:t>
            </a:r>
            <a:r>
              <a:rPr lang="ru-RU" sz="3600" dirty="0" err="1" smtClean="0"/>
              <a:t>діяч</a:t>
            </a:r>
            <a:r>
              <a:rPr lang="ru-RU" sz="3600" dirty="0" smtClean="0"/>
              <a:t>, </a:t>
            </a:r>
            <a:r>
              <a:rPr lang="ru-RU" sz="3600" dirty="0" err="1" smtClean="0"/>
              <a:t>письменник</a:t>
            </a:r>
            <a:r>
              <a:rPr lang="ru-RU" sz="3600" dirty="0" smtClean="0"/>
              <a:t>, поет, </a:t>
            </a:r>
            <a:r>
              <a:rPr lang="ru-RU" sz="3600" dirty="0" err="1" smtClean="0"/>
              <a:t>публіцист</a:t>
            </a:r>
            <a:r>
              <a:rPr lang="ru-RU" sz="3600" dirty="0" smtClean="0"/>
              <a:t>, автор </a:t>
            </a:r>
            <a:r>
              <a:rPr lang="ru-RU" sz="3600" dirty="0" err="1" smtClean="0"/>
              <a:t>української</a:t>
            </a:r>
            <a:r>
              <a:rPr lang="ru-RU" sz="3600" dirty="0" smtClean="0"/>
              <a:t> </a:t>
            </a:r>
            <a:r>
              <a:rPr lang="ru-RU" sz="3600" dirty="0" err="1" smtClean="0"/>
              <a:t>геополітичної</a:t>
            </a:r>
            <a:r>
              <a:rPr lang="ru-RU" sz="3600" dirty="0" smtClean="0"/>
              <a:t> </a:t>
            </a:r>
            <a:r>
              <a:rPr lang="ru-RU" sz="3600" dirty="0" err="1" smtClean="0"/>
              <a:t>концепції</a:t>
            </a:r>
            <a:r>
              <a:rPr lang="ru-RU" sz="3600" dirty="0" smtClean="0"/>
              <a:t>, один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визначних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ідеологів</a:t>
            </a:r>
            <a:r>
              <a:rPr lang="ru-RU" sz="3600" dirty="0" smtClean="0"/>
              <a:t> </a:t>
            </a:r>
            <a:r>
              <a:rPr lang="ru-RU" sz="3600" dirty="0" err="1" smtClean="0"/>
              <a:t>українського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націоналізму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237312"/>
            <a:ext cx="567037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травня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1900 — 20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серпня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1944 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744416" cy="506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6632"/>
            <a:ext cx="839364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Юрій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Клен (</a:t>
            </a:r>
            <a:r>
              <a:rPr lang="vi-V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Освальд Бурґгардт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)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0324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6237312"/>
            <a:ext cx="52200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жовтня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1891—30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жовтня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1947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980728"/>
            <a:ext cx="47160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Український</a:t>
            </a:r>
            <a:r>
              <a:rPr lang="ru-RU" sz="3200" dirty="0" smtClean="0"/>
              <a:t> поет, </a:t>
            </a:r>
            <a:r>
              <a:rPr lang="ru-RU" sz="3200" dirty="0" err="1" smtClean="0"/>
              <a:t>перекладач</a:t>
            </a:r>
            <a:r>
              <a:rPr lang="ru-RU" sz="3200" dirty="0" smtClean="0"/>
              <a:t>, </a:t>
            </a:r>
            <a:r>
              <a:rPr lang="ru-RU" sz="3200" dirty="0" err="1" smtClean="0"/>
              <a:t>літературний</a:t>
            </a:r>
            <a:r>
              <a:rPr lang="ru-RU" sz="3200" dirty="0" smtClean="0"/>
              <a:t> критик. </a:t>
            </a:r>
            <a:r>
              <a:rPr lang="ru-RU" sz="3200" dirty="0" err="1" smtClean="0"/>
              <a:t>Свої</a:t>
            </a:r>
            <a:r>
              <a:rPr lang="ru-RU" sz="3200" dirty="0" smtClean="0"/>
              <a:t> твори </a:t>
            </a:r>
            <a:r>
              <a:rPr lang="ru-RU" sz="3200" dirty="0" err="1" smtClean="0"/>
              <a:t>публікував</a:t>
            </a:r>
            <a:r>
              <a:rPr lang="ru-RU" sz="3200" dirty="0" smtClean="0"/>
              <a:t>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</a:t>
            </a:r>
            <a:r>
              <a:rPr lang="ru-RU" sz="3200" dirty="0" err="1" smtClean="0"/>
              <a:t>псевдонімом</a:t>
            </a:r>
            <a:r>
              <a:rPr lang="ru-RU" sz="3200" dirty="0" smtClean="0"/>
              <a:t> </a:t>
            </a:r>
            <a:r>
              <a:rPr lang="ru-RU" sz="3200" dirty="0" err="1" smtClean="0"/>
              <a:t>Юрій</a:t>
            </a:r>
            <a:r>
              <a:rPr lang="ru-RU" sz="3200" dirty="0" smtClean="0"/>
              <a:t> Клен. </a:t>
            </a:r>
            <a:r>
              <a:rPr lang="ru-RU" sz="3200" dirty="0" err="1" smtClean="0"/>
              <a:t>Батько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перекладача</a:t>
            </a:r>
            <a:r>
              <a:rPr lang="ru-RU" sz="3200" dirty="0" smtClean="0"/>
              <a:t> та редактора Вольфрама Бургардта.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vi-VN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Євген Филимонович Маланюк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877272"/>
            <a:ext cx="468052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1 лютого 1897 (20 </a:t>
            </a:r>
            <a:r>
              <a:rPr lang="ru-RU" sz="2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січня</a:t>
            </a: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за старим стилем) — 16 лютого 1968</a:t>
            </a:r>
            <a:endParaRPr lang="ru-RU" sz="2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33843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95936" y="836712"/>
            <a:ext cx="51480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Український</a:t>
            </a:r>
            <a:r>
              <a:rPr lang="ru-RU" sz="4000" dirty="0" smtClean="0"/>
              <a:t> </a:t>
            </a:r>
            <a:r>
              <a:rPr lang="ru-RU" sz="4000" dirty="0" err="1" smtClean="0"/>
              <a:t>письменник</a:t>
            </a:r>
            <a:r>
              <a:rPr lang="ru-RU" sz="4000" dirty="0" smtClean="0"/>
              <a:t>, поет, </a:t>
            </a:r>
            <a:r>
              <a:rPr lang="ru-RU" sz="4000" dirty="0" err="1" smtClean="0"/>
              <a:t>культуролог-енциклопедист</a:t>
            </a:r>
            <a:r>
              <a:rPr lang="ru-RU" sz="4000" dirty="0" smtClean="0"/>
              <a:t>, </a:t>
            </a:r>
            <a:r>
              <a:rPr lang="ru-RU" sz="4000" dirty="0" err="1" smtClean="0"/>
              <a:t>публіцист</a:t>
            </a:r>
            <a:r>
              <a:rPr lang="ru-RU" sz="4000" dirty="0" smtClean="0"/>
              <a:t>, </a:t>
            </a:r>
            <a:r>
              <a:rPr lang="ru-RU" sz="4000" dirty="0" err="1" smtClean="0"/>
              <a:t>літературний</a:t>
            </a:r>
            <a:r>
              <a:rPr lang="ru-RU" sz="4000" dirty="0" smtClean="0"/>
              <a:t> критик.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94421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/>
              </a:rPr>
              <a:t>У післявоєнній Німеччині від 1945 – 1948 років активно діяла організація українських письменників </a:t>
            </a:r>
            <a:r>
              <a:rPr lang="uk-UA" dirty="0" err="1" smtClean="0">
                <a:solidFill>
                  <a:srgbClr val="FF0000"/>
                </a:solidFill>
                <a:effectLst/>
              </a:rPr>
              <a:t>„Мистецький</a:t>
            </a:r>
            <a:r>
              <a:rPr lang="uk-UA" dirty="0" smtClean="0">
                <a:solidFill>
                  <a:srgbClr val="FF0000"/>
                </a:solidFill>
                <a:effectLst/>
              </a:rPr>
              <a:t> український рух (МУР)“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780928"/>
            <a:ext cx="33478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Представники: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2780928"/>
            <a:ext cx="55081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5400" dirty="0" smtClean="0"/>
              <a:t>І.Багряний</a:t>
            </a:r>
          </a:p>
          <a:p>
            <a:pPr>
              <a:buFont typeface="Arial" pitchFamily="34" charset="0"/>
              <a:buChar char="•"/>
            </a:pPr>
            <a:r>
              <a:rPr lang="uk-UA" sz="5400" dirty="0" smtClean="0"/>
              <a:t>Віктор Петров</a:t>
            </a:r>
          </a:p>
          <a:p>
            <a:pPr>
              <a:buFont typeface="Arial" pitchFamily="34" charset="0"/>
              <a:buChar char="•"/>
            </a:pPr>
            <a:r>
              <a:rPr lang="uk-UA" sz="5400" dirty="0" smtClean="0"/>
              <a:t>Юрій Косач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544522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Очолив Улас </a:t>
            </a:r>
            <a:r>
              <a:rPr lang="uk-UA" sz="3200" dirty="0" err="1" smtClean="0">
                <a:solidFill>
                  <a:srgbClr val="FF0000"/>
                </a:solidFill>
              </a:rPr>
              <a:t>Самчук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17008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000" dirty="0" smtClean="0"/>
              <a:t>У 1954 р. аналогом </a:t>
            </a:r>
            <a:r>
              <a:rPr lang="uk-UA" sz="4000" dirty="0" err="1" smtClean="0"/>
              <a:t>МУРу</a:t>
            </a:r>
            <a:r>
              <a:rPr lang="uk-UA" sz="4000" dirty="0" smtClean="0"/>
              <a:t> постало</a:t>
            </a:r>
          </a:p>
          <a:p>
            <a:pPr>
              <a:buNone/>
            </a:pPr>
            <a:r>
              <a:rPr lang="uk-UA" sz="4000" dirty="0" smtClean="0"/>
              <a:t>об’єднання</a:t>
            </a:r>
            <a:r>
              <a:rPr lang="uk-UA" sz="4000" dirty="0" smtClean="0"/>
              <a:t> </a:t>
            </a:r>
            <a:r>
              <a:rPr lang="uk-UA" sz="4000" dirty="0" smtClean="0"/>
              <a:t>письменників </a:t>
            </a:r>
            <a:r>
              <a:rPr lang="uk-UA" sz="4000" dirty="0" err="1" smtClean="0"/>
              <a:t>„Слово“</a:t>
            </a:r>
            <a:r>
              <a:rPr lang="uk-UA" sz="4000" dirty="0" smtClean="0"/>
              <a:t>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04864"/>
            <a:ext cx="403244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Представники: 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2276872"/>
            <a:ext cx="46805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4000" dirty="0" smtClean="0"/>
              <a:t>Григорій Костюк</a:t>
            </a:r>
          </a:p>
          <a:p>
            <a:pPr>
              <a:buFont typeface="Arial" pitchFamily="34" charset="0"/>
              <a:buChar char="•"/>
            </a:pPr>
            <a:r>
              <a:rPr lang="uk-UA" sz="4000" dirty="0" smtClean="0"/>
              <a:t>Юрій</a:t>
            </a:r>
          </a:p>
          <a:p>
            <a:pPr>
              <a:buFont typeface="Arial" pitchFamily="34" charset="0"/>
              <a:buChar char="•"/>
            </a:pPr>
            <a:r>
              <a:rPr lang="uk-UA" sz="4000" dirty="0" smtClean="0"/>
              <a:t>Шерех</a:t>
            </a:r>
          </a:p>
          <a:p>
            <a:pPr>
              <a:buFont typeface="Arial" pitchFamily="34" charset="0"/>
              <a:buChar char="•"/>
            </a:pPr>
            <a:r>
              <a:rPr lang="uk-UA" sz="4000" dirty="0" smtClean="0"/>
              <a:t>Василь Барка</a:t>
            </a:r>
          </a:p>
          <a:p>
            <a:pPr>
              <a:buFont typeface="Arial" pitchFamily="34" charset="0"/>
              <a:buChar char="•"/>
            </a:pPr>
            <a:r>
              <a:rPr lang="uk-UA" sz="4000" dirty="0" err="1" smtClean="0"/>
              <a:t>Тодось</a:t>
            </a:r>
            <a:r>
              <a:rPr lang="uk-UA" sz="4000" dirty="0" smtClean="0"/>
              <a:t> </a:t>
            </a:r>
            <a:r>
              <a:rPr lang="uk-UA" sz="4000" dirty="0" err="1" smtClean="0"/>
              <a:t>О</a:t>
            </a:r>
            <a:r>
              <a:rPr lang="uk-UA" sz="4000" dirty="0" err="1" smtClean="0"/>
              <a:t>смачка</a:t>
            </a:r>
            <a:endParaRPr lang="uk-UA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5700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ckham Script Two" pitchFamily="66" charset="0"/>
              </a:rPr>
              <a:t>Нью-Йорська</a:t>
            </a:r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ckham Script Two" pitchFamily="66" charset="0"/>
              </a:rPr>
              <a:t> група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ckham Script Two" pitchFamily="66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1844675"/>
            <a:ext cx="9144000" cy="50133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Franklin Gothic Demi Cond" pitchFamily="34" charset="0"/>
              </a:rPr>
              <a:t> </a:t>
            </a:r>
            <a:r>
              <a:rPr lang="ru-RU" dirty="0" smtClean="0">
                <a:latin typeface="Franklin Gothic Demi Cond" pitchFamily="34" charset="0"/>
              </a:rPr>
              <a:t>  </a:t>
            </a:r>
            <a:r>
              <a:rPr lang="ru-RU" sz="3600" dirty="0" err="1" smtClean="0">
                <a:latin typeface="Franklin Gothic Demi Cond" pitchFamily="34" charset="0"/>
              </a:rPr>
              <a:t>Українська</a:t>
            </a:r>
            <a:r>
              <a:rPr lang="ru-RU" sz="3600" dirty="0" smtClean="0">
                <a:latin typeface="Franklin Gothic Demi Cond" pitchFamily="34" charset="0"/>
              </a:rPr>
              <a:t> </a:t>
            </a:r>
            <a:r>
              <a:rPr lang="ru-RU" sz="3600" dirty="0" err="1" smtClean="0">
                <a:latin typeface="Franklin Gothic Demi Cond" pitchFamily="34" charset="0"/>
              </a:rPr>
              <a:t>літературна</a:t>
            </a:r>
            <a:r>
              <a:rPr lang="ru-RU" sz="3600" dirty="0" smtClean="0">
                <a:latin typeface="Franklin Gothic Demi Cond" pitchFamily="34" charset="0"/>
              </a:rPr>
              <a:t> </a:t>
            </a:r>
            <a:r>
              <a:rPr lang="ru-RU" sz="3600" dirty="0" err="1" smtClean="0">
                <a:latin typeface="Franklin Gothic Demi Cond" pitchFamily="34" charset="0"/>
              </a:rPr>
              <a:t>організація</a:t>
            </a:r>
            <a:r>
              <a:rPr lang="ru-RU" sz="3600" dirty="0" smtClean="0">
                <a:latin typeface="Franklin Gothic Demi Cond" pitchFamily="34" charset="0"/>
              </a:rPr>
              <a:t>, </a:t>
            </a:r>
            <a:r>
              <a:rPr lang="ru-RU" sz="3600" dirty="0" err="1" smtClean="0">
                <a:latin typeface="Franklin Gothic Demi Cond" pitchFamily="34" charset="0"/>
              </a:rPr>
              <a:t>заснована</a:t>
            </a:r>
            <a:r>
              <a:rPr lang="ru-RU" sz="3600" dirty="0" smtClean="0">
                <a:latin typeface="Franklin Gothic Demi Cond" pitchFamily="34" charset="0"/>
              </a:rPr>
              <a:t> 20 </a:t>
            </a:r>
            <a:r>
              <a:rPr lang="ru-RU" sz="3600" dirty="0" err="1" smtClean="0">
                <a:latin typeface="Franklin Gothic Demi Cond" pitchFamily="34" charset="0"/>
              </a:rPr>
              <a:t>грудня</a:t>
            </a:r>
            <a:r>
              <a:rPr lang="ru-RU" sz="3600" dirty="0" smtClean="0">
                <a:latin typeface="Franklin Gothic Demi Cond" pitchFamily="34" charset="0"/>
              </a:rPr>
              <a:t> 1958 року </a:t>
            </a:r>
            <a:r>
              <a:rPr lang="ru-RU" sz="3600" dirty="0" smtClean="0">
                <a:latin typeface="Franklin Gothic Demi Cond" pitchFamily="34" charset="0"/>
              </a:rPr>
              <a:t>в</a:t>
            </a:r>
          </a:p>
          <a:p>
            <a:pPr eaLnBrk="1" hangingPunct="1">
              <a:buFont typeface="Arial" charset="0"/>
              <a:buNone/>
            </a:pPr>
            <a:r>
              <a:rPr lang="ru-RU" sz="3600" dirty="0" smtClean="0">
                <a:latin typeface="Franklin Gothic Demi Cond" pitchFamily="34" charset="0"/>
              </a:rPr>
              <a:t> </a:t>
            </a:r>
            <a:r>
              <a:rPr lang="ru-RU" sz="3600" dirty="0" smtClean="0">
                <a:latin typeface="Franklin Gothic Demi Cond" pitchFamily="34" charset="0"/>
              </a:rPr>
              <a:t>   Нью-Йорку</a:t>
            </a:r>
            <a:r>
              <a:rPr lang="ru-RU" sz="3600" dirty="0" smtClean="0">
                <a:latin typeface="Franklin Gothic Demi Cond" pitchFamily="34" charset="0"/>
              </a:rPr>
              <a:t>.</a:t>
            </a:r>
            <a:endParaRPr lang="ru-RU" dirty="0" smtClean="0">
              <a:latin typeface="Franklin Gothic Demi Cond" pitchFamily="34" charset="0"/>
            </a:endParaRPr>
          </a:p>
          <a:p>
            <a:pPr eaLnBrk="1" hangingPunct="1">
              <a:buFont typeface="Arial" charset="0"/>
              <a:buNone/>
            </a:pPr>
            <a:endParaRPr lang="uk-UA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87233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ckham Script Two" pitchFamily="66" charset="0"/>
              </a:rPr>
              <a:t>Емма Андієвська 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ckham Script Two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1773238"/>
            <a:ext cx="5637213" cy="4525962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smtClean="0">
                <a:latin typeface="Franklin Gothic Demi Cond" pitchFamily="34" charset="0"/>
              </a:rPr>
              <a:t>Українська письменниця, поетеса  та художниця, пов'язана                                                    з Нью-Йоркською групою українських літераторів на еміграції.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309721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437063"/>
            <a:ext cx="3455987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Література української діаспори або еміграційна література </a:t>
            </a:r>
            <a:r>
              <a:rPr lang="vi-VN" sz="3200" dirty="0" smtClean="0">
                <a:latin typeface="+mj-lt"/>
              </a:rPr>
              <a:t>— література написана українськими письменниками в емі</a:t>
            </a:r>
            <a:r>
              <a:rPr lang="uk-UA" sz="3200" dirty="0" smtClean="0">
                <a:latin typeface="+mj-lt"/>
              </a:rPr>
              <a:t>г</a:t>
            </a:r>
            <a:r>
              <a:rPr lang="vi-VN" sz="3200" dirty="0" smtClean="0">
                <a:latin typeface="+mj-lt"/>
              </a:rPr>
              <a:t>рації, які з політичних, економічних, релігійних причин виїхали з України на постійне або тривале проживання за кордоном. </a:t>
            </a:r>
            <a:endParaRPr lang="uk-UA" sz="3200" dirty="0" smtClean="0">
              <a:latin typeface="+mj-lt"/>
            </a:endParaRPr>
          </a:p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Діаспорна література </a:t>
            </a:r>
            <a:r>
              <a:rPr lang="vi-VN" sz="3200" dirty="0" smtClean="0">
                <a:latin typeface="+mj-lt"/>
              </a:rPr>
              <a:t>— результат переселення літераторів насамперед через численні політичні репресії на території України в 20 столітті. 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ckham Script Two" pitchFamily="66" charset="0"/>
              </a:rPr>
              <a:t>Віра Вовк 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ckham Script Two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Franklin Gothic Demi Cond" pitchFamily="34" charset="0"/>
              </a:rPr>
              <a:t>       Українська письменниця, літературознавець, прозаїк, драматург і перекладач на португальську мову української поезії. Учасниця Нью-Йоркської літературної групи</a:t>
            </a:r>
            <a:r>
              <a:rPr lang="ru-RU" smtClean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2628">
            <a:off x="6659563" y="3860800"/>
            <a:ext cx="20764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9350">
            <a:off x="971550" y="3860800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70880">
            <a:off x="3779838" y="4005263"/>
            <a:ext cx="18478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20688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ckham Script Two" pitchFamily="66" charset="0"/>
              </a:rPr>
              <a:t>Юрій Тарнавський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ckham Script Two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00338" y="1628775"/>
            <a:ext cx="6202362" cy="4525963"/>
          </a:xfrm>
        </p:spPr>
        <p:txBody>
          <a:bodyPr>
            <a:normAutofit fontScale="92500" lnSpcReduction="10000"/>
          </a:bodyPr>
          <a:lstStyle/>
          <a:p>
            <a:pPr algn="r" eaLnBrk="1" hangingPunct="1">
              <a:buFont typeface="Arial" charset="0"/>
              <a:buNone/>
            </a:pPr>
            <a:r>
              <a:rPr lang="ru-RU" sz="4000" smtClean="0">
                <a:latin typeface="Franklin Gothic Demi Cond" pitchFamily="34" charset="0"/>
              </a:rPr>
              <a:t>Український поет та прозаїк, один із засновників Нью-Йоркської Групи та співзасновник і співредактор її літературно-мистецького річника «Нові Поезії».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44675"/>
            <a:ext cx="28797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77724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normalizeH="0" baseline="0" noProof="0" dirty="0" err="1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>Є.Маланюк</a:t>
            </a:r>
            <a:endParaRPr kumimoji="0" lang="ru-RU" sz="41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1196752"/>
            <a:ext cx="9144000" cy="46805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Хто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пережив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страшну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операцію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розриву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живим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тілом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Батьківщини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хто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відчував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пекучий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брак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Батьківщини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як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вічно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роз’ятрену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рану,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хто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задихався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чужому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повітрі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у чужому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підсонні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чужим небом…, той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зрозуміє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психологічний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стан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емігранта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5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Хвилі еміграції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602832"/>
          </a:xfrm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/>
              <a:t>Перша </a:t>
            </a:r>
            <a:r>
              <a:rPr lang="ru-RU" b="1" dirty="0" err="1" smtClean="0"/>
              <a:t>хвиля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української</a:t>
            </a:r>
            <a:r>
              <a:rPr lang="ru-RU" b="1" dirty="0" smtClean="0"/>
              <a:t> </a:t>
            </a:r>
            <a:r>
              <a:rPr lang="ru-RU" b="1" dirty="0" err="1" smtClean="0"/>
              <a:t>еміграції</a:t>
            </a:r>
            <a:r>
              <a:rPr lang="ru-RU" b="1" dirty="0" smtClean="0"/>
              <a:t> на </a:t>
            </a:r>
            <a:r>
              <a:rPr lang="ru-RU" b="1" dirty="0" err="1" smtClean="0"/>
              <a:t>межі</a:t>
            </a:r>
            <a:r>
              <a:rPr lang="ru-RU" b="1" dirty="0" smtClean="0"/>
              <a:t> </a:t>
            </a:r>
            <a:r>
              <a:rPr lang="en-US" b="1" dirty="0" smtClean="0"/>
              <a:t>XIX—XX </a:t>
            </a:r>
            <a:r>
              <a:rPr lang="ru-RU" b="1" dirty="0" err="1" smtClean="0"/>
              <a:t>століть</a:t>
            </a:r>
            <a:r>
              <a:rPr lang="ru-RU" b="1" dirty="0" smtClean="0"/>
              <a:t> </a:t>
            </a:r>
            <a:r>
              <a:rPr lang="ru-RU" b="1" dirty="0" err="1" smtClean="0"/>
              <a:t>вважається</a:t>
            </a:r>
            <a:r>
              <a:rPr lang="ru-RU" b="1" dirty="0" smtClean="0"/>
              <a:t> трудовою</a:t>
            </a:r>
            <a:endParaRPr lang="ru-RU" b="1" dirty="0" smtClean="0">
              <a:solidFill>
                <a:schemeClr val="accent3"/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b="1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/>
              <a:t>Друга </a:t>
            </a:r>
            <a:r>
              <a:rPr lang="ru-RU" b="1" dirty="0" err="1" smtClean="0"/>
              <a:t>хвиля</a:t>
            </a:r>
            <a:r>
              <a:rPr lang="ru-RU" b="1" dirty="0" smtClean="0"/>
              <a:t> </a:t>
            </a:r>
            <a:r>
              <a:rPr lang="ru-RU" b="1" dirty="0" err="1" smtClean="0"/>
              <a:t>еміграції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 err="1" smtClean="0"/>
              <a:t>пов'язана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поразкою</a:t>
            </a:r>
            <a:r>
              <a:rPr lang="ru-RU" b="1" dirty="0" smtClean="0"/>
              <a:t>  </a:t>
            </a:r>
            <a:r>
              <a:rPr lang="ru-RU" b="1" dirty="0" err="1" smtClean="0"/>
              <a:t>національно-визвольних</a:t>
            </a:r>
            <a:r>
              <a:rPr lang="ru-RU" b="1" dirty="0" smtClean="0"/>
              <a:t> </a:t>
            </a:r>
            <a:r>
              <a:rPr lang="ru-RU" b="1" dirty="0" err="1" smtClean="0"/>
              <a:t>змагань</a:t>
            </a:r>
            <a:r>
              <a:rPr lang="ru-RU" b="1" dirty="0" smtClean="0"/>
              <a:t>. </a:t>
            </a:r>
            <a:r>
              <a:rPr lang="ru-RU" b="1" dirty="0" err="1" smtClean="0">
                <a:hlinkClick r:id="rId2" tooltip="Празька школа"/>
              </a:rPr>
              <a:t>Празька</a:t>
            </a:r>
            <a:r>
              <a:rPr lang="ru-RU" b="1" dirty="0" smtClean="0">
                <a:hlinkClick r:id="rId2" tooltip="Празька школа"/>
              </a:rPr>
              <a:t> школа</a:t>
            </a:r>
            <a:r>
              <a:rPr lang="ru-RU" b="1" dirty="0" smtClean="0"/>
              <a:t> 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b="1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err="1" smtClean="0"/>
              <a:t>Наступна</a:t>
            </a:r>
            <a:r>
              <a:rPr lang="ru-RU" b="1" dirty="0" smtClean="0"/>
              <a:t> </a:t>
            </a:r>
            <a:r>
              <a:rPr lang="ru-RU" b="1" dirty="0" err="1" smtClean="0"/>
              <a:t>хвиля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українських</a:t>
            </a:r>
            <a:r>
              <a:rPr lang="ru-RU" b="1" dirty="0" smtClean="0"/>
              <a:t> </a:t>
            </a:r>
            <a:r>
              <a:rPr lang="ru-RU" b="1" dirty="0" err="1" smtClean="0"/>
              <a:t>письменників-емігрантів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 err="1" smtClean="0"/>
              <a:t>спричинена</a:t>
            </a:r>
            <a:r>
              <a:rPr lang="ru-RU" b="1" dirty="0" smtClean="0"/>
              <a:t> Другою </a:t>
            </a:r>
            <a:r>
              <a:rPr lang="ru-RU" b="1" dirty="0" err="1" smtClean="0"/>
              <a:t>світовою</a:t>
            </a:r>
            <a:r>
              <a:rPr lang="ru-RU" b="1" dirty="0" smtClean="0"/>
              <a:t>.  </a:t>
            </a:r>
            <a:r>
              <a:rPr lang="ru-RU" b="1" dirty="0" smtClean="0">
                <a:hlinkClick r:id="rId3" tooltip="Мистецький український рух"/>
              </a:rPr>
              <a:t>«</a:t>
            </a:r>
            <a:r>
              <a:rPr lang="ru-RU" b="1" dirty="0" err="1" smtClean="0">
                <a:hlinkClick r:id="rId3" tooltip="Мистецький український рух"/>
              </a:rPr>
              <a:t>Мистецький</a:t>
            </a:r>
            <a:r>
              <a:rPr lang="ru-RU" b="1" dirty="0" smtClean="0">
                <a:hlinkClick r:id="rId3" tooltip="Мистецький український рух"/>
              </a:rPr>
              <a:t> </a:t>
            </a:r>
            <a:r>
              <a:rPr lang="ru-RU" b="1" dirty="0" err="1" smtClean="0">
                <a:hlinkClick r:id="rId3" tooltip="Мистецький український рух"/>
              </a:rPr>
              <a:t>український</a:t>
            </a:r>
            <a:r>
              <a:rPr lang="ru-RU" b="1" dirty="0" smtClean="0">
                <a:hlinkClick r:id="rId3" tooltip="Мистецький український рух"/>
              </a:rPr>
              <a:t> </a:t>
            </a:r>
            <a:r>
              <a:rPr lang="ru-RU" b="1" dirty="0" err="1" smtClean="0">
                <a:hlinkClick r:id="rId3" tooltip="Мистецький український рух"/>
              </a:rPr>
              <a:t>рух</a:t>
            </a:r>
            <a:r>
              <a:rPr lang="ru-RU" b="1" dirty="0" smtClean="0">
                <a:hlinkClick r:id="rId3" tooltip="Мистецький український рух"/>
              </a:rPr>
              <a:t>»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Празька</a:t>
            </a:r>
            <a:r>
              <a:rPr lang="ru-RU" sz="2800" dirty="0" smtClean="0">
                <a:solidFill>
                  <a:srgbClr val="FF0000"/>
                </a:solidFill>
              </a:rPr>
              <a:t> школа </a:t>
            </a:r>
            <a:r>
              <a:rPr lang="ru-RU" sz="2800" dirty="0" smtClean="0"/>
              <a:t>— </a:t>
            </a:r>
            <a:r>
              <a:rPr lang="ru-RU" sz="2800" dirty="0" err="1" smtClean="0"/>
              <a:t>група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письменників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Громадянської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війни</a:t>
            </a:r>
            <a:r>
              <a:rPr lang="ru-RU" sz="2800" dirty="0" smtClean="0"/>
              <a:t> 1920-х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опинилися</a:t>
            </a:r>
            <a:r>
              <a:rPr lang="ru-RU" sz="2800" dirty="0" smtClean="0"/>
              <a:t> за кордоном, </a:t>
            </a:r>
            <a:r>
              <a:rPr lang="ru-RU" sz="2800" dirty="0" err="1" smtClean="0"/>
              <a:t>переважно</a:t>
            </a:r>
            <a:r>
              <a:rPr lang="ru-RU" sz="2800" dirty="0" smtClean="0"/>
              <a:t> у </a:t>
            </a:r>
            <a:r>
              <a:rPr lang="ru-RU" sz="2800" dirty="0" err="1" smtClean="0"/>
              <a:t>Європі</a:t>
            </a:r>
            <a:r>
              <a:rPr lang="ru-RU" sz="2800" dirty="0" smtClean="0"/>
              <a:t>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тривалий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мали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своїм</a:t>
            </a:r>
            <a:r>
              <a:rPr lang="ru-RU" sz="2800" dirty="0" smtClean="0"/>
              <a:t> </a:t>
            </a:r>
            <a:r>
              <a:rPr lang="ru-RU" sz="2800" dirty="0" err="1" smtClean="0"/>
              <a:t>культурно-організаційним</a:t>
            </a:r>
            <a:r>
              <a:rPr lang="ru-RU" sz="2800" dirty="0" smtClean="0"/>
              <a:t> центром Прагу. </a:t>
            </a:r>
          </a:p>
          <a:p>
            <a:endParaRPr lang="ru-RU" sz="2800" dirty="0" smtClean="0"/>
          </a:p>
          <a:p>
            <a:r>
              <a:rPr lang="ru-RU" sz="2800" dirty="0" smtClean="0"/>
              <a:t>"</a:t>
            </a:r>
            <a:r>
              <a:rPr lang="ru-RU" sz="2800" dirty="0" err="1" smtClean="0"/>
              <a:t>Празька</a:t>
            </a:r>
            <a:r>
              <a:rPr lang="ru-RU" sz="2800" dirty="0" smtClean="0"/>
              <a:t> школа" </a:t>
            </a:r>
            <a:r>
              <a:rPr lang="ru-RU" sz="2800" dirty="0" err="1" smtClean="0"/>
              <a:t>охоплює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творчість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Юрія</a:t>
            </a:r>
            <a:r>
              <a:rPr lang="ru-RU" sz="2800" dirty="0" smtClean="0"/>
              <a:t> </a:t>
            </a:r>
            <a:r>
              <a:rPr lang="ru-RU" sz="2800" dirty="0" err="1" smtClean="0"/>
              <a:t>Липи</a:t>
            </a:r>
            <a:r>
              <a:rPr lang="ru-RU" sz="2800" dirty="0" smtClean="0"/>
              <a:t>, </a:t>
            </a:r>
            <a:r>
              <a:rPr lang="ru-RU" sz="2800" dirty="0" err="1" smtClean="0"/>
              <a:t>Юрія</a:t>
            </a:r>
            <a:r>
              <a:rPr lang="ru-RU" sz="2800" dirty="0" smtClean="0"/>
              <a:t> Клена, </a:t>
            </a:r>
            <a:r>
              <a:rPr lang="ru-RU" sz="2800" dirty="0" err="1" smtClean="0"/>
              <a:t>Оксани</a:t>
            </a:r>
            <a:r>
              <a:rPr lang="ru-RU" sz="2800" dirty="0" smtClean="0"/>
              <a:t> </a:t>
            </a:r>
            <a:r>
              <a:rPr lang="ru-RU" sz="2800" dirty="0" err="1" smtClean="0"/>
              <a:t>Лятуринської</a:t>
            </a:r>
            <a:r>
              <a:rPr lang="ru-RU" sz="2800" dirty="0" smtClean="0"/>
              <a:t>, </a:t>
            </a:r>
            <a:r>
              <a:rPr lang="ru-RU" sz="2800" dirty="0" err="1" smtClean="0"/>
              <a:t>Галини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Мазуренко</a:t>
            </a:r>
            <a:r>
              <a:rPr lang="ru-RU" sz="2800" dirty="0" smtClean="0"/>
              <a:t>, Олега </a:t>
            </a:r>
            <a:r>
              <a:rPr lang="ru-RU" sz="2800" dirty="0" err="1" smtClean="0"/>
              <a:t>Ольжича</a:t>
            </a:r>
            <a:r>
              <a:rPr lang="ru-RU" sz="2800" dirty="0" smtClean="0"/>
              <a:t>, Олени </a:t>
            </a:r>
            <a:r>
              <a:rPr lang="ru-RU" sz="2800" dirty="0" err="1" smtClean="0"/>
              <a:t>Теліги</a:t>
            </a:r>
            <a:r>
              <a:rPr lang="ru-RU" sz="2800" dirty="0" smtClean="0"/>
              <a:t>, </a:t>
            </a:r>
            <a:r>
              <a:rPr lang="ru-RU" sz="2800" dirty="0" err="1" smtClean="0"/>
              <a:t>Леоніда</a:t>
            </a:r>
            <a:r>
              <a:rPr lang="ru-RU" sz="2800" dirty="0" smtClean="0"/>
              <a:t> </a:t>
            </a:r>
            <a:r>
              <a:rPr lang="ru-RU" sz="2800" dirty="0" err="1" smtClean="0"/>
              <a:t>Мосендза</a:t>
            </a:r>
            <a:r>
              <a:rPr lang="ru-RU" sz="2800" dirty="0" smtClean="0"/>
              <a:t>, </a:t>
            </a:r>
            <a:r>
              <a:rPr lang="ru-RU" sz="2800" dirty="0" err="1" smtClean="0"/>
              <a:t>Євгена</a:t>
            </a:r>
            <a:r>
              <a:rPr lang="ru-RU" sz="2800" dirty="0" smtClean="0"/>
              <a:t> </a:t>
            </a:r>
            <a:r>
              <a:rPr lang="ru-RU" sz="2800" dirty="0" err="1" smtClean="0"/>
              <a:t>Маланюка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Проза </a:t>
            </a:r>
            <a:r>
              <a:rPr lang="ru-RU" sz="2800" dirty="0" err="1" smtClean="0"/>
              <a:t>письменників</a:t>
            </a:r>
            <a:r>
              <a:rPr lang="ru-RU" sz="2800" dirty="0" smtClean="0"/>
              <a:t>,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В.Державин назвав “</a:t>
            </a:r>
            <a:r>
              <a:rPr lang="ru-RU" sz="2800" dirty="0" err="1" smtClean="0"/>
              <a:t>Празькою</a:t>
            </a:r>
            <a:r>
              <a:rPr lang="ru-RU" sz="2800" dirty="0" smtClean="0"/>
              <a:t> школою”, </a:t>
            </a:r>
            <a:r>
              <a:rPr lang="ru-RU" sz="2800" dirty="0" err="1" smtClean="0"/>
              <a:t>вагома</a:t>
            </a:r>
            <a:r>
              <a:rPr lang="ru-RU" sz="2800" dirty="0" smtClean="0"/>
              <a:t> </a:t>
            </a:r>
            <a:r>
              <a:rPr lang="ru-RU" sz="2800" dirty="0" err="1" smtClean="0"/>
              <a:t>змістом</a:t>
            </a:r>
            <a:r>
              <a:rPr lang="ru-RU" sz="2800" dirty="0" smtClean="0"/>
              <a:t>, </a:t>
            </a:r>
            <a:r>
              <a:rPr lang="ru-RU" sz="2800" dirty="0" err="1" smtClean="0"/>
              <a:t>цікава</a:t>
            </a:r>
            <a:r>
              <a:rPr lang="ru-RU" sz="2800" dirty="0" smtClean="0"/>
              <a:t> формою.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6588224" cy="12385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Особливості лірики поетів </a:t>
            </a:r>
            <a:b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“празької</a:t>
            </a:r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uk-UA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школи”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943574"/>
          </a:xfrm>
        </p:spPr>
        <p:txBody>
          <a:bodyPr/>
          <a:lstStyle/>
          <a:p>
            <a:pPr eaLnBrk="1" hangingPunct="1"/>
            <a:r>
              <a:rPr lang="ru-RU" dirty="0" smtClean="0"/>
              <a:t>«аристократизм духу»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err="1" smtClean="0"/>
              <a:t>формування</a:t>
            </a:r>
            <a:r>
              <a:rPr lang="ru-RU" dirty="0" smtClean="0"/>
              <a:t> нового типу </a:t>
            </a:r>
            <a:r>
              <a:rPr lang="ru-RU" dirty="0" err="1" smtClean="0"/>
              <a:t>українця</a:t>
            </a: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 </a:t>
            </a:r>
            <a:r>
              <a:rPr lang="ru-RU" dirty="0" err="1" smtClean="0"/>
              <a:t>історіософічна</a:t>
            </a:r>
            <a:r>
              <a:rPr lang="ru-RU" dirty="0" smtClean="0"/>
              <a:t> </a:t>
            </a:r>
            <a:r>
              <a:rPr lang="ru-RU" dirty="0" err="1" smtClean="0"/>
              <a:t>лірика</a:t>
            </a: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err="1" smtClean="0"/>
              <a:t>Стильово</a:t>
            </a:r>
            <a:r>
              <a:rPr lang="ru-RU" dirty="0" smtClean="0"/>
              <a:t> </a:t>
            </a:r>
            <a:r>
              <a:rPr lang="ru-RU" dirty="0" err="1" smtClean="0"/>
              <a:t>поети</a:t>
            </a:r>
            <a:r>
              <a:rPr lang="ru-RU" dirty="0" smtClean="0"/>
              <a:t> «</a:t>
            </a:r>
            <a:r>
              <a:rPr lang="ru-RU" dirty="0" err="1" smtClean="0"/>
              <a:t>празької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», на думку М. </a:t>
            </a:r>
            <a:r>
              <a:rPr lang="ru-RU" dirty="0" err="1" smtClean="0"/>
              <a:t>Неврлого</a:t>
            </a:r>
            <a:r>
              <a:rPr lang="ru-RU" dirty="0" smtClean="0"/>
              <a:t>, – </a:t>
            </a:r>
            <a:r>
              <a:rPr lang="ru-RU" dirty="0" err="1" smtClean="0"/>
              <a:t>переважно</a:t>
            </a:r>
            <a:r>
              <a:rPr lang="ru-RU" dirty="0" smtClean="0"/>
              <a:t> неоромантики, </a:t>
            </a:r>
            <a:r>
              <a:rPr lang="ru-RU" dirty="0" err="1" smtClean="0"/>
              <a:t>філософською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психологічною</a:t>
            </a:r>
            <a:r>
              <a:rPr lang="ru-RU" dirty="0" smtClean="0"/>
              <a:t> </a:t>
            </a:r>
            <a:r>
              <a:rPr lang="ru-RU" dirty="0" err="1" smtClean="0"/>
              <a:t>заглибленістю</a:t>
            </a:r>
            <a:r>
              <a:rPr lang="ru-RU" dirty="0" smtClean="0"/>
              <a:t> </a:t>
            </a:r>
            <a:r>
              <a:rPr lang="ru-RU" dirty="0" err="1" smtClean="0"/>
              <a:t>близькі</a:t>
            </a:r>
            <a:r>
              <a:rPr lang="ru-RU" dirty="0" smtClean="0"/>
              <a:t> до </a:t>
            </a:r>
            <a:r>
              <a:rPr lang="ru-RU" dirty="0" err="1" smtClean="0"/>
              <a:t>неокласиків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3"/>
            <a:ext cx="3456384" cy="49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424847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Юрій </a:t>
            </a:r>
            <a:r>
              <a:rPr lang="uk-UA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Дараган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381328"/>
            <a:ext cx="47525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16 </a:t>
            </a:r>
            <a:r>
              <a:rPr lang="ru-RU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березня</a:t>
            </a: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1894 —17 </a:t>
            </a:r>
            <a:r>
              <a:rPr lang="ru-RU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березня</a:t>
            </a: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1926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764704"/>
            <a:ext cx="4427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Український</a:t>
            </a:r>
            <a:r>
              <a:rPr lang="ru-RU" sz="3600" dirty="0" smtClean="0"/>
              <a:t> поет, </a:t>
            </a:r>
            <a:r>
              <a:rPr lang="ru-RU" sz="3600" dirty="0" err="1" smtClean="0"/>
              <a:t>представник</a:t>
            </a:r>
            <a:r>
              <a:rPr lang="ru-RU" sz="3600" dirty="0" smtClean="0"/>
              <a:t> «</a:t>
            </a:r>
            <a:r>
              <a:rPr lang="ru-RU" sz="3600" dirty="0" err="1" smtClean="0"/>
              <a:t>празької</a:t>
            </a:r>
            <a:r>
              <a:rPr lang="ru-RU" sz="3600" dirty="0" smtClean="0"/>
              <a:t> </a:t>
            </a:r>
            <a:r>
              <a:rPr lang="ru-RU" sz="3600" dirty="0" err="1" smtClean="0"/>
              <a:t>школи</a:t>
            </a:r>
            <a:r>
              <a:rPr lang="ru-RU" sz="3600" dirty="0" smtClean="0"/>
              <a:t>». Перший поет, в </a:t>
            </a:r>
            <a:r>
              <a:rPr lang="ru-RU" sz="3600" dirty="0" err="1" smtClean="0"/>
              <a:t>якого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виразно</a:t>
            </a:r>
            <a:r>
              <a:rPr lang="ru-RU" sz="3600" dirty="0" smtClean="0"/>
              <a:t> </a:t>
            </a:r>
            <a:r>
              <a:rPr lang="ru-RU" sz="3600" dirty="0" err="1" smtClean="0"/>
              <a:t>окреслився</a:t>
            </a:r>
            <a:r>
              <a:rPr lang="ru-RU" sz="3600" dirty="0" smtClean="0"/>
              <a:t> комплекс </a:t>
            </a:r>
            <a:r>
              <a:rPr lang="ru-RU" sz="3600" dirty="0" err="1" smtClean="0"/>
              <a:t>ідей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почувань</a:t>
            </a:r>
            <a:r>
              <a:rPr lang="ru-RU" sz="3600" dirty="0" smtClean="0"/>
              <a:t>, </a:t>
            </a:r>
            <a:r>
              <a:rPr lang="ru-RU" sz="3600" dirty="0" err="1" smtClean="0"/>
              <a:t>характерний</a:t>
            </a:r>
            <a:r>
              <a:rPr lang="ru-RU" sz="3600" dirty="0" smtClean="0"/>
              <a:t> для «пражан».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68727" cy="633397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spc="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Леонід </a:t>
            </a:r>
            <a:r>
              <a:rPr lang="uk-UA" sz="3200" spc="6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Мосендз</a:t>
            </a:r>
            <a:r>
              <a:rPr lang="uk-UA" sz="3200" spc="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24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  <a:t>-  поет, перекладач, вчений. Під час громадянської війни воював у війську Петлюри. 1920 року разом із армією УНР відступив до Польщі. Учений-хімік, визнаний у Європі винахідник. Лейтмотив поезій – відродження України, визвольної  боротьби її народу після Першої світової війни. Творив </a:t>
            </a:r>
            <a:r>
              <a:rPr lang="uk-UA" sz="2400" dirty="0" err="1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  <a:t>“наукову”</a:t>
            </a:r>
            <a:r>
              <a:rPr lang="uk-UA" sz="24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  <a:t> поезію, вносячи в неї поняття і лексику з точних наук.</a:t>
            </a:r>
            <a:endParaRPr lang="ru-RU" sz="2400" dirty="0">
              <a:solidFill>
                <a:schemeClr val="tx2">
                  <a:satMod val="20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2" descr="Алла Лисянська. Леонід Мосенд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70116" y="0"/>
            <a:ext cx="3873884" cy="4922217"/>
          </a:xfrm>
        </p:spPr>
      </p:pic>
      <p:sp>
        <p:nvSpPr>
          <p:cNvPr id="6" name="TextBox 5"/>
          <p:cNvSpPr txBox="1"/>
          <p:nvPr/>
        </p:nvSpPr>
        <p:spPr>
          <a:xfrm>
            <a:off x="5580112" y="5229200"/>
            <a:ext cx="356388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1897 – 1948 рр.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86188" y="571500"/>
            <a:ext cx="5357812" cy="6059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tx2">
                    <a:satMod val="200000"/>
                  </a:schemeClr>
                </a:solidFill>
              </a:rPr>
              <a:t>Талановитий поет, політичний діяч, археолог. Син відомого українського поета Олександра Олеся. Під час Другої світової війни організатор підпільного руху опору фашистам. Жорстоко закатований німцями на смерть 1944 року.</a:t>
            </a:r>
            <a:endParaRPr lang="ru-RU" sz="3200" b="1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" name="Picture 4" descr="Olzhyc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596" r="8849" b="6061"/>
          <a:stretch>
            <a:fillRect/>
          </a:stretch>
        </p:blipFill>
        <p:spPr>
          <a:xfrm>
            <a:off x="-1" y="1484784"/>
            <a:ext cx="3840427" cy="460851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642938"/>
            <a:ext cx="374974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uk-UA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Олег Ольжич 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65304"/>
            <a:ext cx="363589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1907 – 1944 рр.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</TotalTime>
  <Words>712</Words>
  <Application>Microsoft Office PowerPoint</Application>
  <PresentationFormat>Экран (4:3)</PresentationFormat>
  <Paragraphs>79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Еміграційна література</vt:lpstr>
      <vt:lpstr>Слайд 2</vt:lpstr>
      <vt:lpstr>Слайд 3</vt:lpstr>
      <vt:lpstr>Хвилі еміграції</vt:lpstr>
      <vt:lpstr>Слайд 5</vt:lpstr>
      <vt:lpstr>Особливості лірики поетів  “празької школи”</vt:lpstr>
      <vt:lpstr>Слайд 7</vt:lpstr>
      <vt:lpstr>Леонід Мосендз -  поет, перекладач, вчений. Під час громадянської війни воював у війську Петлюри. 1920 року разом із армією УНР відступив до Польщі. Учений-хімік, визнаний у Європі винахідник. Лейтмотив поезій – відродження України, визвольної  боротьби її народу після Першої світової війни. Творив “наукову” поезію, вносячи в неї поняття і лексику з точних наук.</vt:lpstr>
      <vt:lpstr>Талановитий поет, політичний діяч, археолог. Син відомого українського поета Олександра Олеся. Під час Другої світової війни організатор підпільного руху опору фашистам. Жорстоко закатований німцями на смерть 1944 року.</vt:lpstr>
      <vt:lpstr>Олена Теліга</vt:lpstr>
      <vt:lpstr>Олекса Стефанович</vt:lpstr>
      <vt:lpstr>Слайд 12</vt:lpstr>
      <vt:lpstr>Слайд 13</vt:lpstr>
      <vt:lpstr>Слайд 14</vt:lpstr>
      <vt:lpstr>Євген Филимонович Маланюк</vt:lpstr>
      <vt:lpstr>У післявоєнній Німеччині від 1945 – 1948 років активно діяла організація українських письменників „Мистецький український рух (МУР)“</vt:lpstr>
      <vt:lpstr>Слайд 17</vt:lpstr>
      <vt:lpstr>Нью-Йорська група</vt:lpstr>
      <vt:lpstr>Емма Андієвська </vt:lpstr>
      <vt:lpstr>Віра Вовк </vt:lpstr>
      <vt:lpstr>Юрій Тарнавський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Еміграційна література</dc:title>
  <dc:creator>Ярослав</dc:creator>
  <cp:lastModifiedBy>Ярослав Попов</cp:lastModifiedBy>
  <cp:revision>15</cp:revision>
  <dcterms:created xsi:type="dcterms:W3CDTF">2013-01-19T10:41:19Z</dcterms:created>
  <dcterms:modified xsi:type="dcterms:W3CDTF">2013-01-19T12:19:52Z</dcterms:modified>
</cp:coreProperties>
</file>