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19" name="Нижний колонтитул 18"/>
          <p:cNvSpPr>
            <a:spLocks noGrp="1"/>
          </p:cNvSpPr>
          <p:nvPr>
            <p:ph type="ftr" sz="quarter" idx="11"/>
          </p:nvPr>
        </p:nvSpPr>
        <p:spPr/>
        <p:txBody>
          <a:bodyPr/>
          <a:lstStyle/>
          <a:p>
            <a:endParaRPr lang="uk-UA" dirty="0"/>
          </a:p>
        </p:txBody>
      </p:sp>
      <p:sp>
        <p:nvSpPr>
          <p:cNvPr id="27" name="Номер слайда 26"/>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8" name="Номер слайда 7"/>
          <p:cNvSpPr>
            <a:spLocks noGrp="1"/>
          </p:cNvSpPr>
          <p:nvPr>
            <p:ph type="sldNum" sz="quarter" idx="11"/>
          </p:nvPr>
        </p:nvSpPr>
        <p:spPr/>
        <p:txBody>
          <a:bodyPr/>
          <a:lstStyle/>
          <a:p>
            <a:fld id="{827B35E7-4F84-45A4-A6A9-2C1EEB74436D}" type="slidenum">
              <a:rPr lang="uk-UA" smtClean="0"/>
              <a:pPr/>
              <a:t>‹#›</a:t>
            </a:fld>
            <a:endParaRPr lang="uk-UA" dirty="0"/>
          </a:p>
        </p:txBody>
      </p:sp>
      <p:sp>
        <p:nvSpPr>
          <p:cNvPr id="9" name="Нижний колонтитул 8"/>
          <p:cNvSpPr>
            <a:spLocks noGrp="1"/>
          </p:cNvSpPr>
          <p:nvPr>
            <p:ph type="ftr" sz="quarter" idx="12"/>
          </p:nvPr>
        </p:nvSpPr>
        <p:spPr/>
        <p:txBody>
          <a:bodyPr/>
          <a:lstStyle/>
          <a:p>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02E2E0-6825-4758-B9E5-187AF6AE8258}" type="datetimeFigureOut">
              <a:rPr lang="uk-UA" smtClean="0"/>
              <a:pPr/>
              <a:t>29.11.2012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a:xfrm>
            <a:off x="8156448" y="6422064"/>
            <a:ext cx="762000" cy="365125"/>
          </a:xfrm>
        </p:spPr>
        <p:txBody>
          <a:bodyPr/>
          <a:lstStyle/>
          <a:p>
            <a:fld id="{827B35E7-4F84-45A4-A6A9-2C1EEB74436D}" type="slidenum">
              <a:rPr lang="uk-UA" smtClean="0"/>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D02E2E0-6825-4758-B9E5-187AF6AE8258}" type="datetimeFigureOut">
              <a:rPr lang="uk-UA" smtClean="0"/>
              <a:pPr/>
              <a:t>29.11.2012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27B35E7-4F84-45A4-A6A9-2C1EEB74436D}" type="slidenum">
              <a:rPr lang="uk-UA" smtClean="0"/>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D02E2E0-6825-4758-B9E5-187AF6AE8258}" type="datetimeFigureOut">
              <a:rPr lang="uk-UA" smtClean="0"/>
              <a:pPr/>
              <a:t>29.11.2012</a:t>
            </a:fld>
            <a:endParaRPr lang="uk-UA"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27B35E7-4F84-45A4-A6A9-2C1EEB74436D}" type="slidenum">
              <a:rPr lang="uk-UA" smtClean="0"/>
              <a:pPr/>
              <a:t>‹#›</a:t>
            </a:fld>
            <a:endParaRPr lang="uk-UA"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2428868"/>
            <a:ext cx="6480048" cy="2301240"/>
          </a:xfrm>
        </p:spPr>
        <p:txBody>
          <a:bodyPr/>
          <a:lstStyle/>
          <a:p>
            <a:r>
              <a:rPr lang="en-US" dirty="0" smtClean="0"/>
              <a:t>Crimean Caves</a:t>
            </a:r>
            <a:br>
              <a:rPr lang="en-US" dirty="0" smtClean="0"/>
            </a:br>
            <a:endParaRPr lang="uk-UA" dirty="0"/>
          </a:p>
        </p:txBody>
      </p:sp>
      <p:sp>
        <p:nvSpPr>
          <p:cNvPr id="3" name="Подзаголовок 2"/>
          <p:cNvSpPr>
            <a:spLocks noGrp="1"/>
          </p:cNvSpPr>
          <p:nvPr>
            <p:ph type="subTitle" idx="1"/>
          </p:nvPr>
        </p:nvSpPr>
        <p:spPr>
          <a:xfrm>
            <a:off x="2428860" y="428604"/>
            <a:ext cx="6480048" cy="1752600"/>
          </a:xfrm>
        </p:spPr>
        <p:txBody>
          <a:bodyPr>
            <a:normAutofit/>
          </a:bodyPr>
          <a:lstStyle/>
          <a:p>
            <a:r>
              <a:rPr lang="en-US" sz="4400" dirty="0" smtClean="0"/>
              <a:t>Chatyrdag</a:t>
            </a:r>
            <a:endParaRPr lang="uk-UA" sz="4400" dirty="0"/>
          </a:p>
        </p:txBody>
      </p:sp>
      <p:pic>
        <p:nvPicPr>
          <p:cNvPr id="23554" name="Picture 2" descr="http://cs11083.userapi.com/u10958675/150861419/y_d81d4d4b.jpg"/>
          <p:cNvPicPr>
            <a:picLocks noChangeAspect="1" noChangeArrowheads="1"/>
          </p:cNvPicPr>
          <p:nvPr/>
        </p:nvPicPr>
        <p:blipFill>
          <a:blip r:embed="rId2"/>
          <a:srcRect/>
          <a:stretch>
            <a:fillRect/>
          </a:stretch>
        </p:blipFill>
        <p:spPr bwMode="auto">
          <a:xfrm>
            <a:off x="214283" y="142853"/>
            <a:ext cx="3919848" cy="2928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6" name="AutoShape 4" descr="http://cs5379.userapi.com/u9782045/150861419/z_be855e6a.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uk-UA" dirty="0"/>
          </a:p>
        </p:txBody>
      </p:sp>
      <p:pic>
        <p:nvPicPr>
          <p:cNvPr id="23558" name="Picture 6" descr="http://cs5379.userapi.com/u9782045/150861419/z_be855e6a.jpg"/>
          <p:cNvPicPr>
            <a:picLocks noChangeAspect="1" noChangeArrowheads="1"/>
          </p:cNvPicPr>
          <p:nvPr/>
        </p:nvPicPr>
        <p:blipFill>
          <a:blip r:embed="rId3"/>
          <a:srcRect l="18563" b="999"/>
          <a:stretch>
            <a:fillRect/>
          </a:stretch>
        </p:blipFill>
        <p:spPr bwMode="auto">
          <a:xfrm>
            <a:off x="357158" y="3357562"/>
            <a:ext cx="5286412"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smtClean="0"/>
              <a:t>Gugerdzhin-Khosar (Pigeon well)</a:t>
            </a:r>
            <a:r>
              <a:rPr lang="en-US" sz="4800" dirty="0" smtClean="0"/>
              <a:t/>
            </a:r>
            <a:br>
              <a:rPr lang="en-US" sz="4800" dirty="0" smtClean="0"/>
            </a:br>
            <a:endParaRPr lang="uk-UA" dirty="0"/>
          </a:p>
        </p:txBody>
      </p:sp>
      <p:sp>
        <p:nvSpPr>
          <p:cNvPr id="3" name="Содержимое 2"/>
          <p:cNvSpPr>
            <a:spLocks noGrp="1"/>
          </p:cNvSpPr>
          <p:nvPr>
            <p:ph idx="1"/>
          </p:nvPr>
        </p:nvSpPr>
        <p:spPr>
          <a:xfrm>
            <a:off x="5000628" y="857233"/>
            <a:ext cx="3924304" cy="1928825"/>
          </a:xfrm>
        </p:spPr>
        <p:txBody>
          <a:bodyPr>
            <a:normAutofit/>
          </a:bodyPr>
          <a:lstStyle/>
          <a:p>
            <a:endParaRPr lang="en-US" sz="1100" dirty="0" smtClean="0"/>
          </a:p>
          <a:p>
            <a:r>
              <a:rPr lang="en-US" sz="1600" dirty="0" smtClean="0"/>
              <a:t>Gugerdzhin-Khosar (Pigeon well) - </a:t>
            </a:r>
            <a:r>
              <a:rPr lang="en-US" sz="1600" dirty="0" smtClean="0"/>
              <a:t>karst</a:t>
            </a:r>
            <a:r>
              <a:rPr lang="en-US" sz="1600" dirty="0" smtClean="0"/>
              <a:t> pit in the Crimea on the lower plateau </a:t>
            </a:r>
            <a:r>
              <a:rPr lang="en-US" sz="1600" dirty="0" smtClean="0"/>
              <a:t>Chater</a:t>
            </a:r>
            <a:r>
              <a:rPr lang="en-US" sz="1600" dirty="0" smtClean="0"/>
              <a:t>-Dag 62 meters long      This cave with a simple 22-meters vertical well, perfect for the first speleological expeditions.</a:t>
            </a:r>
          </a:p>
          <a:p>
            <a:endParaRPr lang="en-US" sz="1100" dirty="0" smtClean="0"/>
          </a:p>
        </p:txBody>
      </p:sp>
      <p:pic>
        <p:nvPicPr>
          <p:cNvPr id="26626" name="Picture 2" descr="http://cs11083.userapi.com/u10958675/150861419/y_d0928db5.jpg"/>
          <p:cNvPicPr>
            <a:picLocks noChangeAspect="1" noChangeArrowheads="1"/>
          </p:cNvPicPr>
          <p:nvPr/>
        </p:nvPicPr>
        <p:blipFill>
          <a:blip r:embed="rId2"/>
          <a:srcRect/>
          <a:stretch>
            <a:fillRect/>
          </a:stretch>
        </p:blipFill>
        <p:spPr bwMode="auto">
          <a:xfrm>
            <a:off x="142844" y="1214423"/>
            <a:ext cx="4752694" cy="4000528"/>
          </a:xfrm>
          <a:prstGeom prst="rect">
            <a:avLst/>
          </a:prstGeom>
          <a:noFill/>
          <a:effectLst>
            <a:reflection blurRad="6350" stA="50000" endA="300" endPos="90000" dir="5400000" sy="-100000" algn="bl" rotWithShape="0"/>
            <a:softEdge rad="63500"/>
          </a:effectLst>
        </p:spPr>
      </p:pic>
      <p:pic>
        <p:nvPicPr>
          <p:cNvPr id="26628" name="Picture 4" descr="http://alp.org.ua/wp-content/uploads/2009/10/IMG_6896.jpg"/>
          <p:cNvPicPr>
            <a:picLocks noChangeAspect="1" noChangeArrowheads="1"/>
          </p:cNvPicPr>
          <p:nvPr/>
        </p:nvPicPr>
        <p:blipFill>
          <a:blip r:embed="rId3"/>
          <a:srcRect/>
          <a:stretch>
            <a:fillRect/>
          </a:stretch>
        </p:blipFill>
        <p:spPr bwMode="auto">
          <a:xfrm>
            <a:off x="5000628" y="2857496"/>
            <a:ext cx="3929090" cy="3786189"/>
          </a:xfrm>
          <a:prstGeom prst="rect">
            <a:avLst/>
          </a:prstGeom>
          <a:noFill/>
          <a:effectLst>
            <a:reflection blurRad="6350" stA="50000" endA="300" endPos="90000" dir="5400000" sy="-100000" algn="bl" rotWithShape="0"/>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238" cy="1143000"/>
          </a:xfrm>
        </p:spPr>
        <p:txBody>
          <a:bodyPr>
            <a:normAutofit/>
          </a:bodyPr>
          <a:lstStyle/>
          <a:p>
            <a:r>
              <a:rPr lang="en-US" sz="3600" dirty="0" smtClean="0"/>
              <a:t>Emine</a:t>
            </a:r>
            <a:r>
              <a:rPr lang="en-US" sz="3600" dirty="0" smtClean="0"/>
              <a:t>-Bair-</a:t>
            </a:r>
            <a:r>
              <a:rPr lang="en-US" sz="3600" dirty="0" smtClean="0"/>
              <a:t>Khosar</a:t>
            </a:r>
            <a:endParaRPr lang="uk-UA" sz="3600" dirty="0"/>
          </a:p>
        </p:txBody>
      </p:sp>
      <p:sp>
        <p:nvSpPr>
          <p:cNvPr id="3" name="Содержимое 2"/>
          <p:cNvSpPr>
            <a:spLocks noGrp="1"/>
          </p:cNvSpPr>
          <p:nvPr>
            <p:ph idx="1"/>
          </p:nvPr>
        </p:nvSpPr>
        <p:spPr>
          <a:xfrm>
            <a:off x="500034" y="1285860"/>
            <a:ext cx="8001056" cy="2928958"/>
          </a:xfrm>
        </p:spPr>
        <p:txBody>
          <a:bodyPr>
            <a:normAutofit/>
          </a:bodyPr>
          <a:lstStyle/>
          <a:p>
            <a:r>
              <a:rPr lang="en-US" sz="1600" dirty="0" smtClean="0"/>
              <a:t>Emine</a:t>
            </a:r>
            <a:r>
              <a:rPr lang="en-US" sz="1600" dirty="0" smtClean="0"/>
              <a:t>-Bair-</a:t>
            </a:r>
            <a:r>
              <a:rPr lang="en-US" sz="1600" dirty="0" smtClean="0"/>
              <a:t>Khosar</a:t>
            </a:r>
            <a:r>
              <a:rPr lang="en-US" sz="1600" dirty="0" smtClean="0"/>
              <a:t> (another name - Mammoth) - located near the Marble Cave. The cave - 1460 meters. Depth - 120 meters.</a:t>
            </a:r>
          </a:p>
          <a:p>
            <a:r>
              <a:rPr lang="en-US" sz="1600" dirty="0" smtClean="0"/>
              <a:t>First described in 1927, when a group of researchers has discovered a huge hall, later named chief.</a:t>
            </a:r>
          </a:p>
          <a:p>
            <a:r>
              <a:rPr lang="en-US" sz="1600" dirty="0" smtClean="0"/>
              <a:t>The only entrance to the cave used to be a 16 meter vertical well. Now, for convenience, far from it carved sloping 12 meters long tunnel running along the ancient river bed, which washed the cave in the limestone rocks of the plateau </a:t>
            </a:r>
            <a:r>
              <a:rPr lang="en-US" sz="1600" dirty="0" smtClean="0"/>
              <a:t>Chater</a:t>
            </a:r>
            <a:r>
              <a:rPr lang="en-US" sz="1600" dirty="0" smtClean="0"/>
              <a:t>-Dag.</a:t>
            </a:r>
            <a:endParaRPr lang="uk-UA" sz="1600" dirty="0"/>
          </a:p>
        </p:txBody>
      </p:sp>
      <p:pic>
        <p:nvPicPr>
          <p:cNvPr id="27650" name="Picture 2" descr="http://www.otpuskplus.com.ua/mesta/15/2.jpg"/>
          <p:cNvPicPr>
            <a:picLocks noChangeAspect="1" noChangeArrowheads="1"/>
          </p:cNvPicPr>
          <p:nvPr/>
        </p:nvPicPr>
        <p:blipFill>
          <a:blip r:embed="rId2"/>
          <a:srcRect/>
          <a:stretch>
            <a:fillRect/>
          </a:stretch>
        </p:blipFill>
        <p:spPr bwMode="auto">
          <a:xfrm>
            <a:off x="2500298" y="3286124"/>
            <a:ext cx="5715000" cy="3095620"/>
          </a:xfrm>
          <a:prstGeom prst="rect">
            <a:avLst/>
          </a:prstGeom>
          <a:noFill/>
          <a:effectLst>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kuluarbc.com.ua/images/stories/dostoprimechatelnosti1/emine-bair-hosar2.jpg"/>
          <p:cNvPicPr>
            <a:picLocks noChangeAspect="1" noChangeArrowheads="1"/>
          </p:cNvPicPr>
          <p:nvPr/>
        </p:nvPicPr>
        <p:blipFill>
          <a:blip r:embed="rId2"/>
          <a:srcRect/>
          <a:stretch>
            <a:fillRect/>
          </a:stretch>
        </p:blipFill>
        <p:spPr bwMode="auto">
          <a:xfrm>
            <a:off x="357158" y="214290"/>
            <a:ext cx="4765844" cy="3357586"/>
          </a:xfrm>
          <a:prstGeom prst="rect">
            <a:avLst/>
          </a:prstGeom>
          <a:noFill/>
          <a:effectLst>
            <a:softEdge rad="127000"/>
          </a:effectLst>
        </p:spPr>
      </p:pic>
      <p:pic>
        <p:nvPicPr>
          <p:cNvPr id="28676" name="Picture 4" descr="http://www.perekop.info/wp-content/uploads/crimean-caves.jpg"/>
          <p:cNvPicPr>
            <a:picLocks noChangeAspect="1" noChangeArrowheads="1"/>
          </p:cNvPicPr>
          <p:nvPr/>
        </p:nvPicPr>
        <p:blipFill>
          <a:blip r:embed="rId3"/>
          <a:srcRect/>
          <a:stretch>
            <a:fillRect/>
          </a:stretch>
        </p:blipFill>
        <p:spPr bwMode="auto">
          <a:xfrm>
            <a:off x="5143504" y="357166"/>
            <a:ext cx="3738552" cy="3143272"/>
          </a:xfrm>
          <a:prstGeom prst="rect">
            <a:avLst/>
          </a:prstGeom>
          <a:noFill/>
          <a:effectLst>
            <a:softEdge rad="63500"/>
          </a:effectLst>
        </p:spPr>
      </p:pic>
      <p:pic>
        <p:nvPicPr>
          <p:cNvPr id="28678" name="Picture 6" descr="http://crimea.ru.russian-women.net/images/photoalbum/crimea/wallpapers/Ni709777.jpg"/>
          <p:cNvPicPr>
            <a:picLocks noChangeAspect="1" noChangeArrowheads="1"/>
          </p:cNvPicPr>
          <p:nvPr/>
        </p:nvPicPr>
        <p:blipFill>
          <a:blip r:embed="rId4"/>
          <a:srcRect/>
          <a:stretch>
            <a:fillRect/>
          </a:stretch>
        </p:blipFill>
        <p:spPr bwMode="auto">
          <a:xfrm>
            <a:off x="357158" y="3500438"/>
            <a:ext cx="4775199" cy="3143272"/>
          </a:xfrm>
          <a:prstGeom prst="rect">
            <a:avLst/>
          </a:prstGeom>
          <a:noFill/>
          <a:effectLst>
            <a:softEdge rad="63500"/>
          </a:effectLst>
        </p:spPr>
      </p:pic>
      <p:pic>
        <p:nvPicPr>
          <p:cNvPr id="28680" name="Picture 8" descr="http://crimea.ru.russian-women.net/images/photoalbum/crimea/wallpapers/Ni709641.jpg"/>
          <p:cNvPicPr>
            <a:picLocks noChangeAspect="1" noChangeArrowheads="1"/>
          </p:cNvPicPr>
          <p:nvPr/>
        </p:nvPicPr>
        <p:blipFill>
          <a:blip r:embed="rId5" cstate="print"/>
          <a:srcRect/>
          <a:stretch>
            <a:fillRect/>
          </a:stretch>
        </p:blipFill>
        <p:spPr bwMode="auto">
          <a:xfrm>
            <a:off x="5143504" y="3571876"/>
            <a:ext cx="3732635" cy="3000396"/>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Cave Thousand (</a:t>
            </a:r>
            <a:r>
              <a:rPr lang="en-US" dirty="0" smtClean="0"/>
              <a:t>Binbash</a:t>
            </a:r>
            <a:r>
              <a:rPr lang="en-US" dirty="0" smtClean="0"/>
              <a:t>-cob )</a:t>
            </a:r>
            <a:endParaRPr lang="uk-UA" dirty="0"/>
          </a:p>
        </p:txBody>
      </p:sp>
      <p:sp>
        <p:nvSpPr>
          <p:cNvPr id="3" name="Содержимое 2"/>
          <p:cNvSpPr>
            <a:spLocks noGrp="1"/>
          </p:cNvSpPr>
          <p:nvPr>
            <p:ph idx="1"/>
          </p:nvPr>
        </p:nvSpPr>
        <p:spPr>
          <a:xfrm>
            <a:off x="214282" y="1357298"/>
            <a:ext cx="7715304" cy="1714512"/>
          </a:xfrm>
        </p:spPr>
        <p:txBody>
          <a:bodyPr>
            <a:normAutofit fontScale="85000" lnSpcReduction="20000"/>
          </a:bodyPr>
          <a:lstStyle/>
          <a:p>
            <a:r>
              <a:rPr lang="en-US" dirty="0" smtClean="0"/>
              <a:t>Cave Thousand (</a:t>
            </a:r>
            <a:r>
              <a:rPr lang="en-US" dirty="0" smtClean="0"/>
              <a:t>Binbash</a:t>
            </a:r>
            <a:r>
              <a:rPr lang="en-US" dirty="0" smtClean="0"/>
              <a:t>-cob) - Cave in the Lower </a:t>
            </a:r>
            <a:r>
              <a:rPr lang="en-US" dirty="0" smtClean="0"/>
              <a:t>Chater</a:t>
            </a:r>
            <a:r>
              <a:rPr lang="en-US" dirty="0" smtClean="0"/>
              <a:t>-Dag. The name "</a:t>
            </a:r>
            <a:r>
              <a:rPr lang="en-US" dirty="0" smtClean="0"/>
              <a:t>Binbash-Koba</a:t>
            </a:r>
            <a:r>
              <a:rPr lang="en-US" dirty="0" smtClean="0"/>
              <a:t>" translated from Turkish as "Cave of a thousand heads." Hence its second name - Thousand. Cave in length - 110 m</a:t>
            </a:r>
            <a:endParaRPr lang="uk-UA" dirty="0"/>
          </a:p>
        </p:txBody>
      </p:sp>
      <p:pic>
        <p:nvPicPr>
          <p:cNvPr id="29698" name="Picture 2" descr="http://www.7ways.com.ua/images/crimea/binbash-koba-cave-kadastr-number.jpg"/>
          <p:cNvPicPr>
            <a:picLocks noChangeAspect="1" noChangeArrowheads="1"/>
          </p:cNvPicPr>
          <p:nvPr/>
        </p:nvPicPr>
        <p:blipFill>
          <a:blip r:embed="rId2"/>
          <a:srcRect/>
          <a:stretch>
            <a:fillRect/>
          </a:stretch>
        </p:blipFill>
        <p:spPr bwMode="auto">
          <a:xfrm>
            <a:off x="357158" y="3286124"/>
            <a:ext cx="4357718" cy="3106684"/>
          </a:xfrm>
          <a:prstGeom prst="rect">
            <a:avLst/>
          </a:prstGeom>
          <a:noFill/>
          <a:effectLst>
            <a:softEdge rad="63500"/>
          </a:effectLst>
        </p:spPr>
      </p:pic>
      <p:pic>
        <p:nvPicPr>
          <p:cNvPr id="29700" name="Picture 4" descr="http://xn--b1aqgpq0c.com/uploads/posts/2012-03/1332626885_pezheratise4eg.jpg"/>
          <p:cNvPicPr>
            <a:picLocks noChangeAspect="1" noChangeArrowheads="1"/>
          </p:cNvPicPr>
          <p:nvPr/>
        </p:nvPicPr>
        <p:blipFill>
          <a:blip r:embed="rId3"/>
          <a:srcRect/>
          <a:stretch>
            <a:fillRect/>
          </a:stretch>
        </p:blipFill>
        <p:spPr bwMode="auto">
          <a:xfrm>
            <a:off x="4714876" y="3286124"/>
            <a:ext cx="4200525" cy="3071834"/>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829180" cy="1143000"/>
          </a:xfrm>
        </p:spPr>
        <p:txBody>
          <a:bodyPr/>
          <a:lstStyle/>
          <a:p>
            <a:r>
              <a:rPr lang="en-US" dirty="0" smtClean="0"/>
              <a:t>Suuk-Koba</a:t>
            </a:r>
            <a:r>
              <a:rPr lang="en-US" dirty="0" smtClean="0"/>
              <a:t> Cave</a:t>
            </a:r>
            <a:endParaRPr lang="uk-UA" dirty="0"/>
          </a:p>
        </p:txBody>
      </p:sp>
      <p:sp>
        <p:nvSpPr>
          <p:cNvPr id="3" name="Содержимое 2"/>
          <p:cNvSpPr>
            <a:spLocks noGrp="1"/>
          </p:cNvSpPr>
          <p:nvPr>
            <p:ph idx="1"/>
          </p:nvPr>
        </p:nvSpPr>
        <p:spPr>
          <a:xfrm>
            <a:off x="357158" y="1285860"/>
            <a:ext cx="7467600" cy="2543179"/>
          </a:xfrm>
        </p:spPr>
        <p:txBody>
          <a:bodyPr>
            <a:normAutofit fontScale="77500" lnSpcReduction="20000"/>
          </a:bodyPr>
          <a:lstStyle/>
          <a:p>
            <a:r>
              <a:rPr lang="en-US" dirty="0" smtClean="0"/>
              <a:t>Suuk-Koba</a:t>
            </a:r>
            <a:r>
              <a:rPr lang="en-US" dirty="0" smtClean="0"/>
              <a:t> Cave of the Lower </a:t>
            </a:r>
            <a:r>
              <a:rPr lang="en-US" dirty="0" smtClean="0"/>
              <a:t>Chater</a:t>
            </a:r>
            <a:r>
              <a:rPr lang="en-US" dirty="0" smtClean="0"/>
              <a:t>-Dag. The name "</a:t>
            </a:r>
            <a:r>
              <a:rPr lang="en-US" dirty="0" smtClean="0"/>
              <a:t>Suuk</a:t>
            </a:r>
            <a:r>
              <a:rPr lang="en-US" dirty="0" smtClean="0"/>
              <a:t> </a:t>
            </a:r>
            <a:r>
              <a:rPr lang="en-US" dirty="0" smtClean="0"/>
              <a:t>Koba</a:t>
            </a:r>
            <a:r>
              <a:rPr lang="en-US" dirty="0" smtClean="0"/>
              <a:t>" translates to "Cold Cave". Probably due to a temperature of 6 degrees inside.</a:t>
            </a:r>
          </a:p>
          <a:p>
            <a:r>
              <a:rPr lang="en-US" dirty="0" smtClean="0"/>
              <a:t>Suuk</a:t>
            </a:r>
            <a:r>
              <a:rPr lang="en-US" dirty="0" smtClean="0"/>
              <a:t> </a:t>
            </a:r>
            <a:r>
              <a:rPr lang="en-US" dirty="0" smtClean="0"/>
              <a:t>Koba</a:t>
            </a:r>
            <a:r>
              <a:rPr lang="en-US" dirty="0" smtClean="0"/>
              <a:t> starts with a huge, up to 25 meters, the hall. There is growing composition of stalactites: many stone icicles weaved into one structure, similar to organ pipes.</a:t>
            </a:r>
          </a:p>
          <a:p>
            <a:endParaRPr lang="uk-UA" dirty="0"/>
          </a:p>
        </p:txBody>
      </p:sp>
      <p:pic>
        <p:nvPicPr>
          <p:cNvPr id="30722" name="Picture 2" descr="http://img820.imageshack.us/img820/6904/suukkoba2.jpg"/>
          <p:cNvPicPr>
            <a:picLocks noChangeAspect="1" noChangeArrowheads="1"/>
          </p:cNvPicPr>
          <p:nvPr/>
        </p:nvPicPr>
        <p:blipFill>
          <a:blip r:embed="rId2"/>
          <a:srcRect/>
          <a:stretch>
            <a:fillRect/>
          </a:stretch>
        </p:blipFill>
        <p:spPr bwMode="auto">
          <a:xfrm>
            <a:off x="142844" y="3357562"/>
            <a:ext cx="4429124" cy="3321843"/>
          </a:xfrm>
          <a:prstGeom prst="rect">
            <a:avLst/>
          </a:prstGeom>
          <a:noFill/>
          <a:effectLst>
            <a:softEdge rad="127000"/>
          </a:effectLst>
        </p:spPr>
      </p:pic>
      <p:pic>
        <p:nvPicPr>
          <p:cNvPr id="30724" name="Picture 4" descr="http://tracking.org.ua/Images/CrimeaNY/%D0%BF%D0%B5%D1%89%D0%B5%D1%80%D0%B0%20%D0%A1%D1%83%D1%83%D0%BA-%D0%BA%D0%BE%D0%B1%D0%B0.jpg"/>
          <p:cNvPicPr>
            <a:picLocks noChangeAspect="1" noChangeArrowheads="1"/>
          </p:cNvPicPr>
          <p:nvPr/>
        </p:nvPicPr>
        <p:blipFill>
          <a:blip r:embed="rId3"/>
          <a:srcRect/>
          <a:stretch>
            <a:fillRect/>
          </a:stretch>
        </p:blipFill>
        <p:spPr bwMode="auto">
          <a:xfrm>
            <a:off x="4566464" y="3500438"/>
            <a:ext cx="4434692" cy="314327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4900618" cy="725470"/>
          </a:xfrm>
        </p:spPr>
        <p:txBody>
          <a:bodyPr>
            <a:normAutofit fontScale="90000"/>
          </a:bodyPr>
          <a:lstStyle/>
          <a:p>
            <a:r>
              <a:rPr lang="en-US" dirty="0" smtClean="0"/>
              <a:t>Cave of The Knight</a:t>
            </a:r>
            <a:br>
              <a:rPr lang="en-US" dirty="0" smtClean="0"/>
            </a:br>
            <a:endParaRPr lang="uk-UA" dirty="0"/>
          </a:p>
        </p:txBody>
      </p:sp>
      <p:sp>
        <p:nvSpPr>
          <p:cNvPr id="3" name="Содержимое 2"/>
          <p:cNvSpPr>
            <a:spLocks noGrp="1"/>
          </p:cNvSpPr>
          <p:nvPr>
            <p:ph idx="1"/>
          </p:nvPr>
        </p:nvSpPr>
        <p:spPr>
          <a:xfrm>
            <a:off x="214282" y="1071546"/>
            <a:ext cx="5572164" cy="1928826"/>
          </a:xfrm>
        </p:spPr>
        <p:txBody>
          <a:bodyPr>
            <a:normAutofit fontScale="77500" lnSpcReduction="20000"/>
          </a:bodyPr>
          <a:lstStyle/>
          <a:p>
            <a:endParaRPr lang="en-US" dirty="0" smtClean="0"/>
          </a:p>
          <a:p>
            <a:r>
              <a:rPr lang="en-US" dirty="0" smtClean="0"/>
              <a:t>The Knight - </a:t>
            </a:r>
            <a:r>
              <a:rPr lang="en-US" dirty="0" smtClean="0"/>
              <a:t>Karst</a:t>
            </a:r>
            <a:r>
              <a:rPr lang="en-US" dirty="0" smtClean="0"/>
              <a:t> mine (the cave of the vertical type) in the Crimea at </a:t>
            </a:r>
            <a:r>
              <a:rPr lang="en-US" dirty="0" smtClean="0"/>
              <a:t>Chater</a:t>
            </a:r>
            <a:r>
              <a:rPr lang="en-US" dirty="0" smtClean="0"/>
              <a:t>-Dag. Length - 278 m, depth - 217 m, category 3A difficulties. It is the deepest in the </a:t>
            </a:r>
            <a:r>
              <a:rPr lang="en-US" dirty="0" smtClean="0"/>
              <a:t>Chaterdag</a:t>
            </a:r>
            <a:r>
              <a:rPr lang="en-US" dirty="0" smtClean="0"/>
              <a:t> mine.</a:t>
            </a:r>
          </a:p>
          <a:p>
            <a:endParaRPr lang="en-US" dirty="0" smtClean="0"/>
          </a:p>
        </p:txBody>
      </p:sp>
      <p:pic>
        <p:nvPicPr>
          <p:cNvPr id="31746" name="Picture 2" descr="http://krym-info.narod.ru/caves/hodkon.png"/>
          <p:cNvPicPr>
            <a:picLocks noChangeAspect="1" noChangeArrowheads="1"/>
          </p:cNvPicPr>
          <p:nvPr/>
        </p:nvPicPr>
        <p:blipFill>
          <a:blip r:embed="rId2"/>
          <a:srcRect/>
          <a:stretch>
            <a:fillRect/>
          </a:stretch>
        </p:blipFill>
        <p:spPr bwMode="auto">
          <a:xfrm>
            <a:off x="5643569" y="285728"/>
            <a:ext cx="3325687" cy="6357982"/>
          </a:xfrm>
          <a:prstGeom prst="rect">
            <a:avLst/>
          </a:prstGeom>
          <a:noFill/>
          <a:effectLst>
            <a:softEdge rad="127000"/>
          </a:effectLst>
        </p:spPr>
      </p:pic>
      <p:pic>
        <p:nvPicPr>
          <p:cNvPr id="31748" name="Picture 4" descr="http://img1.liveinternet.ru/images/attach/c/1/49/348/49348075_chehiyapesheri.jpg"/>
          <p:cNvPicPr>
            <a:picLocks noChangeAspect="1" noChangeArrowheads="1"/>
          </p:cNvPicPr>
          <p:nvPr/>
        </p:nvPicPr>
        <p:blipFill>
          <a:blip r:embed="rId3"/>
          <a:srcRect/>
          <a:stretch>
            <a:fillRect/>
          </a:stretch>
        </p:blipFill>
        <p:spPr bwMode="auto">
          <a:xfrm>
            <a:off x="357159" y="3000371"/>
            <a:ext cx="4881596" cy="3661197"/>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type="title"/>
          </p:nvPr>
        </p:nvSpPr>
        <p:spPr>
          <a:xfrm>
            <a:off x="642938" y="2643188"/>
            <a:ext cx="7467600" cy="1143000"/>
          </a:xfrm>
        </p:spPr>
        <p:txBody>
          <a:bodyPr>
            <a:prstTxWarp prst="textTriangle">
              <a:avLst/>
            </a:prstTxWarp>
            <a:normAutofit fontScale="90000"/>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 for your attention</a:t>
            </a:r>
            <a:endParaRPr lang="uk-UA"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111</TotalTime>
  <Words>301</Words>
  <Application>Microsoft Office PowerPoint</Application>
  <PresentationFormat>Экран (4:3)</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Техническая</vt:lpstr>
      <vt:lpstr>Crimean Caves </vt:lpstr>
      <vt:lpstr>Gugerdzhin-Khosar (Pigeon well) </vt:lpstr>
      <vt:lpstr>Emine-Bair-Khosar</vt:lpstr>
      <vt:lpstr>Слайд 4</vt:lpstr>
      <vt:lpstr>Cave Thousand (Binbash-cob )</vt:lpstr>
      <vt:lpstr>Suuk-Koba Cave</vt:lpstr>
      <vt:lpstr>Cave of The Knight </vt:lpstr>
      <vt:lpstr>Thank you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Crimean Caves</dc:title>
  <dc:creator>Дима</dc:creator>
  <cp:lastModifiedBy>Дима</cp:lastModifiedBy>
  <cp:revision>16</cp:revision>
  <dcterms:created xsi:type="dcterms:W3CDTF">2012-11-28T18:33:22Z</dcterms:created>
  <dcterms:modified xsi:type="dcterms:W3CDTF">2012-11-29T11:37:16Z</dcterms:modified>
</cp:coreProperties>
</file>