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3" r:id="rId5"/>
    <p:sldId id="265" r:id="rId6"/>
    <p:sldId id="266" r:id="rId7"/>
    <p:sldId id="270" r:id="rId8"/>
    <p:sldId id="264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0"/>
            <a:ext cx="7429552" cy="17144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Олена </a:t>
            </a:r>
            <a:r>
              <a:rPr lang="uk-UA" dirty="0" err="1" smtClean="0"/>
              <a:t>Теліга</a:t>
            </a:r>
            <a:r>
              <a:rPr lang="uk-UA" dirty="0" smtClean="0"/>
              <a:t> та Олег Ольжич – відгомін крізь десятиліття</a:t>
            </a:r>
            <a:r>
              <a:rPr lang="en-US" dirty="0" smtClean="0"/>
              <a:t>	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071810"/>
            <a:ext cx="8429684" cy="3786190"/>
          </a:xfrm>
        </p:spPr>
        <p:txBody>
          <a:bodyPr>
            <a:normAutofit fontScale="92500" lnSpcReduction="10000"/>
          </a:bodyPr>
          <a:lstStyle/>
          <a:p>
            <a:endParaRPr lang="uk-UA" sz="1600" b="1" dirty="0" smtClean="0"/>
          </a:p>
          <a:p>
            <a:endParaRPr lang="uk-UA" sz="1600" b="1" dirty="0" smtClean="0"/>
          </a:p>
          <a:p>
            <a:r>
              <a:rPr lang="uk-UA" sz="1600" b="1" dirty="0" smtClean="0"/>
              <a:t>Роботу виконала</a:t>
            </a:r>
          </a:p>
          <a:p>
            <a:r>
              <a:rPr lang="uk-UA" sz="1600" b="1" dirty="0" smtClean="0"/>
              <a:t>Учениця 11 класу</a:t>
            </a:r>
          </a:p>
          <a:p>
            <a:r>
              <a:rPr lang="uk-UA" sz="1600" b="1" dirty="0" err="1" smtClean="0"/>
              <a:t>Жищинецької</a:t>
            </a:r>
            <a:r>
              <a:rPr lang="uk-UA" sz="1600" b="1" dirty="0" smtClean="0"/>
              <a:t> ЗОШ </a:t>
            </a:r>
            <a:r>
              <a:rPr lang="en-US" sz="1600" b="1" dirty="0" smtClean="0"/>
              <a:t>I-III </a:t>
            </a:r>
            <a:r>
              <a:rPr lang="uk-UA" sz="1600" b="1" dirty="0" smtClean="0"/>
              <a:t>ступенів</a:t>
            </a:r>
          </a:p>
          <a:p>
            <a:r>
              <a:rPr lang="uk-UA" sz="1600" b="1" dirty="0" err="1" smtClean="0"/>
              <a:t>Теклюк</a:t>
            </a:r>
            <a:r>
              <a:rPr lang="uk-UA" sz="1600" b="1" dirty="0" smtClean="0"/>
              <a:t> Мар</a:t>
            </a:r>
            <a:r>
              <a:rPr lang="en-US" sz="1600" b="1" dirty="0" smtClean="0"/>
              <a:t>’</a:t>
            </a:r>
            <a:r>
              <a:rPr lang="uk-UA" sz="1600" b="1" dirty="0" err="1" smtClean="0"/>
              <a:t>яна</a:t>
            </a:r>
            <a:endParaRPr lang="uk-UA" sz="1600" b="1" dirty="0" smtClean="0"/>
          </a:p>
          <a:p>
            <a:r>
              <a:rPr lang="ru-RU" sz="1600" b="1" dirty="0" err="1" smtClean="0"/>
              <a:t>Науковий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керівник</a:t>
            </a:r>
            <a:r>
              <a:rPr lang="ru-RU" sz="1600" b="1" dirty="0" smtClean="0"/>
              <a:t> :</a:t>
            </a:r>
            <a:endParaRPr lang="ru-RU" sz="1600" dirty="0" smtClean="0"/>
          </a:p>
          <a:p>
            <a:r>
              <a:rPr lang="ru-RU" sz="1600" b="1" dirty="0" err="1" smtClean="0"/>
              <a:t>вчитель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української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мови</a:t>
            </a:r>
            <a:r>
              <a:rPr lang="ru-RU" sz="1600" b="1" dirty="0" smtClean="0"/>
              <a:t> та</a:t>
            </a:r>
            <a:endParaRPr lang="ru-RU" sz="1600" dirty="0" smtClean="0"/>
          </a:p>
          <a:p>
            <a:r>
              <a:rPr lang="ru-RU" sz="1600" b="1" dirty="0" err="1" smtClean="0"/>
              <a:t>літератури</a:t>
            </a:r>
            <a:endParaRPr lang="ru-RU" sz="1600" dirty="0" smtClean="0"/>
          </a:p>
          <a:p>
            <a:r>
              <a:rPr lang="ru-RU" sz="1600" b="1" dirty="0" err="1" smtClean="0"/>
              <a:t>Жищинецької</a:t>
            </a:r>
            <a:r>
              <a:rPr lang="ru-RU" sz="1600" b="1" dirty="0" smtClean="0"/>
              <a:t> ЗОШ  І – ІІІ ст.</a:t>
            </a:r>
            <a:endParaRPr lang="ru-RU" sz="1600" dirty="0" smtClean="0"/>
          </a:p>
          <a:p>
            <a:r>
              <a:rPr lang="ru-RU" sz="1600" b="1" dirty="0" err="1" smtClean="0"/>
              <a:t>Зіброва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Марія</a:t>
            </a:r>
            <a:r>
              <a:rPr lang="ru-RU" sz="1600" b="1" dirty="0" smtClean="0"/>
              <a:t>  </a:t>
            </a:r>
            <a:r>
              <a:rPr lang="ru-RU" sz="1600" b="1" dirty="0" err="1" smtClean="0"/>
              <a:t>Героніївна</a:t>
            </a:r>
            <a:endParaRPr lang="ru-RU" sz="1600" b="1" dirty="0" smtClean="0"/>
          </a:p>
          <a:p>
            <a:r>
              <a:rPr lang="uk-UA" sz="1600" b="1" dirty="0" smtClean="0"/>
              <a:t>     </a:t>
            </a:r>
            <a:endParaRPr lang="ru-RU" sz="1600" dirty="0" smtClean="0"/>
          </a:p>
          <a:p>
            <a:r>
              <a:rPr lang="uk-UA" sz="1600" dirty="0" smtClean="0"/>
              <a:t>  </a:t>
            </a:r>
          </a:p>
        </p:txBody>
      </p:sp>
      <p:pic>
        <p:nvPicPr>
          <p:cNvPr id="4" name="Рисунок 3" descr="138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14" y="-22884"/>
            <a:ext cx="2297922" cy="3309008"/>
          </a:xfrm>
          <a:prstGeom prst="rect">
            <a:avLst/>
          </a:prstGeom>
        </p:spPr>
      </p:pic>
      <p:pic>
        <p:nvPicPr>
          <p:cNvPr id="5" name="Рисунок 4" descr="13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3643315"/>
            <a:ext cx="2425976" cy="321468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advTm="10077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242048" cy="1214446"/>
          </a:xfrm>
        </p:spPr>
        <p:txBody>
          <a:bodyPr>
            <a:noAutofit/>
          </a:bodyPr>
          <a:lstStyle/>
          <a:p>
            <a:r>
              <a:rPr lang="uk-UA" sz="2800" dirty="0" smtClean="0"/>
              <a:t>Епоха не  цінує геніїв за їхнього життя – вона згадує про них надто пізно. 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214810" y="4857760"/>
            <a:ext cx="3786214" cy="1428760"/>
          </a:xfrm>
        </p:spPr>
        <p:txBody>
          <a:bodyPr>
            <a:normAutofit fontScale="85000" lnSpcReduction="10000"/>
          </a:bodyPr>
          <a:lstStyle/>
          <a:p>
            <a:r>
              <a:rPr lang="uk-UA" dirty="0" err="1" smtClean="0"/>
              <a:t>“Хто</a:t>
            </a:r>
            <a:r>
              <a:rPr lang="uk-UA" dirty="0" smtClean="0"/>
              <a:t> має уші </a:t>
            </a:r>
            <a:r>
              <a:rPr lang="uk-UA" dirty="0" err="1" smtClean="0"/>
              <a:t>–хай</a:t>
            </a:r>
            <a:r>
              <a:rPr lang="uk-UA" dirty="0" smtClean="0"/>
              <a:t> </a:t>
            </a:r>
            <a:r>
              <a:rPr lang="uk-UA" dirty="0" err="1" smtClean="0"/>
              <a:t>слуха</a:t>
            </a:r>
            <a:endParaRPr lang="uk-UA" dirty="0" smtClean="0"/>
          </a:p>
          <a:p>
            <a:r>
              <a:rPr lang="uk-UA" dirty="0" smtClean="0"/>
              <a:t>Хто має серце-люби</a:t>
            </a:r>
          </a:p>
          <a:p>
            <a:r>
              <a:rPr lang="uk-UA" dirty="0" smtClean="0"/>
              <a:t>Встає </a:t>
            </a:r>
            <a:r>
              <a:rPr lang="uk-UA" dirty="0" err="1" smtClean="0"/>
              <a:t>цитаделя</a:t>
            </a:r>
            <a:r>
              <a:rPr lang="uk-UA" dirty="0" smtClean="0"/>
              <a:t> духа</a:t>
            </a:r>
          </a:p>
          <a:p>
            <a:r>
              <a:rPr lang="uk-UA" dirty="0" smtClean="0"/>
              <a:t>Десятки літ </a:t>
            </a:r>
            <a:r>
              <a:rPr lang="uk-UA" dirty="0" err="1" smtClean="0"/>
              <a:t>боротьби”</a:t>
            </a:r>
            <a:endParaRPr lang="uk-UA" dirty="0" smtClean="0"/>
          </a:p>
          <a:p>
            <a:r>
              <a:rPr lang="uk-UA" dirty="0" smtClean="0"/>
              <a:t>О.Ольжич</a:t>
            </a:r>
          </a:p>
        </p:txBody>
      </p:sp>
      <p:pic>
        <p:nvPicPr>
          <p:cNvPr id="8" name="Содержимое 7" descr="1311272534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786314" y="1487895"/>
            <a:ext cx="2286016" cy="31789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Содержимое 6" descr="100t-olena-teliha-249x300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1214414" y="1571612"/>
            <a:ext cx="2549621" cy="30718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357158" y="5286388"/>
            <a:ext cx="3786214" cy="1285884"/>
          </a:xfrm>
        </p:spPr>
        <p:txBody>
          <a:bodyPr>
            <a:normAutofit fontScale="92500" lnSpcReduction="20000"/>
          </a:bodyPr>
          <a:lstStyle/>
          <a:p>
            <a:r>
              <a:rPr lang="uk-UA" dirty="0" err="1" smtClean="0"/>
              <a:t>“Україну</a:t>
            </a:r>
            <a:r>
              <a:rPr lang="uk-UA" dirty="0" smtClean="0"/>
              <a:t> може врятувати новий тип українця, що вміє жити , творити і вмирати для своєї </a:t>
            </a:r>
            <a:r>
              <a:rPr lang="uk-UA" dirty="0" err="1" smtClean="0"/>
              <a:t>нації”</a:t>
            </a:r>
            <a:endParaRPr lang="uk-UA" dirty="0" smtClean="0"/>
          </a:p>
          <a:p>
            <a:r>
              <a:rPr lang="uk-UA" dirty="0" smtClean="0"/>
              <a:t>О. </a:t>
            </a:r>
            <a:r>
              <a:rPr lang="uk-UA" dirty="0" err="1" smtClean="0"/>
              <a:t>Теліга</a:t>
            </a:r>
            <a:endParaRPr lang="ru-RU" dirty="0"/>
          </a:p>
        </p:txBody>
      </p:sp>
    </p:spTree>
  </p:cSld>
  <p:clrMapOvr>
    <a:masterClrMapping/>
  </p:clrMapOvr>
  <p:transition advTm="74694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20040"/>
            <a:ext cx="6910414" cy="680068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Короткі відомості з біографії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5929354" cy="5715016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В світовому письменстві важко знайти аналогію такій подібності чи паралельності біографій, як у цих поетів. Народились вони в липні 1907 р. в сім’ях  інтелігентів.  Олег Ольжич (Олег Олександрович Кандиба) народився на своїй рідній землі на Житомирщині, а Олена </a:t>
            </a:r>
            <a:r>
              <a:rPr lang="uk-UA" dirty="0" err="1" smtClean="0"/>
              <a:t>Теліга</a:t>
            </a:r>
            <a:r>
              <a:rPr lang="uk-UA" dirty="0" smtClean="0"/>
              <a:t> (Олена Іванівна </a:t>
            </a:r>
            <a:r>
              <a:rPr lang="uk-UA" dirty="0" err="1" smtClean="0"/>
              <a:t>Шовгенів</a:t>
            </a:r>
            <a:r>
              <a:rPr lang="uk-UA" dirty="0" smtClean="0"/>
              <a:t>)  21 липня 1907р.  над чужою і холодною рікою, береги якої підпирали  чужинську столицю  Санкт-Петербург, де і пройшли її молоді роки і юність. Місце народження, як це парадоксально, невідоме: або Петербург, або Єсентуки, або </a:t>
            </a:r>
            <a:r>
              <a:rPr lang="uk-UA" dirty="0" err="1" smtClean="0"/>
              <a:t>Іллінське</a:t>
            </a:r>
            <a:r>
              <a:rPr lang="uk-UA" dirty="0" smtClean="0"/>
              <a:t>. Під час еміграції  документи загубились. Сама вона місцем свого народження вважала Петербург.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0_44ae1_8699cc30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2466222"/>
            <a:ext cx="2933355" cy="2166437"/>
          </a:xfrm>
          <a:prstGeom prst="rect">
            <a:avLst/>
          </a:prstGeom>
        </p:spPr>
      </p:pic>
    </p:spTree>
  </p:cSld>
  <p:clrMapOvr>
    <a:masterClrMapping/>
  </p:clrMapOvr>
  <p:transition advTm="1544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t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0"/>
            <a:ext cx="1571604" cy="2341369"/>
          </a:xfrm>
          <a:prstGeom prst="rect">
            <a:avLst/>
          </a:prstGeom>
        </p:spPr>
      </p:pic>
      <p:pic>
        <p:nvPicPr>
          <p:cNvPr id="3" name="Рисунок 2" descr="10t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2714620"/>
            <a:ext cx="2571768" cy="1806361"/>
          </a:xfrm>
          <a:prstGeom prst="rect">
            <a:avLst/>
          </a:prstGeom>
        </p:spPr>
      </p:pic>
      <p:pic>
        <p:nvPicPr>
          <p:cNvPr id="4" name="Рисунок 3" descr="f99464e1bb8a22247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240" y="1928802"/>
            <a:ext cx="2286016" cy="3483453"/>
          </a:xfrm>
          <a:prstGeom prst="rect">
            <a:avLst/>
          </a:prstGeom>
        </p:spPr>
      </p:pic>
      <p:pic>
        <p:nvPicPr>
          <p:cNvPr id="5" name="Рисунок 4" descr="Олег_Ольжич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942" y="4572008"/>
            <a:ext cx="1929603" cy="2786058"/>
          </a:xfrm>
          <a:prstGeom prst="rect">
            <a:avLst/>
          </a:prstGeom>
        </p:spPr>
      </p:pic>
      <p:pic>
        <p:nvPicPr>
          <p:cNvPr id="6" name="Рисунок 5" descr="10816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20" y="4857750"/>
            <a:ext cx="2857500" cy="2000250"/>
          </a:xfrm>
          <a:prstGeom prst="rect">
            <a:avLst/>
          </a:prstGeom>
        </p:spPr>
      </p:pic>
      <p:pic>
        <p:nvPicPr>
          <p:cNvPr id="7" name="Рисунок 6" descr="images (3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24" y="2357430"/>
            <a:ext cx="2000233" cy="2670414"/>
          </a:xfrm>
          <a:prstGeom prst="rect">
            <a:avLst/>
          </a:prstGeom>
        </p:spPr>
      </p:pic>
      <p:pic>
        <p:nvPicPr>
          <p:cNvPr id="8" name="Рисунок 7" descr="Теліга_О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7158" y="-357214"/>
            <a:ext cx="1882374" cy="3032361"/>
          </a:xfrm>
          <a:prstGeom prst="rect">
            <a:avLst/>
          </a:prstGeom>
        </p:spPr>
      </p:pic>
      <p:pic>
        <p:nvPicPr>
          <p:cNvPr id="9" name="Рисунок 8" descr="139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43570" y="-214338"/>
            <a:ext cx="2000264" cy="2776366"/>
          </a:xfrm>
          <a:prstGeom prst="rect">
            <a:avLst/>
          </a:prstGeom>
        </p:spPr>
      </p:pic>
    </p:spTree>
  </p:cSld>
  <p:clrMapOvr>
    <a:masterClrMapping/>
  </p:clrMapOvr>
  <p:transition advTm="468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85776"/>
            <a:ext cx="8072462" cy="1214446"/>
          </a:xfrm>
        </p:spPr>
        <p:txBody>
          <a:bodyPr>
            <a:noAutofit/>
          </a:bodyPr>
          <a:lstStyle/>
          <a:p>
            <a:r>
              <a:rPr lang="uk-UA" sz="1800" dirty="0" smtClean="0"/>
              <a:t>        Трагічна загибель обох борців за національну ідею.                                  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429620" cy="5929330"/>
          </a:xfrm>
        </p:spPr>
        <p:txBody>
          <a:bodyPr/>
          <a:lstStyle/>
          <a:p>
            <a:pPr>
              <a:buNone/>
            </a:pPr>
            <a:r>
              <a:rPr lang="uk-UA" sz="1200" i="1" dirty="0" smtClean="0">
                <a:solidFill>
                  <a:srgbClr val="7030A0"/>
                </a:solidFill>
              </a:rPr>
              <a:t>                                                         </a:t>
            </a:r>
            <a:r>
              <a:rPr lang="uk-UA" sz="1400" i="1" dirty="0" smtClean="0">
                <a:solidFill>
                  <a:srgbClr val="7030A0"/>
                </a:solidFill>
              </a:rPr>
              <a:t>Нікому ніколи не стерти</a:t>
            </a:r>
            <a:r>
              <a:rPr lang="uk-UA" sz="1200" i="1" dirty="0" smtClean="0">
                <a:solidFill>
                  <a:srgbClr val="7030A0"/>
                </a:solidFill>
              </a:rPr>
              <a:t>,</a:t>
            </a:r>
          </a:p>
          <a:p>
            <a:r>
              <a:rPr lang="uk-UA" sz="1200" i="1" dirty="0" smtClean="0">
                <a:solidFill>
                  <a:srgbClr val="7030A0"/>
                </a:solidFill>
              </a:rPr>
              <a:t>                                               </a:t>
            </a:r>
            <a:r>
              <a:rPr lang="uk-UA" sz="1400" i="1" dirty="0" smtClean="0">
                <a:solidFill>
                  <a:srgbClr val="7030A0"/>
                </a:solidFill>
              </a:rPr>
              <a:t>Що-сріблом ясної сурми :</a:t>
            </a:r>
          </a:p>
          <a:p>
            <a:r>
              <a:rPr lang="uk-UA" sz="1200" i="1" dirty="0" smtClean="0">
                <a:solidFill>
                  <a:srgbClr val="7030A0"/>
                </a:solidFill>
              </a:rPr>
              <a:t>                                              </a:t>
            </a:r>
            <a:r>
              <a:rPr lang="uk-UA" sz="1400" i="1" dirty="0" smtClean="0">
                <a:solidFill>
                  <a:srgbClr val="7030A0"/>
                </a:solidFill>
              </a:rPr>
              <a:t>Шкодуємо тільки , що вмерти</a:t>
            </a:r>
          </a:p>
          <a:p>
            <a:r>
              <a:rPr lang="uk-UA" sz="1200" i="1" dirty="0" smtClean="0">
                <a:solidFill>
                  <a:srgbClr val="7030A0"/>
                </a:solidFill>
              </a:rPr>
              <a:t>                                              </a:t>
            </a:r>
            <a:r>
              <a:rPr lang="uk-UA" sz="1400" i="1" dirty="0" smtClean="0">
                <a:solidFill>
                  <a:srgbClr val="7030A0"/>
                </a:solidFill>
              </a:rPr>
              <a:t>Удруге н зможемо ми .</a:t>
            </a:r>
          </a:p>
          <a:p>
            <a:pPr>
              <a:buNone/>
            </a:pPr>
            <a:r>
              <a:rPr lang="uk-UA" sz="1200" dirty="0" smtClean="0"/>
              <a:t>                                                                               О. Ольжич          </a:t>
            </a:r>
          </a:p>
          <a:p>
            <a:pPr>
              <a:buNone/>
            </a:pPr>
            <a:endParaRPr lang="uk-UA" sz="1100" dirty="0" smtClean="0"/>
          </a:p>
          <a:p>
            <a:pPr>
              <a:buNone/>
            </a:pPr>
            <a:endParaRPr lang="uk-UA" sz="1100" dirty="0" smtClean="0"/>
          </a:p>
          <a:p>
            <a:pPr>
              <a:buNone/>
            </a:pPr>
            <a:endParaRPr lang="uk-UA" sz="1100" dirty="0" smtClean="0"/>
          </a:p>
          <a:p>
            <a:pPr>
              <a:buNone/>
            </a:pPr>
            <a:r>
              <a:rPr lang="uk-UA" sz="1600" dirty="0" smtClean="0"/>
              <a:t>Олену</a:t>
            </a:r>
            <a:r>
              <a:rPr lang="uk-UA" sz="1600" i="1" dirty="0" smtClean="0"/>
              <a:t> </a:t>
            </a:r>
            <a:r>
              <a:rPr lang="uk-UA" sz="1600" dirty="0" err="1" smtClean="0"/>
              <a:t>Телігу</a:t>
            </a:r>
            <a:r>
              <a:rPr lang="uk-UA" sz="1600" dirty="0" smtClean="0"/>
              <a:t> було розстріляно в                              9 червня 1944 р. Олега Ольжича</a:t>
            </a:r>
          </a:p>
          <a:p>
            <a:pPr>
              <a:buNone/>
            </a:pPr>
            <a:r>
              <a:rPr lang="uk-UA" sz="1600" dirty="0" smtClean="0"/>
              <a:t>двадцятих числах лютого 1942р.  </a:t>
            </a:r>
            <a:r>
              <a:rPr lang="uk-UA" sz="1400" dirty="0" smtClean="0"/>
              <a:t>                                </a:t>
            </a:r>
            <a:r>
              <a:rPr lang="uk-UA" sz="1600" dirty="0" smtClean="0"/>
              <a:t>Було замучено у Берлінському </a:t>
            </a:r>
          </a:p>
          <a:p>
            <a:pPr>
              <a:buNone/>
            </a:pPr>
            <a:r>
              <a:rPr lang="uk-UA" sz="1400" dirty="0" smtClean="0"/>
              <a:t> </a:t>
            </a:r>
            <a:r>
              <a:rPr lang="uk-UA" sz="1600" dirty="0" smtClean="0"/>
              <a:t>в Бабиному Яру</a:t>
            </a:r>
            <a:r>
              <a:rPr lang="uk-UA" sz="1400" dirty="0" smtClean="0"/>
              <a:t>.                                                               </a:t>
            </a:r>
            <a:r>
              <a:rPr lang="uk-UA" sz="1600" dirty="0" smtClean="0"/>
              <a:t>концтаборі Заксенхаузен </a:t>
            </a:r>
            <a:r>
              <a:rPr lang="uk-UA" sz="1400" dirty="0" smtClean="0"/>
              <a:t>.</a:t>
            </a:r>
          </a:p>
        </p:txBody>
      </p:sp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2501283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27-1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642918"/>
            <a:ext cx="1762130" cy="21866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8914" y="3929066"/>
            <a:ext cx="2206464" cy="2928934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-285776"/>
            <a:ext cx="7572428" cy="1785950"/>
          </a:xfrm>
        </p:spPr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sz="2400" dirty="0" smtClean="0"/>
              <a:t>Загальна характеристика поезій Олега Ольжича і Олени </a:t>
            </a:r>
            <a:r>
              <a:rPr lang="uk-UA" sz="2400" dirty="0" err="1" smtClean="0"/>
              <a:t>Теліги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358214" cy="5857892"/>
          </a:xfrm>
        </p:spPr>
        <p:txBody>
          <a:bodyPr>
            <a:normAutofit/>
          </a:bodyPr>
          <a:lstStyle/>
          <a:p>
            <a:r>
              <a:rPr lang="uk-UA" sz="1800" dirty="0" smtClean="0"/>
              <a:t>  Олег  Ольжич цікавий і складний для нас насамперед тим, що  він був  не тільки  поетом, а й </a:t>
            </a:r>
            <a:r>
              <a:rPr lang="uk-UA" sz="1800" i="1" cap="small" dirty="0" smtClean="0"/>
              <a:t> </a:t>
            </a:r>
            <a:r>
              <a:rPr lang="uk-UA" sz="1800" dirty="0" smtClean="0"/>
              <a:t>публіцистом, науковцем, археологом. </a:t>
            </a:r>
            <a:r>
              <a:rPr lang="uk-UA" sz="1800" dirty="0" err="1" smtClean="0"/>
              <a:t>Історіософічні</a:t>
            </a:r>
            <a:r>
              <a:rPr lang="uk-UA" sz="1800" dirty="0" smtClean="0"/>
              <a:t> мотиви є центральним для О.Ольжича. Як </a:t>
            </a:r>
            <a:r>
              <a:rPr lang="uk-UA" sz="1800" dirty="0" err="1" smtClean="0"/>
              <a:t>історіософ</a:t>
            </a:r>
            <a:r>
              <a:rPr lang="uk-UA" sz="1800" dirty="0" smtClean="0"/>
              <a:t>, він добре знав античний світ, епоху середніх віків і доби </a:t>
            </a:r>
            <a:r>
              <a:rPr lang="uk-UA" sz="1800" cap="small" dirty="0" smtClean="0"/>
              <a:t> </a:t>
            </a:r>
            <a:r>
              <a:rPr lang="uk-UA" sz="1800" dirty="0" smtClean="0"/>
              <a:t>козаччини, а також світ, в якому виріс, змужнів, став борцем за волю свого народу. Усе це відбилось в його творчості. І коли глибше вчитатись в його твори, то можна  помітити той внутрішній нерв, ту серцевину, яка  в’яже  в єдине ціле  різні тематичні розгалуження і стильові ознаки</a:t>
            </a:r>
            <a:r>
              <a:rPr lang="uk-UA" dirty="0" smtClean="0"/>
              <a:t>.</a:t>
            </a:r>
          </a:p>
          <a:p>
            <a:r>
              <a:rPr lang="uk-UA" sz="1800" dirty="0" smtClean="0"/>
              <a:t> Олена </a:t>
            </a:r>
            <a:r>
              <a:rPr lang="uk-UA" sz="1800" dirty="0" err="1" smtClean="0"/>
              <a:t>Теліга</a:t>
            </a:r>
            <a:r>
              <a:rPr lang="uk-UA" sz="1800" dirty="0" smtClean="0"/>
              <a:t> – жінка, обдарована дивовижною жіночністю, перед якою схиляли голови й  найсильніші  з – поміж тогочасних мужчин. </a:t>
            </a:r>
            <a:endParaRPr lang="ru-RU" sz="1800" dirty="0" smtClean="0"/>
          </a:p>
          <a:p>
            <a:r>
              <a:rPr lang="uk-UA" sz="1800" dirty="0" smtClean="0"/>
              <a:t>           І ця жіночність загадковим чином не зникли із Олениного життя на хресному її шляху. Більше того, вона стала ніби особливим психологічним підґрунтям ліричних образів поетки – на їхньому нелегкому шляху до остаточного страдництва. </a:t>
            </a:r>
            <a:endParaRPr lang="ru-RU" sz="1800" dirty="0" smtClean="0"/>
          </a:p>
          <a:p>
            <a:r>
              <a:rPr lang="uk-UA" sz="1800" dirty="0" smtClean="0"/>
              <a:t>             У поезії О.</a:t>
            </a:r>
            <a:r>
              <a:rPr lang="uk-UA" sz="1800" dirty="0" err="1" smtClean="0"/>
              <a:t>Теліги</a:t>
            </a:r>
            <a:r>
              <a:rPr lang="uk-UA" sz="1800" dirty="0" smtClean="0"/>
              <a:t> домінує радість, повнота життя. У поетичну  форму Олена вбирає багатство  почувань своєї глибокої і вразливої душі — все це дало підставу пророкувати  їй славу </a:t>
            </a:r>
            <a:r>
              <a:rPr lang="uk-UA" sz="1800" dirty="0" err="1" smtClean="0"/>
              <a:t>„нової</a:t>
            </a:r>
            <a:r>
              <a:rPr lang="uk-UA" sz="1800" dirty="0" smtClean="0"/>
              <a:t> Лесі Українки</a:t>
            </a:r>
            <a:r>
              <a:rPr lang="uk-UA" sz="1600" dirty="0" smtClean="0"/>
              <a:t>" . </a:t>
            </a:r>
            <a:endParaRPr lang="ru-RU" sz="16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6910414" cy="5714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Висновок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428604"/>
            <a:ext cx="8286776" cy="6429396"/>
          </a:xfrm>
        </p:spPr>
        <p:txBody>
          <a:bodyPr>
            <a:noAutofit/>
          </a:bodyPr>
          <a:lstStyle/>
          <a:p>
            <a:r>
              <a:rPr lang="uk-UA" sz="1600" dirty="0" smtClean="0"/>
              <a:t>Олена </a:t>
            </a:r>
            <a:r>
              <a:rPr lang="uk-UA" sz="1600" dirty="0" err="1" smtClean="0"/>
              <a:t>Теліга</a:t>
            </a:r>
            <a:r>
              <a:rPr lang="uk-UA" sz="1600" dirty="0" smtClean="0"/>
              <a:t> й Олег Ольжич творили ту поезію, яка була дороговказом багатьом патріотам, яка покликала </a:t>
            </a:r>
            <a:r>
              <a:rPr lang="uk-UA" sz="1600" dirty="0" err="1" smtClean="0"/>
              <a:t>„на</a:t>
            </a:r>
            <a:r>
              <a:rPr lang="uk-UA" sz="1600" dirty="0" smtClean="0"/>
              <a:t> </a:t>
            </a:r>
            <a:r>
              <a:rPr lang="uk-UA" sz="1600" dirty="0" err="1" smtClean="0"/>
              <a:t>зов</a:t>
            </a:r>
            <a:r>
              <a:rPr lang="uk-UA" sz="1600" dirty="0" smtClean="0"/>
              <a:t> Києва" і їх самих віддати життя за незалежність України. Вони говорили, що кожна людина повинна мати мету і впевнено до неї йти, незважаючи ні на що.</a:t>
            </a:r>
            <a:endParaRPr lang="ru-RU" sz="1600" dirty="0" smtClean="0"/>
          </a:p>
          <a:p>
            <a:r>
              <a:rPr lang="uk-UA" sz="1600" dirty="0" smtClean="0"/>
              <a:t>          Олена </a:t>
            </a:r>
            <a:r>
              <a:rPr lang="uk-UA" sz="1600" dirty="0" err="1" smtClean="0"/>
              <a:t>Теліга</a:t>
            </a:r>
            <a:r>
              <a:rPr lang="uk-UA" sz="1600" dirty="0" smtClean="0"/>
              <a:t> і Олег Ольжич житимуть вічно, бо не зрадили ідеї українській національній </a:t>
            </a:r>
            <a:r>
              <a:rPr lang="uk-UA" sz="1600" i="1" dirty="0" smtClean="0"/>
              <a:t> </a:t>
            </a:r>
            <a:r>
              <a:rPr lang="uk-UA" sz="1600" dirty="0" smtClean="0"/>
              <a:t>революції, якій вони присвятили все своє життя, свій  талант, дарований Богом.</a:t>
            </a:r>
            <a:endParaRPr lang="ru-RU" sz="1600" dirty="0" smtClean="0"/>
          </a:p>
          <a:p>
            <a:r>
              <a:rPr lang="uk-UA" sz="1600" dirty="0" smtClean="0"/>
              <a:t>       Чи могло  по-іншому скластися їхнє життя? Чому не спокусили їх « прозорі озера науки, вина, поезії, пінні каскади"? Адже перед ними, молоди ,обдарованими, відкривались чудові перспективи, вони торували своє ім’я в українській  поезії.</a:t>
            </a:r>
            <a:endParaRPr lang="ru-RU" sz="1600" dirty="0" smtClean="0"/>
          </a:p>
          <a:p>
            <a:r>
              <a:rPr lang="uk-UA" sz="1600" dirty="0" smtClean="0"/>
              <a:t>          А тому, що</a:t>
            </a:r>
            <a:r>
              <a:rPr lang="uk-UA" sz="1600" i="1" dirty="0" smtClean="0"/>
              <a:t> </a:t>
            </a:r>
            <a:r>
              <a:rPr lang="uk-UA" sz="1600" dirty="0" smtClean="0"/>
              <a:t> залишались вірними своїм переконанням, хотіли прислужитись розбудові своєї держави і віддали своє життя боротьбі за Україну. Були справжніми патріотами.</a:t>
            </a:r>
            <a:endParaRPr lang="ru-RU" sz="1600" dirty="0" smtClean="0"/>
          </a:p>
          <a:p>
            <a:r>
              <a:rPr lang="uk-UA" sz="1600" dirty="0" smtClean="0"/>
              <a:t>       Звертаючись до вас, простіть нас, викреслені з пам'яті. Простіть … прошу не лише від себе, а від імені покоління своїх сучасників. Хіба ми винні, що виросли полином на занедбаному кладовищі своїх забутих предків. Добре, що хоч тепер прийшло прозріння, страшне, болюче...</a:t>
            </a:r>
            <a:endParaRPr lang="ru-RU" sz="1600" dirty="0" smtClean="0"/>
          </a:p>
          <a:p>
            <a:r>
              <a:rPr lang="uk-UA" sz="1600" dirty="0" smtClean="0"/>
              <a:t>      Матеріал цієї роботи можна використовувати на уроках літератури, на гурткових та факультативних заняттях. </a:t>
            </a:r>
            <a:endParaRPr lang="ru-RU" sz="1600" dirty="0" smtClean="0"/>
          </a:p>
          <a:p>
            <a:r>
              <a:rPr lang="uk-UA" sz="1600" dirty="0" smtClean="0"/>
              <a:t>      Представлена мною робота містить серйозну основу для подальшого дослідження. Зібраний досить вагомий і різноманітний матеріал для ґрунтовного аналізу обраної проблеми. Вихідні моменти цього дослідження уже наявні.       </a:t>
            </a:r>
            <a:endParaRPr lang="ru-RU" sz="1600" dirty="0" smtClean="0"/>
          </a:p>
          <a:p>
            <a:pPr>
              <a:buNone/>
            </a:pPr>
            <a:r>
              <a:rPr lang="uk-UA" sz="1600" dirty="0" smtClean="0"/>
              <a:t> 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endParaRPr lang="ru-RU" sz="1600" dirty="0"/>
          </a:p>
        </p:txBody>
      </p:sp>
      <p:pic>
        <p:nvPicPr>
          <p:cNvPr id="7" name="Рисунок 6" descr="Теліга_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749" y="2000240"/>
            <a:ext cx="931251" cy="150017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Рисунок 7" descr="загруженное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2344" y="3571876"/>
            <a:ext cx="1126002" cy="14287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Рисунок 8" descr="загруженное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2344" y="428604"/>
            <a:ext cx="1126002" cy="14287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Рисунок 9" descr="Теліга_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749" y="5072074"/>
            <a:ext cx="931251" cy="150017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00098" y="142852"/>
            <a:ext cx="8072462" cy="5714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  ***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642918"/>
            <a:ext cx="7358114" cy="581281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За волю в </a:t>
            </a:r>
            <a:r>
              <a:rPr lang="uk-UA" sz="1800" i="1" dirty="0" err="1" smtClean="0">
                <a:solidFill>
                  <a:schemeClr val="tx2">
                    <a:lumMod val="50000"/>
                  </a:schemeClr>
                </a:solidFill>
              </a:rPr>
              <a:t>ім</a:t>
            </a:r>
            <a:r>
              <a:rPr lang="en-US" sz="1800" i="1" dirty="0" smtClean="0">
                <a:solidFill>
                  <a:schemeClr val="tx2">
                    <a:lumMod val="50000"/>
                  </a:schemeClr>
                </a:solidFill>
              </a:rPr>
              <a:t>’</a:t>
            </a: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я України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Крізь попіл нищівних знущань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Долаючи словесні міни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У здійсненні народних бажань .</a:t>
            </a:r>
          </a:p>
          <a:p>
            <a:pPr>
              <a:buNone/>
            </a:pPr>
            <a:endParaRPr lang="uk-UA" sz="18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           Патріотизм і безмежний талант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           Ось , що живило їхні серця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           Та , навіть , як є клеймо емігрант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           Не стихне ніколи нутро бійця </a:t>
            </a:r>
          </a:p>
          <a:p>
            <a:pPr>
              <a:buNone/>
            </a:pPr>
            <a:endParaRPr lang="uk-UA" sz="18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Вони , ті , що йшли до мети ,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Вони , що віддали життя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Їм – закривали роти .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Їх віднесло в забуття .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            Та , </a:t>
            </a:r>
            <a:r>
              <a:rPr lang="uk-UA" sz="1800" i="1" dirty="0" err="1" smtClean="0">
                <a:solidFill>
                  <a:schemeClr val="tx2">
                    <a:lumMod val="50000"/>
                  </a:schemeClr>
                </a:solidFill>
              </a:rPr>
              <a:t>пам</a:t>
            </a:r>
            <a:r>
              <a:rPr lang="en-US" sz="1800" i="1" dirty="0" smtClean="0">
                <a:solidFill>
                  <a:schemeClr val="tx2">
                    <a:lumMod val="50000"/>
                  </a:schemeClr>
                </a:solidFill>
              </a:rPr>
              <a:t>’</a:t>
            </a: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ять – ось , що треба від нас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            Прощення вже відлетіло у вічність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            Ми </a:t>
            </a:r>
            <a:r>
              <a:rPr lang="uk-UA" sz="1800" i="1" dirty="0" err="1" smtClean="0">
                <a:solidFill>
                  <a:schemeClr val="tx2">
                    <a:lumMod val="50000"/>
                  </a:schemeClr>
                </a:solidFill>
              </a:rPr>
              <a:t>маєм</a:t>
            </a: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зробити , щоб вогник не згас </a:t>
            </a:r>
          </a:p>
          <a:p>
            <a:pPr>
              <a:buNone/>
            </a:pPr>
            <a:r>
              <a:rPr lang="uk-UA" sz="1800" i="1" dirty="0" smtClean="0">
                <a:solidFill>
                  <a:schemeClr val="tx2">
                    <a:lumMod val="50000"/>
                  </a:schemeClr>
                </a:solidFill>
              </a:rPr>
              <a:t>            Щоб і нащадки знали їх вірність …</a:t>
            </a:r>
          </a:p>
          <a:p>
            <a:pPr>
              <a:buNone/>
            </a:pPr>
            <a:r>
              <a:rPr lang="uk-UA" sz="1500" i="1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                            М. </a:t>
            </a:r>
            <a:r>
              <a:rPr lang="uk-UA" sz="1500" i="1" dirty="0" err="1" smtClean="0">
                <a:solidFill>
                  <a:schemeClr val="tx2">
                    <a:lumMod val="50000"/>
                  </a:schemeClr>
                </a:solidFill>
              </a:rPr>
              <a:t>Теклюк</a:t>
            </a:r>
            <a:r>
              <a:rPr lang="uk-UA" sz="15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orig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0"/>
            <a:ext cx="1905000" cy="2581275"/>
          </a:xfrm>
          <a:prstGeom prst="rect">
            <a:avLst/>
          </a:prstGeom>
        </p:spPr>
      </p:pic>
      <p:pic>
        <p:nvPicPr>
          <p:cNvPr id="6" name="Рисунок 5" descr="загруженное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3000372"/>
            <a:ext cx="1971675" cy="2314575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Дякую за увагу!</a:t>
            </a:r>
            <a:r>
              <a:rPr lang="uk-UA" dirty="0" smtClean="0">
                <a:sym typeface="Wingdings" pitchFamily="2" charset="2"/>
              </a:rPr>
              <a:t></a:t>
            </a:r>
            <a:endParaRPr lang="ru-RU" dirty="0"/>
          </a:p>
        </p:txBody>
      </p:sp>
      <p:pic>
        <p:nvPicPr>
          <p:cNvPr id="4" name="Содержимое 3" descr="big_1698_oboi_flag_ukrain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661348"/>
            <a:ext cx="7572428" cy="473743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849</Words>
  <PresentationFormat>Экран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 Олена Теліга та Олег Ольжич – відгомін крізь десятиліття </vt:lpstr>
      <vt:lpstr>Епоха не  цінує геніїв за їхнього життя – вона згадує про них надто пізно. </vt:lpstr>
      <vt:lpstr>Короткі відомості з біографії </vt:lpstr>
      <vt:lpstr>Слайд 4</vt:lpstr>
      <vt:lpstr>        Трагічна загибель обох борців за національну ідею.                                    </vt:lpstr>
      <vt:lpstr> Загальна характеристика поезій Олега Ольжича і Олени Теліги </vt:lpstr>
      <vt:lpstr>            Висновок</vt:lpstr>
      <vt:lpstr>                     ***</vt:lpstr>
      <vt:lpstr>       Дякую за увагу!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Олена Теліга та Олег Ольжич – відгомін крізь десятиліття </dc:title>
  <dc:creator>Адмін</dc:creator>
  <cp:lastModifiedBy>Мар'яна</cp:lastModifiedBy>
  <cp:revision>50</cp:revision>
  <dcterms:created xsi:type="dcterms:W3CDTF">2014-11-29T15:44:48Z</dcterms:created>
  <dcterms:modified xsi:type="dcterms:W3CDTF">2014-12-21T11:00:36Z</dcterms:modified>
</cp:coreProperties>
</file>