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4" r:id="rId15"/>
    <p:sldId id="275" r:id="rId16"/>
    <p:sldId id="270" r:id="rId17"/>
    <p:sldId id="276" r:id="rId18"/>
    <p:sldId id="277" r:id="rId19"/>
    <p:sldId id="278" r:id="rId20"/>
    <p:sldId id="279" r:id="rId21"/>
    <p:sldId id="271" r:id="rId22"/>
    <p:sldId id="272" r:id="rId23"/>
    <p:sldId id="273" r:id="rId24"/>
    <p:sldId id="280" r:id="rId25"/>
  </p:sldIdLst>
  <p:sldSz cx="9144000" cy="6858000" type="screen4x3"/>
  <p:notesSz cx="6877050" cy="965676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00000"/>
    <a:srgbClr val="FF0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0">
    <p:wheel spokes="8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0">
    <p:wheel spokes="8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wheel spokes="8"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&#1040;&#1076;&#1084;&#1080;&#1085;\Desktop\2238_&#1080;&#1079;%20&#1082;&#1080;&#1085;&#1086;&#1092;&#1080;&#1083;&#1100;&#1084;&#1072;.mp3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audio" Target="file:///D:\&#1087;&#1083;&#1072;&#1085;&#1080;-&#1082;&#1086;&#1085;&#1089;&#1087;&#1077;&#1082;&#1090;&#1080;\&#1074;&#1110;&#1076;&#1082;&#1088;&#1080;&#1090;&#1080;&#1081;%20&#1091;&#1088;&#1086;&#1082;\06-enio_morrikone_tema_iz_k-f_-_professional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edu.vn.ua/konkurs2006/2/pictures/volodimi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upload.wikimedia.org/wikipedia/commons/5/59/BLRoyal2BXVFol010vTrinity.jpg" TargetMode="External"/><Relationship Id="rId7" Type="http://schemas.openxmlformats.org/officeDocument/2006/relationships/hyperlink" Target="http://blagoslovenie.su/izdat/books/img/m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pmvs.ru/published/publicdata/PRAVMEDPRAV/attachments/SC/products_pictures/chasoslov_enl.jpg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img0.liveinternet.ru/images/attach/c/1/61/954/61954369_1280088728_6c6d11c5529a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hyperlink" Target="http://i4.piczo.com/view/4/u/d/v/s/7/c/8/o/3/p/l/img/i332228089_45298_5.gif" TargetMode="Externa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ays.pravoslavie.ru/Images/ib45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mg-fotki.yandex.ru/get/51/ya-morales.d/0_ffe5_227178a1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6-enio_morrikone_tema_iz_k-f_-_profession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762000"/>
            <a:ext cx="58769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~PP3907.WAV">
            <a:hlinkClick r:id="" action="ppaction://media"/>
          </p:cNvPr>
          <p:cNvPicPr>
            <a:picLocks noRot="1" noChangeAspect="1"/>
          </p:cNvPicPr>
          <p:nvPr>
            <a:wavAudioFile r:embed="rId2" name="~PP3907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7" name="2238_из кинофильм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381000" y="1066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313">
    <p:wheel spokes="8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    </a:t>
            </a:r>
            <a:r>
              <a:rPr lang="uk-UA" sz="2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 зміцнити єдність держави, князь Володимир Святославович у 988 р. запровадив християнство, утвердивши його як державну релігію. Введення християнства сприяло зміцненню Київської держави, розширенню її зв’язків з іншими країнами, інтенсивному розвитку освіти, мистецтва, літератури.</a:t>
            </a:r>
          </a:p>
          <a:p>
            <a:endParaRPr lang="uk-UA" dirty="0"/>
          </a:p>
        </p:txBody>
      </p:sp>
      <p:pic>
        <p:nvPicPr>
          <p:cNvPr id="23554" name="Picture 2" descr="Картинка 17 из 23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2514600" cy="381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3558" name="Picture 6" descr="http://www.ukrcenter.com/Photogallery/Images/ukrinbrit/religion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81200"/>
            <a:ext cx="3379120" cy="450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5390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381000"/>
            <a:ext cx="784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Почали виникати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ученія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книжного», у яких дітей тогочасної знаті навчали різних наук та іноземних мов. З цих шкіл виходили освічені люди, здатні вести державні справи, перекладати різні церковні, наукові та художні твори, головним чином з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грецької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латинської мов.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Поряд з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давньоруською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мовою літературною стала й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церковнослов’янська (староболгарська)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якою були написані релігійні твори — Євангеліє, Псалтир, Часослов та ін.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2673400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2822568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886200" y="5562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tx2">
                    <a:lumMod val="25000"/>
                  </a:schemeClr>
                </a:solidFill>
              </a:rPr>
              <a:t>Остромирове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 Євангеліє</a:t>
            </a:r>
          </a:p>
        </p:txBody>
      </p:sp>
    </p:spTree>
  </p:cSld>
  <p:clrMapOvr>
    <a:masterClrMapping/>
  </p:clrMapOvr>
  <p:transition spd="slow" advTm="20828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cs.livejournal.com/mr_brut/pic/003rqs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504000" cy="262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604" name="Picture 4" descr="http://sobor.by/images/theology/hoteev/biblia/16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"/>
            <a:ext cx="3895725" cy="52006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606" name="Picture 6" descr="http://www.oranta-kniga.ru/tovar/big/2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124200"/>
            <a:ext cx="2608294" cy="3456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8547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izhi.karelia.ru/collection/catalogs/oldbook/pictures/num3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762500" cy="30765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630" name="Picture 6" descr="Картинка 14 из 39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2590800" cy="381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632" name="Picture 8" descr="Картинка 37 из 395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581400"/>
            <a:ext cx="2478600" cy="306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634" name="Picture 10" descr="Картинка 9 из 395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3352800"/>
            <a:ext cx="2138400" cy="324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 advTm="8031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533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Головними осередками, де переписувалися книги, були монастирі, а переписувачами — ченці. </a:t>
            </a:r>
            <a:endParaRPr lang="uk-UA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andmarks.in.ua/gallery/albums/n-s-monastery/n_s01.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101074" cy="2736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 descr="http://inmeds.com.ua/upload/medialibrary/09d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3571300" cy="2664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0" name="Picture 6" descr="http://days.pravoslavie.ru/Images/ib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09800"/>
            <a:ext cx="2962275" cy="42862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1360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334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Проте бували переписувачами й не ченці, а члени білого духовенства — священики, дяки; буває підпис, що працювали над перепискою книги </a:t>
            </a:r>
            <a:r>
              <a:rPr lang="uk-UA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піп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із сином. Нарешті, за переписку бралися і світські освічені люди, навіть князі та княгині, бо ця праця вважалася богоугодною. </a:t>
            </a:r>
            <a:endParaRPr lang="uk-UA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cerkva.info/old/uploads/posts/1267780168_jarosl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921600" cy="396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441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Ярослав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b="1" dirty="0" smtClean="0">
                <a:solidFill>
                  <a:srgbClr val="FFC000"/>
                </a:solidFill>
              </a:rPr>
              <a:t>Мудрий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32772" name="Picture 4" descr="http://i.i.ua/photo/images/pic/4/0/3745904_66cea72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19400"/>
            <a:ext cx="2416109" cy="360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239000" y="5791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Княгиня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b="1" dirty="0" smtClean="0">
                <a:solidFill>
                  <a:srgbClr val="FFC000"/>
                </a:solidFill>
              </a:rPr>
              <a:t>Ольга</a:t>
            </a:r>
            <a:endParaRPr lang="uk-UA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37594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7200"/>
            <a:ext cx="5638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Найдавніші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книги писали на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спеціально</a:t>
            </a:r>
            <a:endParaRPr lang="ru-RU" sz="2000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виготовлених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шкірах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називалися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пергаментом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телячі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пергамент привозили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грецьких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земель (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тонкий пергамент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грецьких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манускриптів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письма почали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виготовляти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землях. Пергамент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коштував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дорого, тому </a:t>
            </a:r>
            <a:r>
              <a:rPr lang="ru-RU" sz="2000" i="1" dirty="0" err="1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ХІV ст. </a:t>
            </a:r>
            <a:r>
              <a:rPr lang="ru-RU" sz="2000" i="1" dirty="0" err="1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замінили</a:t>
            </a:r>
            <a:r>
              <a:rPr lang="ru-RU" sz="2000" i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папером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завозили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з-за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кордону.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Галичині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поло</a:t>
            </a:r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вині Х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ст.</a:t>
            </a:r>
          </a:p>
        </p:txBody>
      </p:sp>
      <p:pic>
        <p:nvPicPr>
          <p:cNvPr id="27650" name="Picture 2" descr="Картинка 6 из 249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2667000" cy="381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27652" name="Picture 4" descr="http://anabolicminds.com/forum/attachments/nutraplanet/23908d1224685904-bulk-p-slin-vertical_sheet_of_old_parchment_paper_with_a_feather_quill_and_ink_bott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962400"/>
            <a:ext cx="2664000" cy="2664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7654" name="Picture 6" descr="Картинка 13 из 2492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962400"/>
            <a:ext cx="1964430" cy="262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slow" advTm="33297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533400"/>
            <a:ext cx="3124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Рукописна книга Київської Русі має певні, притаманні тільки їй, особливості. </a:t>
            </a:r>
          </a:p>
          <a:p>
            <a:pPr algn="just"/>
            <a:r>
              <a:rPr lang="uk-UA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різноманітні формати та обсяги книг залежно від змісту та призначення: або великий фоліант близько тисячі сторінок пергаменту чи паперу, або невеличка книжка кишенькового розміру. </a:t>
            </a:r>
            <a:endParaRPr lang="uk-UA" sz="2200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Documents and Settings\Владелец\Мои документы\Мои рисунки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2747816" cy="3672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795" name="Picture 3" descr="C:\Documents and Settings\Владелец\Мои документы\Мои рисунки\_____________________________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038600"/>
            <a:ext cx="3216000" cy="241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313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5334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 рукописній книзі провідне значення мав шрифт — устав та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напівустав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скоропис використовувався дуже рідко. Устав та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напівустав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давали можливість зробити красиву, ритмічно насичену сторінку. 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i029.radikal.ru/0905/37/10560ff3c57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343400"/>
            <a:ext cx="1530990" cy="2160000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1" descr="C:\Documents and Settings\Владелец\Мои документы\Мои рисунки\Ostromir_Gospel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6" y="228600"/>
            <a:ext cx="4331338" cy="5508000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9937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096000" y="304800"/>
            <a:ext cx="2590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писали у два кольори: чорним і червоним.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Червоним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перші рядки, звідки вираз «червоний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рядок», а також окремі слова або речення, на які читач повинен був звернути особливу увагу.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5843" name="Picture 3" descr="C:\Documents and Settings\Владелец\Мои документы\Мои рисунки\pereso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2888510" cy="417600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35844" name="Picture 4" descr="C:\Documents and Settings\Владелец\Мои документы\Мои рисунки\_____________________________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90800"/>
            <a:ext cx="2646000" cy="352800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</p:pic>
    </p:spTree>
  </p:cSld>
  <p:clrMapOvr>
    <a:masterClrMapping/>
  </p:clrMapOvr>
  <p:transition spd="slow" advTm="9984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1295400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Давня українська література — це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сфінкс, що ховає чимало таємниць, які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мусимо ще розгадати...</a:t>
            </a:r>
          </a:p>
          <a:p>
            <a:pPr algn="r"/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Яременко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419600"/>
            <a:ext cx="1724025" cy="1666875"/>
          </a:xfrm>
          <a:prstGeom prst="rect">
            <a:avLst/>
          </a:prstGeom>
          <a:ln w="57150"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19600"/>
            <a:ext cx="1695450" cy="1657350"/>
          </a:xfrm>
          <a:prstGeom prst="rect">
            <a:avLst/>
          </a:prstGeom>
          <a:ln w="57150"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419600"/>
            <a:ext cx="1733550" cy="1685925"/>
          </a:xfrm>
          <a:prstGeom prst="rect">
            <a:avLst/>
          </a:prstGeom>
          <a:ln w="57150"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54" name="Picture 6" descr="http://upload.wikimedia.org/wikipedia/commons/c/c5/Egypt.Giza.Sphinx.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1000"/>
            <a:ext cx="2736000" cy="2052000"/>
          </a:xfrm>
          <a:prstGeom prst="rect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Tm="12891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orthonet.ru/2008/img/bukvica_example_2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876800"/>
            <a:ext cx="3782000" cy="1116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870" name="Picture 6" descr="http://allday.ru/uploads/posts/thumbs/1216288650_inizil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3825917" cy="3780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800600" y="0"/>
            <a:ext cx="3886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формленні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староруської книги широко використовували декоративний елемент — в’язь. Це специфічний вид написання літер, коли назва або слово відігравали роль орнаменту, їх писали червоною фарбою, а в престижних виданнях і золотом.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4094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724400" y="304800"/>
            <a:ext cx="396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переписування був дуже складним і повільним, бо кожна буква виписувалася окремо, а початкові букви кожного розділу (ініціали) вимальовувалися у вигляді птахів, звірів, будинків тощо.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8676" name="Picture 4" descr="C:\Documents and Settings\Владелец\Мои документы\Мои рисунки\ObzhVse_clip_image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3638765" cy="262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8677" name="Picture 5" descr="C:\Documents and Settings\Владелец\Мои документы\Мои рисунки\704-_1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505200"/>
            <a:ext cx="1944000" cy="2916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678" name="Picture 6" descr="C:\Documents and Settings\Владелец\Мои документы\Мои рисунки\704-__~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00"/>
            <a:ext cx="4158000" cy="2772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4219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09600"/>
            <a:ext cx="2971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 і зі смаком на сторінці компонувалися заставки, їх завдання — привернути увагу читача до початку розділу. В одній книзі могло бути від трьох до шести заставок, але відомі рукописи, де їх набагато більше. У композиції окремих заставок уводилися зображення святих.   </a:t>
            </a:r>
            <a:endParaRPr lang="uk-UA" sz="2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Documents and Settings\Владелец\Мои документы\Мои рисунки\ba39d0be6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632568" cy="3132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Documents and Settings\Владелец\Мои документы\Мои рисунки\pereso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1946719" cy="3204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Documents and Settings\Владелец\Мои документы\Мои рисунки\peresop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429000"/>
            <a:ext cx="1905885" cy="324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6688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105400" y="228600"/>
            <a:ext cx="350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 рукописні книги «одягалися» в оправи для захисту та надання охайного вигляду. Для виготовлення оправи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використовувалися добре висушені й оброблені дошки, які надійно скріплялися з блоком, їх покривали шкірою, а подекуди й коштовними тканинами, металевими прикрасами, які були багато орнаментовані.     Обов’язковим елементом були орнаментовані застібки, відлиті з металу, найчастіше з бронзи.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Владелец\Мои документы\Мои рисунки\oklad-ostr-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2381250" cy="3124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Documents and Settings\Владелец\Мои документы\Мои рисунки\_____________________________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3840000" cy="288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191000"/>
            <a:ext cx="1757897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8000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Мои документы\Мои рисунки\a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870109" cy="3708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4191000"/>
            <a:ext cx="7467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Рукописні книги стали цінним надбанням нашої культури.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11656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 flipV="1">
            <a:off x="228600" y="5334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48200" y="764973"/>
            <a:ext cx="396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38400" y="533400"/>
            <a:ext cx="6248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риси давньої української літератури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Вона була рукописною, її пам’ятки здебільшого не мали стійкого тексту.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розвинулось ще почуття авторської власності, тексти багатьох творів не зберегли ні імені їхніх авторів, ні дат написання.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)Література ця великою мірою була пов’язана з церквою, з історичними подіями, з тими чи іншими історичними особами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867400"/>
            <a:ext cx="5248275" cy="5905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17335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22125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57200"/>
            <a:ext cx="4572000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жанри давньоруської літератури:</a:t>
            </a:r>
            <a:endParaRPr lang="uk-UA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3400" y="4648200"/>
            <a:ext cx="822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 smtClean="0">
                <a:solidFill>
                  <a:schemeClr val="tx2">
                    <a:lumMod val="25000"/>
                  </a:schemeClr>
                </a:solidFill>
              </a:rPr>
              <a:t>Сказа́ння</a:t>
            </a:r>
            <a:r>
              <a:rPr lang="vi-VN" dirty="0" smtClean="0"/>
              <a:t>, жанр розповідної літератури Київської Русі про історичних діячів та давні події. Образи і сюжети в сказаннях відзначаються поетичною вигадкою, хоча вони й розповідають про реальні події і про реальних осіб. Сказання наближаються до легенд. Широко відомі сказання про св. Бориса і Гліба, про Мамаєве побоїще тощо.</a:t>
            </a:r>
          </a:p>
          <a:p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3716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 smtClean="0">
                <a:solidFill>
                  <a:schemeClr val="tx2">
                    <a:lumMod val="25000"/>
                  </a:schemeClr>
                </a:solidFill>
              </a:rPr>
              <a:t>Апокри́фи</a:t>
            </a:r>
            <a:r>
              <a:rPr lang="vi-VN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vi-VN" dirty="0" smtClean="0"/>
              <a:t>(грец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l-GR" i="1" dirty="0" smtClean="0"/>
              <a:t>αποκρυφος</a:t>
            </a:r>
            <a:r>
              <a:rPr lang="el-GR" dirty="0" smtClean="0"/>
              <a:t> — </a:t>
            </a:r>
            <a:r>
              <a:rPr lang="vi-VN" dirty="0" smtClean="0"/>
              <a:t>таємний, прихований) — релігійно-легендарні твори, які не визнавались церквою канонічними й заборонялися. виниклі на рубежі нашої ери в елліністичном</a:t>
            </a:r>
            <a:r>
              <a:rPr lang="uk-UA" dirty="0" smtClean="0"/>
              <a:t>у </a:t>
            </a:r>
            <a:r>
              <a:rPr lang="vi-VN" dirty="0" smtClean="0"/>
              <a:t>давньоєврейському і давньосирійському середовищі, а також на християнському</a:t>
            </a:r>
            <a:r>
              <a:rPr lang="uk-UA" dirty="0" smtClean="0"/>
              <a:t> </a:t>
            </a:r>
            <a:r>
              <a:rPr lang="vi-VN" dirty="0" smtClean="0"/>
              <a:t>Сході. Твори про персонажів і події Священної історії, що не ввійшли до офіційних іудейських і християнських церковних канонів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2828837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Житія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́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життєписи</a:t>
            </a:r>
            <a:r>
              <a:rPr lang="ru-RU" dirty="0" smtClean="0"/>
              <a:t> людей, </a:t>
            </a:r>
            <a:r>
              <a:rPr lang="ru-RU" dirty="0" err="1" smtClean="0"/>
              <a:t>прилічених</a:t>
            </a:r>
            <a:r>
              <a:rPr lang="ru-RU" dirty="0" smtClean="0"/>
              <a:t> </a:t>
            </a:r>
            <a:r>
              <a:rPr lang="ru-RU" dirty="0" err="1" smtClean="0"/>
              <a:t>церквою</a:t>
            </a:r>
            <a:r>
              <a:rPr lang="ru-RU" dirty="0" smtClean="0"/>
              <a:t> до лику </a:t>
            </a:r>
            <a:r>
              <a:rPr lang="ru-RU" dirty="0" err="1" smtClean="0"/>
              <a:t>святих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люди </a:t>
            </a:r>
            <a:r>
              <a:rPr lang="ru-RU" dirty="0" err="1" smtClean="0"/>
              <a:t>удостоювалися</a:t>
            </a:r>
            <a:r>
              <a:rPr lang="ru-RU" dirty="0" smtClean="0"/>
              <a:t> церковного </a:t>
            </a:r>
            <a:r>
              <a:rPr lang="ru-RU" dirty="0" err="1" smtClean="0"/>
              <a:t>шанування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поминання</a:t>
            </a:r>
            <a:r>
              <a:rPr lang="ru-RU" dirty="0" smtClean="0"/>
              <a:t>,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35052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 smtClean="0">
                <a:solidFill>
                  <a:schemeClr val="tx2">
                    <a:lumMod val="25000"/>
                  </a:schemeClr>
                </a:solidFill>
              </a:rPr>
              <a:t>Літо́пис</a:t>
            </a:r>
            <a:r>
              <a:rPr lang="vi-VN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vi-VN" dirty="0" smtClean="0"/>
              <a:t>— історико-літературний твір у Київській Русі, пізніше в Україні, Росії та Білорусі</a:t>
            </a:r>
            <a:r>
              <a:rPr lang="uk-UA" dirty="0" smtClean="0"/>
              <a:t>ї</a:t>
            </a:r>
            <a:r>
              <a:rPr lang="vi-VN" dirty="0" smtClean="0"/>
              <a:t>, в якому оповідь велася за роками. Назва походить від структури літопису, де статті починались зі слів «в літо».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4495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dirty="0"/>
          </a:p>
        </p:txBody>
      </p:sp>
    </p:spTree>
  </p:cSld>
  <p:clrMapOvr>
    <a:masterClrMapping/>
  </p:clrMapOvr>
  <p:transition spd="slow" advTm="39765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Патерики</a:t>
            </a:r>
            <a:r>
              <a:rPr lang="uk-UA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paterikon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лат.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vita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patrum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батько) - життєписи і повчання святих отців Церкви, збірники оповідань про життя християнських святих отців, засновників християнської церкви, з країн християнського Сходу і Заходу.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«СЛОВО»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ораторський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жанр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церковно-релігійного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повчального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(«Слово про закон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благодать» митрополита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Іларіона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XI ст.;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Кирила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Туровського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XII ст.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церковно-ораторська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проза XVII ст.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велика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церковних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проповідей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 Барановича «Труби словес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проповідних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1674).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«Слово» мало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поетичного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поетичної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найвизначніший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«Слово о Полку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Ігоревім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(XII ст.).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719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09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Періодизація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давньої української літератури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143750" cy="268605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181600"/>
            <a:ext cx="5181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6594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657225"/>
            <a:ext cx="7172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24766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143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3400"/>
            <a:ext cx="5181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410200"/>
            <a:ext cx="5181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3469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 ж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найдавніші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рукописні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книги?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наших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землях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дійшли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нас,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розпочинаючи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літочислення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 ст.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18288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 запровадженням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християнства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(988)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пожвавився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ремесел,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зовнішньої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спричинило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</a:t>
            </a:r>
            <a:r>
              <a:rPr lang="uk-UA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писемності.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Розквіт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Х–ХІ ст.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іменами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князів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Великого та Ярослава Мудрого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8" name="Picture 4" descr="Картинка 61 из 23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505200"/>
            <a:ext cx="2309940" cy="2952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510" name="Picture 6" descr="Картинка 5 из 237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81200"/>
            <a:ext cx="2514600" cy="381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962400" y="594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Святий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Володимир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Великий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Tm="12844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564</TotalTime>
  <Words>1052</Words>
  <PresentationFormat>Экран (4:3)</PresentationFormat>
  <Paragraphs>45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76</cp:revision>
  <dcterms:modified xsi:type="dcterms:W3CDTF">2013-09-24T19:46:10Z</dcterms:modified>
</cp:coreProperties>
</file>