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62" r:id="rId3"/>
    <p:sldId id="257" r:id="rId4"/>
    <p:sldId id="272" r:id="rId5"/>
    <p:sldId id="261" r:id="rId6"/>
    <p:sldId id="273" r:id="rId7"/>
    <p:sldId id="274" r:id="rId8"/>
    <p:sldId id="275" r:id="rId9"/>
    <p:sldId id="276" r:id="rId10"/>
    <p:sldId id="277" r:id="rId11"/>
    <p:sldId id="278" r:id="rId12"/>
    <p:sldId id="279" r:id="rId13"/>
    <p:sldId id="280" r:id="rId14"/>
    <p:sldId id="282" r:id="rId15"/>
    <p:sldId id="283" r:id="rId16"/>
    <p:sldId id="281"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84" y="-180"/>
      </p:cViewPr>
      <p:guideLst>
        <p:guide orient="horz" pos="2160"/>
        <p:guide pos="3840"/>
      </p:guideLst>
    </p:cSldViewPr>
  </p:slideViewPr>
  <p:notesTextViewPr>
    <p:cViewPr>
      <p:scale>
        <a:sx n="1" d="1"/>
        <a:sy n="1" d="1"/>
      </p:scale>
      <p:origin x="0" y="0"/>
    </p:cViewPr>
  </p:notesTextViewPr>
  <p:notesViewPr>
    <p:cSldViewPr snapToGrid="0" showGuides="1">
      <p:cViewPr varScale="1">
        <p:scale>
          <a:sx n="101" d="100"/>
          <a:sy n="101" d="100"/>
        </p:scale>
        <p:origin x="1764"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ru-RU" smtClean="0"/>
              <a:pPr/>
              <a:t>21.09.2013</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ru-RU" smtClean="0"/>
              <a:pPr/>
              <a:t>‹#›</a:t>
            </a:fld>
            <a:endParaRPr lang="ru-RU" dirty="0"/>
          </a:p>
        </p:txBody>
      </p:sp>
    </p:spTree>
    <p:extLst>
      <p:ext uri="{BB962C8B-B14F-4D97-AF65-F5344CB8AC3E}">
        <p14:creationId xmlns:p14="http://schemas.microsoft.com/office/powerpoint/2010/main" xmlns=""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ru-RU" smtClean="0"/>
              <a:pPr/>
              <a:t>21.09.2013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ru-RU" smtClean="0"/>
              <a:pPr/>
              <a:t>‹#›</a:t>
            </a:fld>
            <a:endParaRPr lang="ru-RU" dirty="0"/>
          </a:p>
        </p:txBody>
      </p:sp>
    </p:spTree>
    <p:extLst>
      <p:ext uri="{BB962C8B-B14F-4D97-AF65-F5344CB8AC3E}">
        <p14:creationId xmlns:p14="http://schemas.microsoft.com/office/powerpoint/2010/main" xmlns=""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7" name="Прямоугольник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Рисунок с подписью">
    <p:spTree>
      <p:nvGrpSpPr>
        <p:cNvPr id="1" name=""/>
        <p:cNvGrpSpPr/>
        <p:nvPr/>
      </p:nvGrpSpPr>
      <p:grpSpPr>
        <a:xfrm>
          <a:off x="0" y="0"/>
          <a:ext cx="0" cy="0"/>
          <a:chOff x="0" y="0"/>
          <a:chExt cx="0" cy="0"/>
        </a:xfrm>
      </p:grpSpPr>
      <p:sp>
        <p:nvSpPr>
          <p:cNvPr id="8" name="Прямоугольник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Текст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2" name="Заголовок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ru-RU" smtClean="0"/>
              <a:t>Образец заголовка</a:t>
            </a:r>
            <a:endParaRPr lang="ru-RU" dirty="0"/>
          </a:p>
        </p:txBody>
      </p:sp>
      <p:sp>
        <p:nvSpPr>
          <p:cNvPr id="6" name="Рисунок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Tree>
    <p:extLst>
      <p:ext uri="{BB962C8B-B14F-4D97-AF65-F5344CB8AC3E}">
        <p14:creationId xmlns:p14="http://schemas.microsoft.com/office/powerpoint/2010/main" xmlns="" val="2977249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pPr/>
              <a:t>21.09.2013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47715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457200"/>
            <a:ext cx="1943100" cy="57197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4000" y="457200"/>
            <a:ext cx="7048500" cy="5719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pPr/>
              <a:t>21.09.2013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5246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с картинками">
    <p:bg>
      <p:bgRef idx="1001">
        <a:schemeClr val="bg1"/>
      </p:bgRef>
    </p:bg>
    <p:spTree>
      <p:nvGrpSpPr>
        <p:cNvPr id="1" name=""/>
        <p:cNvGrpSpPr/>
        <p:nvPr/>
      </p:nvGrpSpPr>
      <p:grpSpPr>
        <a:xfrm>
          <a:off x="0" y="0"/>
          <a:ext cx="0" cy="0"/>
          <a:chOff x="0" y="0"/>
          <a:chExt cx="0" cy="0"/>
        </a:xfrm>
      </p:grpSpPr>
      <p:sp>
        <p:nvSpPr>
          <p:cNvPr id="8" name="Прямоугольник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9" name="Рисунок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13" name="Рисунок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14" name="Рисунок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Tree>
    <p:extLst>
      <p:ext uri="{BB962C8B-B14F-4D97-AF65-F5344CB8AC3E}">
        <p14:creationId xmlns:p14="http://schemas.microsoft.com/office/powerpoint/2010/main" xmlns=""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pPr/>
              <a:t>21.09.2013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11244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p14="http://schemas.microsoft.com/office/powerpoint/2010/main" xmlns=""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37CC0096-1860-4642-9CD2-0079EA5E7CD1}" type="datetimeFigureOut">
              <a:rPr lang="ru-RU" smtClean="0"/>
              <a:pPr/>
              <a:t>21.09.2013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4044567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37CC0096-1860-4642-9CD2-0079EA5E7CD1}" type="datetimeFigureOut">
              <a:rPr lang="ru-RU" smtClean="0"/>
              <a:pPr/>
              <a:t>21.09.2013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397906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37CC0096-1860-4642-9CD2-0079EA5E7CD1}" type="datetimeFigureOut">
              <a:rPr lang="ru-RU" smtClean="0"/>
              <a:pPr/>
              <a:t>21.09.2013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23897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4681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1812" y="1714498"/>
            <a:ext cx="3506788" cy="2880360"/>
          </a:xfrm>
        </p:spPr>
        <p:txBody>
          <a:bodyPr anchor="b">
            <a:normAutofit/>
          </a:bodyPr>
          <a:lstStyle>
            <a:lvl1pPr>
              <a:defRPr sz="3000"/>
            </a:lvl1pPr>
          </a:lstStyle>
          <a:p>
            <a:r>
              <a:rPr lang="ru-RU" smtClean="0"/>
              <a:t>Образец заголовка</a:t>
            </a:r>
            <a:endParaRPr lang="ru-RU" dirty="0"/>
          </a:p>
        </p:txBody>
      </p:sp>
      <p:sp>
        <p:nvSpPr>
          <p:cNvPr id="3" name="Объект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CC0096-1860-4642-9CD2-0079EA5E7CD1}" type="datetimeFigureOut">
              <a:rPr lang="ru-RU" smtClean="0"/>
              <a:pPr/>
              <a:t>21.09.2013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1667374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p:cNvSpPr/>
          <p:nvPr/>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fld id="{37CC0096-1860-4642-9CD2-0079EA5E7CD1}" type="datetimeFigureOut">
              <a:rPr lang="ru-RU" smtClean="0"/>
              <a:pPr/>
              <a:t>21.09.2013</a:t>
            </a:fld>
            <a:endParaRPr lang="ru-RU" dirty="0"/>
          </a:p>
        </p:txBody>
      </p:sp>
      <p:sp>
        <p:nvSpPr>
          <p:cNvPr id="5" name="Нижний колонтитул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ru-RU" dirty="0"/>
          </a:p>
        </p:txBody>
      </p:sp>
      <p:sp>
        <p:nvSpPr>
          <p:cNvPr id="6" name="Номер слайда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smtClean="0"/>
              <a:t>Микола</a:t>
            </a:r>
            <a:r>
              <a:rPr lang="ru-RU" dirty="0" smtClean="0"/>
              <a:t> </a:t>
            </a:r>
            <a:r>
              <a:rPr lang="ru-RU" dirty="0" err="1" smtClean="0"/>
              <a:t>зеров</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7" name="Рисунок 6" descr="Two people lifting weights"/>
          <p:cNvPicPr>
            <a:picLocks noGrp="1" noChangeAspect="1"/>
          </p:cNvPicPr>
          <p:nvPr>
            <p:ph type="pic" idx="10"/>
          </p:nvPr>
        </p:nvPicPr>
        <p:blipFill rotWithShape="1">
          <a:blip r:embed="rId2" cstate="print">
            <a:extLst>
              <a:ext uri="{28A0092B-C50C-407E-A947-70E740481C1C}">
                <a14:useLocalDpi xmlns:a14="http://schemas.microsoft.com/office/drawing/2010/main" xmlns="" val="0"/>
              </a:ext>
            </a:extLst>
          </a:blip>
          <a:srcRect/>
          <a:stretch/>
        </p:blipFill>
        <p:spPr/>
      </p:pic>
      <p:pic>
        <p:nvPicPr>
          <p:cNvPr id="12292" name="Picture 4" descr="http://www.day.kiev.ua/sites/default/files/main/openpublish_article/20100429/476-8-4.jpg"/>
          <p:cNvPicPr>
            <a:picLocks noGrp="1" noChangeAspect="1" noChangeArrowheads="1"/>
          </p:cNvPicPr>
          <p:nvPr>
            <p:ph type="pic" idx="11"/>
          </p:nvPr>
        </p:nvPicPr>
        <p:blipFill>
          <a:blip r:embed="rId3" cstate="print"/>
          <a:srcRect t="6761" b="6761"/>
          <a:stretch>
            <a:fillRect/>
          </a:stretch>
        </p:blipFill>
        <p:spPr bwMode="auto">
          <a:xfrm flipH="1">
            <a:off x="0" y="0"/>
            <a:ext cx="4022725" cy="4745038"/>
          </a:xfrm>
          <a:prstGeom prst="rect">
            <a:avLst/>
          </a:prstGeom>
          <a:noFill/>
        </p:spPr>
      </p:pic>
      <p:pic>
        <p:nvPicPr>
          <p:cNvPr id="12294" name="Picture 6" descr="http://img.istpravda.com.ua/images/doc/b/1/b1100c0-1310629788.jpg"/>
          <p:cNvPicPr>
            <a:picLocks noChangeAspect="1" noChangeArrowheads="1"/>
          </p:cNvPicPr>
          <p:nvPr/>
        </p:nvPicPr>
        <p:blipFill>
          <a:blip r:embed="rId4" cstate="print"/>
          <a:srcRect/>
          <a:stretch>
            <a:fillRect/>
          </a:stretch>
        </p:blipFill>
        <p:spPr bwMode="auto">
          <a:xfrm>
            <a:off x="3981339" y="0"/>
            <a:ext cx="4206219" cy="4750676"/>
          </a:xfrm>
          <a:prstGeom prst="rect">
            <a:avLst/>
          </a:prstGeom>
          <a:noFill/>
        </p:spPr>
      </p:pic>
      <p:pic>
        <p:nvPicPr>
          <p:cNvPr id="12296" name="Picture 8" descr="http://www.litakcent.com/upload/196.jpg"/>
          <p:cNvPicPr>
            <a:picLocks noGrp="1" noChangeAspect="1" noChangeArrowheads="1"/>
          </p:cNvPicPr>
          <p:nvPr>
            <p:ph type="pic" idx="12"/>
          </p:nvPr>
        </p:nvPicPr>
        <p:blipFill>
          <a:blip r:embed="rId5" cstate="print"/>
          <a:srcRect t="7873" b="7873"/>
          <a:stretch>
            <a:fillRect/>
          </a:stretch>
        </p:blipFill>
        <p:spPr bwMode="auto">
          <a:xfrm flipH="1">
            <a:off x="8168640" y="0"/>
            <a:ext cx="4023360" cy="4745736"/>
          </a:xfrm>
          <a:prstGeom prst="rect">
            <a:avLst/>
          </a:prstGeom>
          <a:noFill/>
        </p:spPr>
      </p:pic>
    </p:spTree>
    <p:extLst>
      <p:ext uri="{BB962C8B-B14F-4D97-AF65-F5344CB8AC3E}">
        <p14:creationId xmlns:p14="http://schemas.microsoft.com/office/powerpoint/2010/main" xmlns="" val="3034687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1850" y="0"/>
            <a:ext cx="6831693" cy="5257799"/>
          </a:xfrm>
        </p:spPr>
        <p:txBody>
          <a:bodyPr>
            <a:noAutofit/>
          </a:bodyPr>
          <a:lstStyle/>
          <a:p>
            <a:r>
              <a:rPr lang="ru-RU" sz="2400" b="1" i="1" dirty="0" err="1" smtClean="0"/>
              <a:t>Глибоке</a:t>
            </a:r>
            <a:r>
              <a:rPr lang="ru-RU" sz="2400" b="1" i="1" dirty="0" smtClean="0"/>
              <a:t> </a:t>
            </a:r>
            <a:r>
              <a:rPr lang="ru-RU" sz="2400" b="1" i="1" dirty="0" err="1" smtClean="0"/>
              <a:t>проникнення</a:t>
            </a:r>
            <a:r>
              <a:rPr lang="ru-RU" sz="2400" b="1" i="1" dirty="0" smtClean="0"/>
              <a:t> у </a:t>
            </a:r>
            <a:r>
              <a:rPr lang="ru-RU" sz="2400" b="1" i="1" dirty="0" err="1" smtClean="0"/>
              <a:t>філософську</a:t>
            </a:r>
            <a:r>
              <a:rPr lang="ru-RU" sz="2400" b="1" i="1" dirty="0" smtClean="0"/>
              <a:t> </a:t>
            </a:r>
            <a:r>
              <a:rPr lang="ru-RU" sz="2400" b="1" i="1" dirty="0" err="1" smtClean="0"/>
              <a:t>сутність</a:t>
            </a:r>
            <a:r>
              <a:rPr lang="ru-RU" sz="2400" b="1" i="1" dirty="0" smtClean="0"/>
              <a:t> </a:t>
            </a:r>
            <a:r>
              <a:rPr lang="ru-RU" sz="2400" b="1" i="1" dirty="0" err="1" smtClean="0"/>
              <a:t>буття</a:t>
            </a:r>
            <a:r>
              <a:rPr lang="ru-RU" sz="2400" b="1" i="1" dirty="0" smtClean="0"/>
              <a:t>, </a:t>
            </a:r>
            <a:r>
              <a:rPr lang="ru-RU" sz="2400" b="1" i="1" dirty="0" err="1" smtClean="0"/>
              <a:t>вишукана</a:t>
            </a:r>
            <a:r>
              <a:rPr lang="ru-RU" sz="2400" b="1" i="1" dirty="0" smtClean="0"/>
              <a:t> </a:t>
            </a:r>
            <a:r>
              <a:rPr lang="ru-RU" sz="2400" b="1" i="1" dirty="0" err="1" smtClean="0"/>
              <a:t>мова</a:t>
            </a:r>
            <a:r>
              <a:rPr lang="ru-RU" sz="2400" b="1" i="1" dirty="0" smtClean="0"/>
              <a:t>, </a:t>
            </a:r>
            <a:r>
              <a:rPr lang="ru-RU" sz="2400" b="1" i="1" dirty="0" err="1" smtClean="0"/>
              <a:t>висока</a:t>
            </a:r>
            <a:r>
              <a:rPr lang="ru-RU" sz="2400" b="1" i="1" dirty="0" smtClean="0"/>
              <a:t> </a:t>
            </a:r>
            <a:r>
              <a:rPr lang="ru-RU" sz="2400" b="1" i="1" dirty="0" err="1" smtClean="0"/>
              <a:t>версифікативна</a:t>
            </a:r>
            <a:r>
              <a:rPr lang="ru-RU" sz="2400" b="1" i="1" dirty="0" smtClean="0"/>
              <a:t> </a:t>
            </a:r>
            <a:r>
              <a:rPr lang="ru-RU" sz="2400" b="1" i="1" dirty="0" err="1" smtClean="0"/>
              <a:t>майстерність</a:t>
            </a:r>
            <a:r>
              <a:rPr lang="ru-RU" sz="2400" b="1" i="1" dirty="0" smtClean="0"/>
              <a:t> </a:t>
            </a:r>
            <a:r>
              <a:rPr lang="ru-RU" sz="2400" b="1" i="1" dirty="0" err="1" smtClean="0"/>
              <a:t>творів</a:t>
            </a:r>
            <a:r>
              <a:rPr lang="ru-RU" sz="2400" b="1" i="1" dirty="0" smtClean="0"/>
              <a:t> Зерова </a:t>
            </a:r>
            <a:r>
              <a:rPr lang="ru-RU" sz="2400" b="1" i="1" dirty="0" err="1" smtClean="0"/>
              <a:t>вражали</a:t>
            </a:r>
            <a:r>
              <a:rPr lang="ru-RU" sz="2400" b="1" i="1" dirty="0" smtClean="0"/>
              <a:t> </a:t>
            </a:r>
            <a:r>
              <a:rPr lang="ru-RU" sz="2400" b="1" i="1" dirty="0" err="1" smtClean="0"/>
              <a:t>сучасників</a:t>
            </a:r>
            <a:r>
              <a:rPr lang="ru-RU" sz="2400" b="1" i="1" dirty="0" smtClean="0"/>
              <a:t>. </a:t>
            </a:r>
            <a:r>
              <a:rPr lang="ru-RU" sz="2400" b="1" i="1" dirty="0" err="1" smtClean="0"/>
              <a:t>Щоправда</a:t>
            </a:r>
            <a:r>
              <a:rPr lang="ru-RU" sz="2400" b="1" i="1" dirty="0" smtClean="0"/>
              <a:t>, </a:t>
            </a:r>
            <a:r>
              <a:rPr lang="ru-RU" sz="2400" b="1" i="1" dirty="0" err="1" smtClean="0"/>
              <a:t>багато</a:t>
            </a:r>
            <a:r>
              <a:rPr lang="ru-RU" sz="2400" b="1" i="1" dirty="0" smtClean="0"/>
              <a:t> </a:t>
            </a:r>
            <a:r>
              <a:rPr lang="ru-RU" sz="2400" b="1" i="1" dirty="0" err="1" smtClean="0"/>
              <a:t>хто</a:t>
            </a:r>
            <a:r>
              <a:rPr lang="ru-RU" sz="2400" b="1" i="1" dirty="0" smtClean="0"/>
              <a:t> </a:t>
            </a:r>
            <a:r>
              <a:rPr lang="ru-RU" sz="2400" b="1" i="1" dirty="0" err="1" smtClean="0"/>
              <a:t>поетові</a:t>
            </a:r>
            <a:r>
              <a:rPr lang="ru-RU" sz="2400" b="1" i="1" dirty="0" smtClean="0"/>
              <a:t> закидав, </a:t>
            </a:r>
            <a:r>
              <a:rPr lang="ru-RU" sz="2400" b="1" i="1" dirty="0" err="1" smtClean="0"/>
              <a:t>що</a:t>
            </a:r>
            <a:r>
              <a:rPr lang="ru-RU" sz="2400" b="1" i="1" dirty="0" smtClean="0"/>
              <a:t> </a:t>
            </a:r>
            <a:r>
              <a:rPr lang="ru-RU" sz="2400" b="1" i="1" dirty="0" err="1" smtClean="0"/>
              <a:t>він</a:t>
            </a:r>
            <a:r>
              <a:rPr lang="ru-RU" sz="2400" b="1" i="1" dirty="0" smtClean="0"/>
              <a:t> </a:t>
            </a:r>
            <a:r>
              <a:rPr lang="ru-RU" sz="2400" b="1" i="1" dirty="0" err="1" smtClean="0"/>
              <a:t>несучасний</a:t>
            </a:r>
            <a:r>
              <a:rPr lang="ru-RU" sz="2400" b="1" i="1" dirty="0" smtClean="0"/>
              <a:t>, </a:t>
            </a:r>
            <a:r>
              <a:rPr lang="ru-RU" sz="2400" b="1" i="1" dirty="0" err="1" smtClean="0"/>
              <a:t>байдужий</a:t>
            </a:r>
            <a:r>
              <a:rPr lang="ru-RU" sz="2400" b="1" i="1" dirty="0" smtClean="0"/>
              <a:t> до </a:t>
            </a:r>
            <a:r>
              <a:rPr lang="ru-RU" sz="2400" b="1" i="1" dirty="0" err="1" smtClean="0"/>
              <a:t>актуальних</a:t>
            </a:r>
            <a:r>
              <a:rPr lang="ru-RU" sz="2400" b="1" i="1" dirty="0" smtClean="0"/>
              <a:t> проблем. </a:t>
            </a:r>
            <a:r>
              <a:rPr lang="ru-RU" sz="2400" b="1" i="1" dirty="0" err="1" smtClean="0"/>
              <a:t>Підстави</a:t>
            </a:r>
            <a:r>
              <a:rPr lang="ru-RU" sz="2400" b="1" i="1" dirty="0" smtClean="0"/>
              <a:t> для таких </a:t>
            </a:r>
            <a:r>
              <a:rPr lang="ru-RU" sz="2400" b="1" i="1" dirty="0" err="1" smtClean="0"/>
              <a:t>тверджень</a:t>
            </a:r>
            <a:r>
              <a:rPr lang="ru-RU" sz="2400" b="1" i="1" dirty="0" smtClean="0"/>
              <a:t> давали не </a:t>
            </a:r>
            <a:r>
              <a:rPr lang="ru-RU" sz="2400" b="1" i="1" dirty="0" err="1" smtClean="0"/>
              <a:t>тільки</a:t>
            </a:r>
            <a:r>
              <a:rPr lang="ru-RU" sz="2400" b="1" i="1" dirty="0" smtClean="0"/>
              <a:t> </a:t>
            </a:r>
            <a:r>
              <a:rPr lang="ru-RU" sz="2400" b="1" i="1" dirty="0" err="1" smtClean="0"/>
              <a:t>його</a:t>
            </a:r>
            <a:r>
              <a:rPr lang="ru-RU" sz="2400" b="1" i="1" dirty="0" smtClean="0"/>
              <a:t> </a:t>
            </a:r>
            <a:r>
              <a:rPr lang="ru-RU" sz="2400" b="1" i="1" dirty="0" err="1" smtClean="0"/>
              <a:t>вірші</a:t>
            </a:r>
            <a:r>
              <a:rPr lang="ru-RU" sz="2400" b="1" i="1" dirty="0" smtClean="0"/>
              <a:t>, а </a:t>
            </a:r>
            <a:r>
              <a:rPr lang="ru-RU" sz="2400" b="1" i="1" dirty="0" err="1" smtClean="0"/>
              <a:t>й</a:t>
            </a:r>
            <a:r>
              <a:rPr lang="ru-RU" sz="2400" b="1" i="1" dirty="0" smtClean="0"/>
              <a:t> перший </a:t>
            </a:r>
            <a:r>
              <a:rPr lang="ru-RU" sz="2400" b="1" i="1" dirty="0" err="1" smtClean="0"/>
              <a:t>випуск</a:t>
            </a:r>
            <a:r>
              <a:rPr lang="ru-RU" sz="2400" b="1" i="1" dirty="0" smtClean="0"/>
              <a:t> </a:t>
            </a:r>
            <a:r>
              <a:rPr lang="ru-RU" sz="2400" b="1" i="1" dirty="0" err="1" smtClean="0"/>
              <a:t>історико-літературного</a:t>
            </a:r>
            <a:r>
              <a:rPr lang="ru-RU" sz="2400" b="1" i="1" dirty="0" smtClean="0"/>
              <a:t> </a:t>
            </a:r>
            <a:r>
              <a:rPr lang="ru-RU" sz="2400" b="1" i="1" dirty="0" err="1" smtClean="0"/>
              <a:t>нарису</a:t>
            </a:r>
            <a:r>
              <a:rPr lang="ru-RU" sz="2400" b="1" i="1" dirty="0" smtClean="0"/>
              <a:t> «</a:t>
            </a:r>
            <a:r>
              <a:rPr lang="ru-RU" sz="2400" b="1" i="1" dirty="0" err="1" smtClean="0"/>
              <a:t>Нове</a:t>
            </a:r>
            <a:r>
              <a:rPr lang="ru-RU" sz="2400" b="1" i="1" dirty="0" smtClean="0"/>
              <a:t> </a:t>
            </a:r>
            <a:r>
              <a:rPr lang="ru-RU" sz="2400" b="1" i="1" dirty="0" err="1" smtClean="0"/>
              <a:t>українське</a:t>
            </a:r>
            <a:r>
              <a:rPr lang="ru-RU" sz="2400" b="1" i="1" dirty="0" smtClean="0"/>
              <a:t> </a:t>
            </a:r>
            <a:r>
              <a:rPr lang="ru-RU" sz="2400" b="1" i="1" dirty="0" err="1" smtClean="0"/>
              <a:t>письменство</a:t>
            </a:r>
            <a:r>
              <a:rPr lang="ru-RU" sz="2400" b="1" i="1" dirty="0" smtClean="0"/>
              <a:t>» </a:t>
            </a:r>
            <a:r>
              <a:rPr lang="ru-RU" sz="2400" b="1" i="1" dirty="0" err="1" smtClean="0"/>
              <a:t>і</a:t>
            </a:r>
            <a:r>
              <a:rPr lang="ru-RU" sz="2400" b="1" i="1" dirty="0" smtClean="0"/>
              <a:t> </a:t>
            </a:r>
            <a:r>
              <a:rPr lang="ru-RU" sz="2400" b="1" i="1" dirty="0" err="1" smtClean="0"/>
              <a:t>монографія</a:t>
            </a:r>
            <a:r>
              <a:rPr lang="ru-RU" sz="2400" b="1" i="1" dirty="0" smtClean="0"/>
              <a:t> «Леся </a:t>
            </a:r>
            <a:r>
              <a:rPr lang="ru-RU" sz="2400" b="1" i="1" dirty="0" err="1" smtClean="0"/>
              <a:t>Українка</a:t>
            </a:r>
            <a:r>
              <a:rPr lang="ru-RU" sz="2400" b="1" i="1" dirty="0" smtClean="0"/>
              <a:t>», </a:t>
            </a:r>
            <a:r>
              <a:rPr lang="ru-RU" sz="2400" b="1" i="1" dirty="0" err="1" smtClean="0"/>
              <a:t>також</a:t>
            </a:r>
            <a:r>
              <a:rPr lang="ru-RU" sz="2400" b="1" i="1" dirty="0" smtClean="0"/>
              <a:t> </a:t>
            </a:r>
            <a:r>
              <a:rPr lang="ru-RU" sz="2400" b="1" i="1" dirty="0" err="1" smtClean="0"/>
              <a:t>видані</a:t>
            </a:r>
            <a:r>
              <a:rPr lang="ru-RU" sz="2400" b="1" i="1" dirty="0" smtClean="0"/>
              <a:t> 1924 року. Все </a:t>
            </a:r>
            <a:r>
              <a:rPr lang="ru-RU" sz="2400" b="1" i="1" dirty="0" err="1" smtClean="0"/>
              <a:t>це</a:t>
            </a:r>
            <a:r>
              <a:rPr lang="ru-RU" sz="2400" b="1" i="1" dirty="0" smtClean="0"/>
              <a:t>, </a:t>
            </a:r>
            <a:r>
              <a:rPr lang="ru-RU" sz="2400" b="1" i="1" dirty="0" err="1" smtClean="0"/>
              <a:t>вважали</a:t>
            </a:r>
            <a:r>
              <a:rPr lang="ru-RU" sz="2400" b="1" i="1" dirty="0" smtClean="0"/>
              <a:t> противники Зерова, </a:t>
            </a:r>
            <a:r>
              <a:rPr lang="ru-RU" sz="2400" b="1" i="1" dirty="0" err="1" smtClean="0"/>
              <a:t>належить</a:t>
            </a:r>
            <a:r>
              <a:rPr lang="ru-RU" sz="2400" b="1" i="1" dirty="0" smtClean="0"/>
              <a:t> </a:t>
            </a:r>
            <a:r>
              <a:rPr lang="ru-RU" sz="2400" b="1" i="1" dirty="0" err="1" smtClean="0"/>
              <a:t>минулому</a:t>
            </a:r>
            <a:r>
              <a:rPr lang="ru-RU" sz="2400" b="1" i="1" dirty="0" smtClean="0"/>
              <a:t>, яке треба </a:t>
            </a:r>
            <a:r>
              <a:rPr lang="ru-RU" sz="2400" b="1" i="1" dirty="0" err="1" smtClean="0"/>
              <a:t>відкидати</a:t>
            </a:r>
            <a:r>
              <a:rPr lang="ru-RU" sz="2400" b="1" i="1" dirty="0" smtClean="0"/>
              <a:t>.</a:t>
            </a:r>
            <a:endParaRPr lang="ru-RU" sz="2400" b="1" i="1" dirty="0"/>
          </a:p>
        </p:txBody>
      </p:sp>
      <p:sp>
        <p:nvSpPr>
          <p:cNvPr id="6" name="Текст 5"/>
          <p:cNvSpPr>
            <a:spLocks noGrp="1"/>
          </p:cNvSpPr>
          <p:nvPr>
            <p:ph type="body" idx="1"/>
          </p:nvPr>
        </p:nvSpPr>
        <p:spPr/>
        <p:txBody>
          <a:bodyPr/>
          <a:lstStyle/>
          <a:p>
            <a:endParaRPr lang="ru-RU"/>
          </a:p>
        </p:txBody>
      </p:sp>
      <p:pic>
        <p:nvPicPr>
          <p:cNvPr id="1028" name="Picture 4" descr="C:\Users\User\AppData\Local\Microsoft\Windows\Temporary Internet Files\Content.IE5\3ELD4RW6\MC900434810[1].png"/>
          <p:cNvPicPr>
            <a:picLocks noChangeAspect="1" noChangeArrowheads="1"/>
          </p:cNvPicPr>
          <p:nvPr/>
        </p:nvPicPr>
        <p:blipFill>
          <a:blip r:embed="rId2" cstate="print"/>
          <a:srcRect/>
          <a:stretch>
            <a:fillRect/>
          </a:stretch>
        </p:blipFill>
        <p:spPr bwMode="auto">
          <a:xfrm>
            <a:off x="6825569" y="2068512"/>
            <a:ext cx="5366431" cy="5366431"/>
          </a:xfrm>
          <a:prstGeom prst="rect">
            <a:avLst/>
          </a:prstGeom>
          <a:noFill/>
        </p:spPr>
      </p:pic>
    </p:spTree>
    <p:extLst>
      <p:ext uri="{BB962C8B-B14F-4D97-AF65-F5344CB8AC3E}">
        <p14:creationId xmlns:p14="http://schemas.microsoft.com/office/powerpoint/2010/main" xmlns="" val="2566160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121230"/>
            <a:ext cx="6298293" cy="4191000"/>
          </a:xfrm>
        </p:spPr>
        <p:txBody>
          <a:bodyPr>
            <a:noAutofit/>
          </a:bodyPr>
          <a:lstStyle/>
          <a:p>
            <a:r>
              <a:rPr lang="ru-RU" sz="2000" dirty="0" err="1" smtClean="0">
                <a:latin typeface="Times New Roman" pitchFamily="18" charset="0"/>
                <a:cs typeface="Times New Roman" pitchFamily="18" charset="0"/>
              </a:rPr>
              <a:t>Червневий</a:t>
            </a:r>
            <a:r>
              <a:rPr lang="ru-RU" sz="2000" dirty="0" smtClean="0">
                <a:latin typeface="Times New Roman" pitchFamily="18" charset="0"/>
                <a:cs typeface="Times New Roman" pitchFamily="18" charset="0"/>
              </a:rPr>
              <a:t> пленум ЦК КП(б)У 1927 року дав </a:t>
            </a:r>
            <a:r>
              <a:rPr lang="ru-RU" sz="2000" dirty="0" err="1" smtClean="0">
                <a:latin typeface="Times New Roman" pitchFamily="18" charset="0"/>
                <a:cs typeface="Times New Roman" pitchFamily="18" charset="0"/>
              </a:rPr>
              <a:t>прямі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директивні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вказівки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щодо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політичної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оцінки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неокласиків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фактично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ця</a:t>
            </a:r>
            <a:r>
              <a:rPr lang="ru-RU" sz="2000" dirty="0" smtClean="0">
                <a:latin typeface="Times New Roman" pitchFamily="18" charset="0"/>
                <a:cs typeface="Times New Roman" pitchFamily="18" charset="0"/>
              </a:rPr>
              <a:t> постанова означала </a:t>
            </a:r>
            <a:r>
              <a:rPr lang="ru-RU" sz="2000" dirty="0" err="1" smtClean="0">
                <a:latin typeface="Times New Roman" pitchFamily="18" charset="0"/>
                <a:cs typeface="Times New Roman" pitchFamily="18" charset="0"/>
              </a:rPr>
              <a:t>заборону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літературної</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критичної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діяльності</a:t>
            </a:r>
            <a:r>
              <a:rPr lang="ru-RU" sz="2000" dirty="0" smtClean="0">
                <a:latin typeface="Times New Roman" pitchFamily="18" charset="0"/>
                <a:cs typeface="Times New Roman" pitchFamily="18" charset="0"/>
              </a:rPr>
              <a:t> Зерова. Для </a:t>
            </a:r>
            <a:r>
              <a:rPr lang="ru-RU" sz="2000" dirty="0" err="1" smtClean="0">
                <a:latin typeface="Times New Roman" pitchFamily="18" charset="0"/>
                <a:cs typeface="Times New Roman" pitchFamily="18" charset="0"/>
              </a:rPr>
              <a:t>нього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лишалася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тільки</a:t>
            </a:r>
            <a:r>
              <a:rPr lang="ru-RU" sz="2000" dirty="0" smtClean="0">
                <a:latin typeface="Times New Roman" pitchFamily="18" charset="0"/>
                <a:cs typeface="Times New Roman" pitchFamily="18" charset="0"/>
              </a:rPr>
              <a:t> одна </a:t>
            </a:r>
            <a:r>
              <a:rPr lang="ru-RU" sz="2000" dirty="0" err="1" smtClean="0">
                <a:latin typeface="Times New Roman" pitchFamily="18" charset="0"/>
                <a:cs typeface="Times New Roman" pitchFamily="18" charset="0"/>
              </a:rPr>
              <a:t>ділянка</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історико-літературні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студії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Саме</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цьому</a:t>
            </a:r>
            <a:r>
              <a:rPr lang="ru-RU" sz="2000" dirty="0" smtClean="0">
                <a:latin typeface="Times New Roman" pitchFamily="18" charset="0"/>
                <a:cs typeface="Times New Roman" pitchFamily="18" charset="0"/>
              </a:rPr>
              <a:t> Зеров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зосередився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наприкінці</a:t>
            </a:r>
            <a:r>
              <a:rPr lang="ru-RU" sz="2000" dirty="0" smtClean="0">
                <a:latin typeface="Times New Roman" pitchFamily="18" charset="0"/>
                <a:cs typeface="Times New Roman" pitchFamily="18" charset="0"/>
              </a:rPr>
              <a:t> 1920-х </a:t>
            </a:r>
            <a:r>
              <a:rPr lang="ru-RU" sz="2000" dirty="0" err="1" smtClean="0">
                <a:latin typeface="Times New Roman" pitchFamily="18" charset="0"/>
                <a:cs typeface="Times New Roman" pitchFamily="18" charset="0"/>
              </a:rPr>
              <a:t>років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Він</a:t>
            </a:r>
            <a:r>
              <a:rPr lang="ru-RU" sz="2000" dirty="0" smtClean="0">
                <a:latin typeface="Times New Roman" pitchFamily="18" charset="0"/>
                <a:cs typeface="Times New Roman" pitchFamily="18" charset="0"/>
              </a:rPr>
              <a:t> писав </a:t>
            </a:r>
            <a:r>
              <a:rPr lang="ru-RU" sz="2000" dirty="0" err="1" smtClean="0">
                <a:latin typeface="Times New Roman" pitchFamily="18" charset="0"/>
                <a:cs typeface="Times New Roman" pitchFamily="18" charset="0"/>
              </a:rPr>
              <a:t>передмови</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творів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українських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письменників-класиків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видавалися</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видавництвах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Книгоспілка</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Сяйво</a:t>
            </a:r>
            <a:r>
              <a:rPr lang="ru-RU" sz="2000" dirty="0" smtClean="0">
                <a:latin typeface="Times New Roman" pitchFamily="18" charset="0"/>
                <a:cs typeface="Times New Roman" pitchFamily="18" charset="0"/>
              </a:rPr>
              <a:t>». З </a:t>
            </a:r>
            <a:r>
              <a:rPr lang="ru-RU" sz="2000" dirty="0" err="1" smtClean="0">
                <a:latin typeface="Times New Roman" pitchFamily="18" charset="0"/>
                <a:cs typeface="Times New Roman" pitchFamily="18" charset="0"/>
              </a:rPr>
              <a:t>цих</a:t>
            </a:r>
            <a:r>
              <a:rPr lang="ru-RU" sz="2000" dirty="0" smtClean="0">
                <a:latin typeface="Times New Roman" pitchFamily="18" charset="0"/>
                <a:cs typeface="Times New Roman" pitchFamily="18" charset="0"/>
              </a:rPr>
              <a:t> статей </a:t>
            </a:r>
            <a:r>
              <a:rPr lang="ru-RU" sz="2000" dirty="0" err="1" smtClean="0">
                <a:latin typeface="Times New Roman" pitchFamily="18" charset="0"/>
                <a:cs typeface="Times New Roman" pitchFamily="18" charset="0"/>
              </a:rPr>
              <a:t>склалася</a:t>
            </a:r>
            <a:r>
              <a:rPr lang="ru-RU" sz="2000" dirty="0" smtClean="0">
                <a:latin typeface="Times New Roman" pitchFamily="18" charset="0"/>
                <a:cs typeface="Times New Roman" pitchFamily="18" charset="0"/>
              </a:rPr>
              <a:t> книжка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Куліша</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Винниченка</a:t>
            </a:r>
            <a:r>
              <a:rPr lang="ru-RU" sz="2000" dirty="0" smtClean="0">
                <a:latin typeface="Times New Roman" pitchFamily="18" charset="0"/>
                <a:cs typeface="Times New Roman" pitchFamily="18" charset="0"/>
              </a:rPr>
              <a:t>» (1929 р.). </a:t>
            </a:r>
            <a:endParaRPr lang="ru-RU" sz="2000" dirty="0">
              <a:latin typeface="Times New Roman" pitchFamily="18" charset="0"/>
              <a:cs typeface="Times New Roman" pitchFamily="18" charset="0"/>
            </a:endParaRPr>
          </a:p>
        </p:txBody>
      </p:sp>
      <p:pic>
        <p:nvPicPr>
          <p:cNvPr id="28674" name="Picture 2" descr="http://www.archives.gov.ua/Sections/Persons/Vynnychenko/Images/24.jpg"/>
          <p:cNvPicPr>
            <a:picLocks noChangeAspect="1" noChangeArrowheads="1"/>
          </p:cNvPicPr>
          <p:nvPr/>
        </p:nvPicPr>
        <p:blipFill>
          <a:blip r:embed="rId2" cstate="print"/>
          <a:srcRect/>
          <a:stretch>
            <a:fillRect/>
          </a:stretch>
        </p:blipFill>
        <p:spPr bwMode="auto">
          <a:xfrm>
            <a:off x="7753803" y="438375"/>
            <a:ext cx="4067245" cy="600596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myrandomchronicles.files.wordpress.com/2012/04/old_dark_room___premade_by_annewillems.jpg"/>
          <p:cNvPicPr>
            <a:picLocks noChangeAspect="1" noChangeArrowheads="1"/>
          </p:cNvPicPr>
          <p:nvPr/>
        </p:nvPicPr>
        <p:blipFill>
          <a:blip r:embed="rId2" cstate="print"/>
          <a:srcRect/>
          <a:stretch>
            <a:fillRect/>
          </a:stretch>
        </p:blipFill>
        <p:spPr bwMode="auto">
          <a:xfrm>
            <a:off x="-1303110" y="-1719942"/>
            <a:ext cx="16002000" cy="10001250"/>
          </a:xfrm>
          <a:prstGeom prst="rect">
            <a:avLst/>
          </a:prstGeom>
          <a:noFill/>
        </p:spPr>
      </p:pic>
      <p:sp>
        <p:nvSpPr>
          <p:cNvPr id="2" name="Заголовок 1"/>
          <p:cNvSpPr>
            <a:spLocks noGrp="1"/>
          </p:cNvSpPr>
          <p:nvPr>
            <p:ph type="title"/>
          </p:nvPr>
        </p:nvSpPr>
        <p:spPr>
          <a:xfrm>
            <a:off x="831850" y="1741714"/>
            <a:ext cx="10515600" cy="3516086"/>
          </a:xfrm>
        </p:spPr>
        <p:txBody>
          <a:bodyPr>
            <a:normAutofit fontScale="90000"/>
          </a:bodyPr>
          <a:lstStyle/>
          <a:p>
            <a:r>
              <a:rPr lang="ru-RU" sz="2400" i="1" dirty="0" err="1" smtClean="0">
                <a:latin typeface="Times New Roman" pitchFamily="18" charset="0"/>
                <a:cs typeface="Times New Roman" pitchFamily="18" charset="0"/>
              </a:rPr>
              <a:t>Наприкінці</a:t>
            </a:r>
            <a:r>
              <a:rPr lang="ru-RU" sz="2400" i="1" dirty="0" smtClean="0">
                <a:latin typeface="Times New Roman" pitchFamily="18" charset="0"/>
                <a:cs typeface="Times New Roman" pitchFamily="18" charset="0"/>
              </a:rPr>
              <a:t> 1934 Зерова </a:t>
            </a:r>
            <a:r>
              <a:rPr lang="ru-RU" sz="2400" i="1" dirty="0" err="1" smtClean="0">
                <a:latin typeface="Times New Roman" pitchFamily="18" charset="0"/>
                <a:cs typeface="Times New Roman" pitchFamily="18" charset="0"/>
              </a:rPr>
              <a:t>було</a:t>
            </a: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остаточно </a:t>
            </a:r>
            <a:r>
              <a:rPr lang="ru-RU" sz="2400" i="1" dirty="0" err="1" smtClean="0">
                <a:latin typeface="Times New Roman" pitchFamily="18" charset="0"/>
                <a:cs typeface="Times New Roman" pitchFamily="18" charset="0"/>
              </a:rPr>
              <a:t>звільнено</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з</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університету</a:t>
            </a:r>
            <a:r>
              <a:rPr lang="ru-RU" sz="2400" i="1"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err="1" smtClean="0">
                <a:latin typeface="Times New Roman" pitchFamily="18" charset="0"/>
                <a:cs typeface="Times New Roman" pitchFamily="18" charset="0"/>
              </a:rPr>
              <a:t>Він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втратив</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останнє</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матеріальне</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опертя</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й</a:t>
            </a:r>
            <a:r>
              <a:rPr lang="ru-RU" sz="2400" i="1" dirty="0" smtClean="0">
                <a:latin typeface="Times New Roman" pitchFamily="18" charset="0"/>
                <a:cs typeface="Times New Roman" pitchFamily="18" charset="0"/>
              </a:rPr>
              <a:t> </a:t>
            </a:r>
            <a:br>
              <a:rPr lang="ru-RU" sz="2400" i="1" dirty="0" smtClean="0">
                <a:latin typeface="Times New Roman" pitchFamily="18" charset="0"/>
                <a:cs typeface="Times New Roman" pitchFamily="18" charset="0"/>
              </a:rPr>
            </a:br>
            <a:r>
              <a:rPr lang="ru-RU" sz="2400" i="1" dirty="0" err="1" smtClean="0">
                <a:latin typeface="Times New Roman" pitchFamily="18" charset="0"/>
                <a:cs typeface="Times New Roman" pitchFamily="18" charset="0"/>
              </a:rPr>
              <a:t>був</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змушений</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шукати</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будь-яку</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працю</a:t>
            </a:r>
            <a:r>
              <a:rPr lang="ru-RU" sz="2400" i="1"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err="1" smtClean="0">
                <a:latin typeface="Times New Roman" pitchFamily="18" charset="0"/>
                <a:cs typeface="Times New Roman" pitchFamily="18" charset="0"/>
              </a:rPr>
              <a:t>або</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залишити</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Україну</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Водночас</a:t>
            </a:r>
            <a:r>
              <a:rPr lang="ru-RU" sz="2400" i="1"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err="1" smtClean="0">
                <a:latin typeface="Times New Roman" pitchFamily="18" charset="0"/>
                <a:cs typeface="Times New Roman" pitchFamily="18" charset="0"/>
              </a:rPr>
              <a:t>він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довідався</a:t>
            </a:r>
            <a:r>
              <a:rPr lang="ru-RU" sz="2400" i="1" dirty="0" smtClean="0">
                <a:latin typeface="Times New Roman" pitchFamily="18" charset="0"/>
                <a:cs typeface="Times New Roman" pitchFamily="18" charset="0"/>
              </a:rPr>
              <a:t> про те, </a:t>
            </a:r>
            <a:r>
              <a:rPr lang="ru-RU" sz="2400" i="1" dirty="0" err="1" smtClean="0">
                <a:latin typeface="Times New Roman" pitchFamily="18" charset="0"/>
                <a:cs typeface="Times New Roman" pitchFamily="18" charset="0"/>
              </a:rPr>
              <a:t>що</a:t>
            </a:r>
            <a:r>
              <a:rPr lang="ru-RU" sz="2400" i="1" dirty="0" smtClean="0">
                <a:latin typeface="Times New Roman" pitchFamily="18" charset="0"/>
                <a:cs typeface="Times New Roman" pitchFamily="18" charset="0"/>
              </a:rPr>
              <a:t> за </a:t>
            </a: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err="1" smtClean="0">
                <a:latin typeface="Times New Roman" pitchFamily="18" charset="0"/>
                <a:cs typeface="Times New Roman" pitchFamily="18" charset="0"/>
              </a:rPr>
              <a:t>сфабрикованими</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звинуваченнями</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було</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засуджено</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й</a:t>
            </a:r>
            <a:r>
              <a:rPr lang="ru-RU" sz="2400" i="1"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err="1" smtClean="0">
                <a:latin typeface="Times New Roman" pitchFamily="18" charset="0"/>
                <a:cs typeface="Times New Roman" pitchFamily="18" charset="0"/>
              </a:rPr>
              <a:t>розстріляно</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Григорія</a:t>
            </a:r>
            <a:r>
              <a:rPr lang="ru-RU" sz="2400" i="1" dirty="0" smtClean="0">
                <a:latin typeface="Times New Roman" pitchFamily="18" charset="0"/>
                <a:cs typeface="Times New Roman" pitchFamily="18" charset="0"/>
              </a:rPr>
              <a:t> Косинку </a:t>
            </a:r>
            <a:r>
              <a:rPr lang="ru-RU" sz="2400" i="1" dirty="0" err="1" smtClean="0">
                <a:latin typeface="Times New Roman" pitchFamily="18" charset="0"/>
                <a:cs typeface="Times New Roman" pitchFamily="18" charset="0"/>
              </a:rPr>
              <a:t>й</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Олексу</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Влизька</a:t>
            </a:r>
            <a:r>
              <a:rPr lang="ru-RU" sz="2400" i="1" dirty="0" smtClean="0">
                <a:latin typeface="Times New Roman" pitchFamily="18" charset="0"/>
                <a:cs typeface="Times New Roman" pitchFamily="18" charset="0"/>
              </a:rPr>
              <a:t>.</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Переживши </a:t>
            </a:r>
            <a:r>
              <a:rPr lang="ru-RU" sz="2400" i="1" dirty="0" err="1" smtClean="0">
                <a:latin typeface="Times New Roman" pitchFamily="18" charset="0"/>
                <a:cs typeface="Times New Roman" pitchFamily="18" charset="0"/>
              </a:rPr>
              <a:t>ще</a:t>
            </a:r>
            <a:r>
              <a:rPr lang="ru-RU" sz="2400" i="1" dirty="0" smtClean="0">
                <a:latin typeface="Times New Roman" pitchFamily="18" charset="0"/>
                <a:cs typeface="Times New Roman" pitchFamily="18" charset="0"/>
              </a:rPr>
              <a:t> одну </a:t>
            </a:r>
            <a:r>
              <a:rPr lang="ru-RU" sz="2400" i="1" dirty="0" err="1" smtClean="0">
                <a:latin typeface="Times New Roman" pitchFamily="18" charset="0"/>
                <a:cs typeface="Times New Roman" pitchFamily="18" charset="0"/>
              </a:rPr>
              <a:t>трагедію</a:t>
            </a:r>
            <a:r>
              <a:rPr lang="ru-RU" sz="2400" i="1" dirty="0" smtClean="0">
                <a:latin typeface="Times New Roman" pitchFamily="18" charset="0"/>
                <a:cs typeface="Times New Roman" pitchFamily="18" charset="0"/>
              </a:rPr>
              <a:t>, — смерть </a:t>
            </a:r>
            <a:r>
              <a:rPr lang="ru-RU" sz="2400" i="1" dirty="0" err="1" smtClean="0">
                <a:latin typeface="Times New Roman" pitchFamily="18" charset="0"/>
                <a:cs typeface="Times New Roman" pitchFamily="18" charset="0"/>
              </a:rPr>
              <a:t>десятилітнього</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сина</a:t>
            </a:r>
            <a:r>
              <a:rPr lang="ru-RU" sz="2400" i="1" dirty="0" smtClean="0">
                <a:latin typeface="Times New Roman" pitchFamily="18" charset="0"/>
                <a:cs typeface="Times New Roman" pitchFamily="18" charset="0"/>
              </a:rPr>
              <a:t> — М. Зеров </a:t>
            </a:r>
            <a:r>
              <a:rPr lang="ru-RU" sz="2400" i="1" dirty="0" err="1" smtClean="0">
                <a:latin typeface="Times New Roman" pitchFamily="18" charset="0"/>
                <a:cs typeface="Times New Roman" pitchFamily="18" charset="0"/>
              </a:rPr>
              <a:t>переїжджає</a:t>
            </a:r>
            <a:r>
              <a:rPr lang="ru-RU" sz="2400" i="1" dirty="0" smtClean="0">
                <a:latin typeface="Times New Roman" pitchFamily="18" charset="0"/>
                <a:cs typeface="Times New Roman" pitchFamily="18" charset="0"/>
              </a:rPr>
              <a:t> до </a:t>
            </a:r>
            <a:r>
              <a:rPr lang="ru-RU" sz="2400" i="1" dirty="0" err="1" smtClean="0">
                <a:latin typeface="Times New Roman" pitchFamily="18" charset="0"/>
                <a:cs typeface="Times New Roman" pitchFamily="18" charset="0"/>
              </a:rPr>
              <a:t>Москви</a:t>
            </a:r>
            <a:r>
              <a:rPr lang="ru-RU" sz="2400" i="1" dirty="0" smtClean="0">
                <a:latin typeface="Times New Roman" pitchFamily="18" charset="0"/>
                <a:cs typeface="Times New Roman" pitchFamily="18" charset="0"/>
              </a:rPr>
              <a:t>.</a:t>
            </a:r>
            <a:br>
              <a:rPr lang="ru-RU" sz="2400" i="1" dirty="0" smtClean="0">
                <a:latin typeface="Times New Roman" pitchFamily="18" charset="0"/>
                <a:cs typeface="Times New Roman" pitchFamily="18" charset="0"/>
              </a:rPr>
            </a:br>
            <a:endParaRPr lang="ru-RU" sz="2400" i="1"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myrandomchronicles.files.wordpress.com/2012/04/old_dark_room___premade_by_annewillems.jpg"/>
          <p:cNvPicPr>
            <a:picLocks noChangeAspect="1" noChangeArrowheads="1"/>
          </p:cNvPicPr>
          <p:nvPr/>
        </p:nvPicPr>
        <p:blipFill>
          <a:blip r:embed="rId2" cstate="print"/>
          <a:srcRect/>
          <a:stretch>
            <a:fillRect/>
          </a:stretch>
        </p:blipFill>
        <p:spPr bwMode="auto">
          <a:xfrm>
            <a:off x="-1303110" y="-1752599"/>
            <a:ext cx="16002000" cy="1000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831850" y="2253343"/>
            <a:ext cx="10515600" cy="4604657"/>
          </a:xfrm>
        </p:spPr>
        <p:txBody>
          <a:bodyPr>
            <a:normAutofit/>
          </a:bodyPr>
          <a:lstStyle/>
          <a:p>
            <a:r>
              <a:rPr lang="ru-RU" sz="2400" b="1" i="1" dirty="0" smtClean="0">
                <a:latin typeface="Times New Roman" pitchFamily="18" charset="0"/>
                <a:cs typeface="Times New Roman" pitchFamily="18" charset="0"/>
              </a:rPr>
              <a:t>У </a:t>
            </a:r>
            <a:r>
              <a:rPr lang="ru-RU" sz="2400" b="1" i="1" dirty="0" err="1" smtClean="0">
                <a:latin typeface="Times New Roman" pitchFamily="18" charset="0"/>
                <a:cs typeface="Times New Roman" pitchFamily="18" charset="0"/>
              </a:rPr>
              <a:t>ніч</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із</a:t>
            </a:r>
            <a:r>
              <a:rPr lang="ru-RU" sz="2400" b="1" i="1" dirty="0" smtClean="0">
                <a:latin typeface="Times New Roman" pitchFamily="18" charset="0"/>
                <a:cs typeface="Times New Roman" pitchFamily="18" charset="0"/>
              </a:rPr>
              <a:t> 27 на 28 </a:t>
            </a:r>
            <a:r>
              <a:rPr lang="ru-RU" sz="2400" b="1" i="1" dirty="0" err="1" smtClean="0">
                <a:latin typeface="Times New Roman" pitchFamily="18" charset="0"/>
                <a:cs typeface="Times New Roman" pitchFamily="18" charset="0"/>
              </a:rPr>
              <a:t>квітня</a:t>
            </a:r>
            <a:r>
              <a:rPr lang="ru-RU" sz="2400" b="1" i="1" dirty="0" smtClean="0">
                <a:latin typeface="Times New Roman" pitchFamily="18" charset="0"/>
                <a:cs typeface="Times New Roman" pitchFamily="18" charset="0"/>
              </a:rPr>
              <a:t> 1935 року </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Зерова </a:t>
            </a:r>
            <a:r>
              <a:rPr lang="ru-RU" sz="2400" b="1" i="1" dirty="0" err="1" smtClean="0">
                <a:latin typeface="Times New Roman" pitchFamily="18" charset="0"/>
                <a:cs typeface="Times New Roman" pitchFamily="18" charset="0"/>
              </a:rPr>
              <a:t>було</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заарештовано</a:t>
            </a:r>
            <a:r>
              <a:rPr lang="ru-RU" sz="2400" b="1"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err="1" smtClean="0">
                <a:latin typeface="Times New Roman" pitchFamily="18" charset="0"/>
                <a:cs typeface="Times New Roman" pitchFamily="18" charset="0"/>
              </a:rPr>
              <a:t>під</a:t>
            </a:r>
            <a:r>
              <a:rPr lang="ru-RU" sz="2400" b="1" i="1" dirty="0" smtClean="0">
                <a:latin typeface="Times New Roman" pitchFamily="18" charset="0"/>
                <a:cs typeface="Times New Roman" pitchFamily="18" charset="0"/>
              </a:rPr>
              <a:t> Москвою на </a:t>
            </a:r>
            <a:r>
              <a:rPr lang="ru-RU" sz="2400" b="1" i="1" dirty="0" err="1" smtClean="0">
                <a:latin typeface="Times New Roman" pitchFamily="18" charset="0"/>
                <a:cs typeface="Times New Roman" pitchFamily="18" charset="0"/>
              </a:rPr>
              <a:t>станції</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Пушкіне</a:t>
            </a:r>
            <a:r>
              <a:rPr lang="ru-RU" sz="2400" b="1"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20 </a:t>
            </a:r>
            <a:r>
              <a:rPr lang="ru-RU" sz="2400" b="1" i="1" dirty="0" err="1" smtClean="0">
                <a:latin typeface="Times New Roman" pitchFamily="18" charset="0"/>
                <a:cs typeface="Times New Roman" pitchFamily="18" charset="0"/>
              </a:rPr>
              <a:t>травня</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його</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доправлено</a:t>
            </a:r>
            <a:r>
              <a:rPr lang="ru-RU" sz="2400" b="1" i="1" dirty="0" smtClean="0">
                <a:latin typeface="Times New Roman" pitchFamily="18" charset="0"/>
                <a:cs typeface="Times New Roman" pitchFamily="18" charset="0"/>
              </a:rPr>
              <a:t> до </a:t>
            </a:r>
            <a:r>
              <a:rPr lang="ru-RU" sz="2400" b="1" i="1" dirty="0" err="1" smtClean="0">
                <a:latin typeface="Times New Roman" pitchFamily="18" charset="0"/>
                <a:cs typeface="Times New Roman" pitchFamily="18" charset="0"/>
              </a:rPr>
              <a:t>Києва</a:t>
            </a:r>
            <a:r>
              <a:rPr lang="ru-RU" sz="2400" b="1" i="1" dirty="0" smtClean="0">
                <a:latin typeface="Times New Roman" pitchFamily="18" charset="0"/>
                <a:cs typeface="Times New Roman" pitchFamily="18" charset="0"/>
              </a:rPr>
              <a:t> для </a:t>
            </a:r>
            <a:r>
              <a:rPr lang="ru-RU" sz="2400" b="1" i="1" dirty="0" err="1" smtClean="0">
                <a:latin typeface="Times New Roman" pitchFamily="18" charset="0"/>
                <a:cs typeface="Times New Roman" pitchFamily="18" charset="0"/>
              </a:rPr>
              <a:t>слідства</a:t>
            </a:r>
            <a:r>
              <a:rPr lang="ru-RU" sz="2400" b="1"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Зерова </a:t>
            </a:r>
            <a:r>
              <a:rPr lang="ru-RU" sz="2400" b="1" i="1" dirty="0" err="1" smtClean="0">
                <a:latin typeface="Times New Roman" pitchFamily="18" charset="0"/>
                <a:cs typeface="Times New Roman" pitchFamily="18" charset="0"/>
              </a:rPr>
              <a:t>звинуватили</a:t>
            </a:r>
            <a:r>
              <a:rPr lang="ru-RU" sz="2400" b="1" i="1" dirty="0" smtClean="0">
                <a:latin typeface="Times New Roman" pitchFamily="18" charset="0"/>
                <a:cs typeface="Times New Roman" pitchFamily="18" charset="0"/>
              </a:rPr>
              <a:t> в </a:t>
            </a:r>
            <a:r>
              <a:rPr lang="ru-RU" sz="2400" b="1" i="1" dirty="0" err="1" smtClean="0">
                <a:latin typeface="Times New Roman" pitchFamily="18" charset="0"/>
                <a:cs typeface="Times New Roman" pitchFamily="18" charset="0"/>
              </a:rPr>
              <a:t>керівництві</a:t>
            </a:r>
            <a:r>
              <a:rPr lang="ru-RU" sz="2400" b="1"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err="1" smtClean="0">
                <a:latin typeface="Times New Roman" pitchFamily="18" charset="0"/>
                <a:cs typeface="Times New Roman" pitchFamily="18" charset="0"/>
              </a:rPr>
              <a:t>контрреволюційною</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терористичною</a:t>
            </a:r>
            <a:r>
              <a:rPr lang="ru-RU" sz="2400" b="1"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err="1" smtClean="0">
                <a:latin typeface="Times New Roman" pitchFamily="18" charset="0"/>
                <a:cs typeface="Times New Roman" pitchFamily="18" charset="0"/>
              </a:rPr>
              <a:t>націоналістичною</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організацією</a:t>
            </a:r>
            <a:r>
              <a:rPr lang="ru-RU" sz="2400" b="1" i="1" dirty="0" smtClean="0">
                <a:latin typeface="Times New Roman" pitchFamily="18" charset="0"/>
                <a:cs typeface="Times New Roman" pitchFamily="18" charset="0"/>
              </a:rPr>
              <a:t>.</a:t>
            </a:r>
            <a:br>
              <a:rPr lang="ru-RU" sz="2400" b="1" i="1" dirty="0" smtClean="0">
                <a:latin typeface="Times New Roman" pitchFamily="18" charset="0"/>
                <a:cs typeface="Times New Roman" pitchFamily="18" charset="0"/>
              </a:rPr>
            </a:br>
            <a:r>
              <a:rPr lang="ru-RU" sz="3600" i="1" dirty="0" smtClean="0"/>
              <a:t>М. Зерова </a:t>
            </a:r>
            <a:r>
              <a:rPr lang="ru-RU" sz="3600" i="1" dirty="0" err="1" smtClean="0"/>
              <a:t>було</a:t>
            </a:r>
            <a:r>
              <a:rPr lang="ru-RU" sz="3600" i="1" dirty="0" smtClean="0"/>
              <a:t> </a:t>
            </a:r>
            <a:r>
              <a:rPr lang="ru-RU" sz="3600" i="1" dirty="0" err="1" smtClean="0"/>
              <a:t>засуджено</a:t>
            </a:r>
            <a:r>
              <a:rPr lang="ru-RU" sz="3600" i="1" dirty="0" smtClean="0"/>
              <a:t> на </a:t>
            </a:r>
            <a:r>
              <a:rPr lang="ru-RU" sz="3600" i="1" dirty="0" smtClean="0"/>
              <a:t>10-річне </a:t>
            </a:r>
            <a:r>
              <a:rPr lang="ru-RU" sz="3600" i="1" dirty="0" err="1" smtClean="0"/>
              <a:t>ув'язнення</a:t>
            </a:r>
            <a:r>
              <a:rPr lang="ru-RU" sz="3600" i="1" dirty="0" smtClean="0"/>
              <a:t>.</a:t>
            </a:r>
            <a:endParaRPr lang="ru-RU" sz="3600" b="1" i="1" dirty="0">
              <a:latin typeface="Times New Roman" pitchFamily="18" charset="0"/>
              <a:cs typeface="Times New Roman" pitchFamily="18" charset="0"/>
            </a:endParaRPr>
          </a:p>
        </p:txBody>
      </p:sp>
      <p:pic>
        <p:nvPicPr>
          <p:cNvPr id="30722" name="Picture 2" descr="http://www.kamensky.ru/im/2010/04/05/100.jpg"/>
          <p:cNvPicPr>
            <a:picLocks noChangeAspect="1" noChangeArrowheads="1"/>
          </p:cNvPicPr>
          <p:nvPr/>
        </p:nvPicPr>
        <p:blipFill>
          <a:blip r:embed="rId3" cstate="print"/>
          <a:srcRect l="2203" t="2541" r="2369" b="8705"/>
          <a:stretch>
            <a:fillRect/>
          </a:stretch>
        </p:blipFill>
        <p:spPr bwMode="auto">
          <a:xfrm>
            <a:off x="3374571" y="-206829"/>
            <a:ext cx="5610018" cy="3678427"/>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basik.ru/images/karelia/short.jpg"/>
          <p:cNvPicPr>
            <a:picLocks noChangeAspect="1" noChangeArrowheads="1"/>
          </p:cNvPicPr>
          <p:nvPr/>
        </p:nvPicPr>
        <p:blipFill>
          <a:blip r:embed="rId2" cstate="print"/>
          <a:srcRect/>
          <a:stretch>
            <a:fillRect/>
          </a:stretch>
        </p:blipFill>
        <p:spPr bwMode="auto">
          <a:xfrm>
            <a:off x="0" y="-499579"/>
            <a:ext cx="12192000" cy="7357579"/>
          </a:xfrm>
          <a:prstGeom prst="rect">
            <a:avLst/>
          </a:prstGeom>
          <a:noFill/>
        </p:spPr>
      </p:pic>
      <p:sp>
        <p:nvSpPr>
          <p:cNvPr id="2" name="Заголовок 1"/>
          <p:cNvSpPr>
            <a:spLocks noGrp="1"/>
          </p:cNvSpPr>
          <p:nvPr>
            <p:ph type="title"/>
          </p:nvPr>
        </p:nvSpPr>
        <p:spPr>
          <a:xfrm>
            <a:off x="3962400" y="1741713"/>
            <a:ext cx="7385050" cy="4833258"/>
          </a:xfrm>
        </p:spPr>
        <p:txBody>
          <a:bodyPr>
            <a:normAutofit/>
          </a:bodyPr>
          <a:lstStyle/>
          <a:p>
            <a:r>
              <a:rPr lang="ru-RU" sz="2400" dirty="0" err="1" smtClean="0"/>
              <a:t>Наприкінці</a:t>
            </a:r>
            <a:r>
              <a:rPr lang="ru-RU" sz="2400" dirty="0" smtClean="0"/>
              <a:t> </a:t>
            </a:r>
            <a:r>
              <a:rPr lang="ru-RU" sz="2400" dirty="0" err="1" smtClean="0"/>
              <a:t>зими</a:t>
            </a:r>
            <a:r>
              <a:rPr lang="ru-RU" sz="2400" dirty="0" smtClean="0"/>
              <a:t> Зерова та </a:t>
            </a:r>
            <a:r>
              <a:rPr lang="ru-RU" sz="2400" dirty="0" err="1" smtClean="0"/>
              <a:t>засуджених</a:t>
            </a:r>
            <a:r>
              <a:rPr lang="ru-RU" sz="2400" dirty="0" smtClean="0"/>
              <a:t> </a:t>
            </a:r>
            <a:r>
              <a:rPr lang="ru-RU" sz="2400" dirty="0" err="1" smtClean="0"/>
              <a:t>з</a:t>
            </a:r>
            <a:r>
              <a:rPr lang="ru-RU" sz="2400" dirty="0" smtClean="0"/>
              <a:t> ним за </a:t>
            </a:r>
            <a:r>
              <a:rPr lang="ru-RU" sz="2400" dirty="0" err="1" smtClean="0"/>
              <a:t>тією</a:t>
            </a:r>
            <a:r>
              <a:rPr lang="ru-RU" sz="2400" dirty="0" smtClean="0"/>
              <a:t> ж справою </a:t>
            </a:r>
            <a:r>
              <a:rPr lang="ru-RU" sz="2400" dirty="0" err="1" smtClean="0"/>
              <a:t>відправлено</a:t>
            </a:r>
            <a:r>
              <a:rPr lang="ru-RU" sz="2400" dirty="0" smtClean="0"/>
              <a:t> до </a:t>
            </a:r>
            <a:r>
              <a:rPr lang="ru-RU" sz="2400" dirty="0" err="1" smtClean="0"/>
              <a:t>Карелії</a:t>
            </a:r>
            <a:r>
              <a:rPr lang="ru-RU" sz="2400" dirty="0" smtClean="0"/>
              <a:t>.</a:t>
            </a:r>
            <a:br>
              <a:rPr lang="ru-RU" sz="2400" dirty="0" smtClean="0"/>
            </a:br>
            <a:r>
              <a:rPr lang="ru-RU" sz="2400" dirty="0" smtClean="0"/>
              <a:t>9 </a:t>
            </a:r>
            <a:r>
              <a:rPr lang="ru-RU" sz="2400" dirty="0" err="1" smtClean="0"/>
              <a:t>жовтня</a:t>
            </a:r>
            <a:r>
              <a:rPr lang="ru-RU" sz="2400" dirty="0" smtClean="0"/>
              <a:t> </a:t>
            </a:r>
            <a:r>
              <a:rPr lang="ru-RU" sz="2400" dirty="0" smtClean="0"/>
              <a:t>1937</a:t>
            </a:r>
            <a:r>
              <a:rPr lang="ru-RU" sz="2400" dirty="0" smtClean="0"/>
              <a:t> «справа Зерова та </a:t>
            </a:r>
            <a:r>
              <a:rPr lang="ru-RU" sz="2400" dirty="0" err="1" smtClean="0"/>
              <a:t>ін</a:t>
            </a:r>
            <a:r>
              <a:rPr lang="ru-RU" sz="2400" dirty="0" smtClean="0"/>
              <a:t>.» </a:t>
            </a:r>
            <a:r>
              <a:rPr lang="ru-RU" sz="2400" dirty="0" err="1" smtClean="0"/>
              <a:t>була</a:t>
            </a:r>
            <a:r>
              <a:rPr lang="ru-RU" sz="2400" dirty="0" smtClean="0"/>
              <a:t> </a:t>
            </a:r>
            <a:r>
              <a:rPr lang="ru-RU" sz="2400" dirty="0" err="1" smtClean="0"/>
              <a:t>переглянута</a:t>
            </a:r>
            <a:r>
              <a:rPr lang="ru-RU" sz="2400" dirty="0" smtClean="0"/>
              <a:t> особливою </a:t>
            </a:r>
            <a:r>
              <a:rPr lang="ru-RU" sz="2400" dirty="0" err="1" smtClean="0"/>
              <a:t>трійкою</a:t>
            </a:r>
            <a:r>
              <a:rPr lang="ru-RU" sz="2400" dirty="0" smtClean="0"/>
              <a:t> УНКВС по </a:t>
            </a:r>
            <a:r>
              <a:rPr lang="ru-RU" sz="2400" dirty="0" err="1" smtClean="0"/>
              <a:t>Ленінградській</a:t>
            </a:r>
            <a:r>
              <a:rPr lang="ru-RU" sz="2400" dirty="0" smtClean="0"/>
              <a:t> </a:t>
            </a:r>
            <a:r>
              <a:rPr lang="ru-RU" sz="2400" dirty="0" err="1" smtClean="0"/>
              <a:t>області</a:t>
            </a:r>
            <a:r>
              <a:rPr lang="ru-RU" sz="2400" dirty="0" smtClean="0"/>
              <a:t>. </a:t>
            </a:r>
            <a:r>
              <a:rPr lang="ru-RU" sz="2400" dirty="0" err="1" smtClean="0"/>
              <a:t>Засуджено</a:t>
            </a:r>
            <a:r>
              <a:rPr lang="ru-RU" sz="2400" dirty="0" smtClean="0"/>
              <a:t> до </a:t>
            </a:r>
            <a:r>
              <a:rPr lang="ru-RU" sz="2400" dirty="0" err="1" smtClean="0"/>
              <a:t>розстрілу</a:t>
            </a:r>
            <a:r>
              <a:rPr lang="ru-RU" sz="2400" dirty="0" smtClean="0"/>
              <a:t>. Зеров разом </a:t>
            </a:r>
            <a:r>
              <a:rPr lang="ru-RU" sz="2400" dirty="0" err="1" smtClean="0"/>
              <a:t>з</a:t>
            </a:r>
            <a:r>
              <a:rPr lang="ru-RU" sz="2400" dirty="0" smtClean="0"/>
              <a:t> </a:t>
            </a:r>
            <a:r>
              <a:rPr lang="ru-RU" sz="2400" dirty="0" err="1" smtClean="0"/>
              <a:t>багатьма</a:t>
            </a:r>
            <a:r>
              <a:rPr lang="ru-RU" sz="2400" dirty="0" smtClean="0"/>
              <a:t> </a:t>
            </a:r>
            <a:r>
              <a:rPr lang="ru-RU" sz="2400" dirty="0" err="1" smtClean="0"/>
              <a:t>іншими</a:t>
            </a:r>
            <a:r>
              <a:rPr lang="ru-RU" sz="2400" dirty="0" smtClean="0"/>
              <a:t> </a:t>
            </a:r>
            <a:r>
              <a:rPr lang="ru-RU" sz="2400" dirty="0" err="1" smtClean="0"/>
              <a:t>представниками</a:t>
            </a:r>
            <a:r>
              <a:rPr lang="ru-RU" sz="2400" dirty="0" smtClean="0"/>
              <a:t> </a:t>
            </a:r>
            <a:r>
              <a:rPr lang="ru-RU" sz="2400" dirty="0" err="1" smtClean="0"/>
              <a:t>української</a:t>
            </a:r>
            <a:r>
              <a:rPr lang="ru-RU" sz="2400" dirty="0" smtClean="0"/>
              <a:t> </a:t>
            </a:r>
            <a:r>
              <a:rPr lang="ru-RU" sz="2400" dirty="0" err="1" smtClean="0"/>
              <a:t>культури</a:t>
            </a:r>
            <a:r>
              <a:rPr lang="ru-RU" sz="2400" dirty="0" smtClean="0"/>
              <a:t> </a:t>
            </a:r>
            <a:r>
              <a:rPr lang="ru-RU" sz="2400" dirty="0" err="1" smtClean="0"/>
              <a:t>був</a:t>
            </a:r>
            <a:r>
              <a:rPr lang="ru-RU" sz="2400" dirty="0" smtClean="0"/>
              <a:t> </a:t>
            </a:r>
            <a:r>
              <a:rPr lang="ru-RU" sz="2400" dirty="0" err="1" smtClean="0"/>
              <a:t>розстріляний</a:t>
            </a:r>
            <a:r>
              <a:rPr lang="ru-RU" sz="2400" dirty="0" smtClean="0"/>
              <a:t> в </a:t>
            </a:r>
            <a:r>
              <a:rPr lang="ru-RU" sz="2400" dirty="0" err="1" smtClean="0"/>
              <a:t>селищі</a:t>
            </a:r>
            <a:r>
              <a:rPr lang="ru-RU" sz="2400" dirty="0" smtClean="0"/>
              <a:t> </a:t>
            </a:r>
            <a:r>
              <a:rPr lang="ru-RU" sz="2400" dirty="0" err="1" smtClean="0"/>
              <a:t>Сандармох</a:t>
            </a:r>
            <a:r>
              <a:rPr lang="ru-RU" sz="2400" dirty="0" smtClean="0"/>
              <a:t> 3 листопада 1937 року</a:t>
            </a:r>
            <a:endParaRPr lang="ru-RU" sz="2400" i="1"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dirty="0"/>
          </a:p>
        </p:txBody>
      </p:sp>
      <p:pic>
        <p:nvPicPr>
          <p:cNvPr id="32772" name="Picture 4" descr="http://upload.wikimedia.org/wikipedia/commons/thumb/3/33/Russia_Bolshoy_Soloveckiy_Island_Dam.jpg/200px-Russia_Bolshoy_Soloveckiy_Island_Dam.jpg"/>
          <p:cNvPicPr>
            <a:picLocks noChangeAspect="1" noChangeArrowheads="1"/>
          </p:cNvPicPr>
          <p:nvPr/>
        </p:nvPicPr>
        <p:blipFill>
          <a:blip r:embed="rId3" cstate="print"/>
          <a:srcRect/>
          <a:stretch>
            <a:fillRect/>
          </a:stretch>
        </p:blipFill>
        <p:spPr bwMode="auto">
          <a:xfrm>
            <a:off x="307974" y="1578428"/>
            <a:ext cx="3483429" cy="2612572"/>
          </a:xfrm>
          <a:prstGeom prst="rect">
            <a:avLst/>
          </a:prstGeom>
          <a:ln>
            <a:noFill/>
          </a:ln>
          <a:effectLst>
            <a:softEdge rad="317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upload.wikimedia.org/wikipedia/mhr/6/6c/%D0%9A%D0%B0%D1%80%D0%B5%D0%BB%D0%B8%D1%8F.2002_%D0%B3._16%D1%8524,_%D0%94%D0%92%D0%9F,%D0%BC..jpg"/>
          <p:cNvPicPr>
            <a:picLocks noChangeAspect="1" noChangeArrowheads="1"/>
          </p:cNvPicPr>
          <p:nvPr/>
        </p:nvPicPr>
        <p:blipFill>
          <a:blip r:embed="rId2" cstate="print"/>
          <a:srcRect/>
          <a:stretch>
            <a:fillRect/>
          </a:stretch>
        </p:blipFill>
        <p:spPr bwMode="auto">
          <a:xfrm>
            <a:off x="0" y="-151038"/>
            <a:ext cx="12192000" cy="7009038"/>
          </a:xfrm>
          <a:prstGeom prst="rect">
            <a:avLst/>
          </a:prstGeom>
          <a:noFill/>
        </p:spPr>
      </p:pic>
      <p:sp>
        <p:nvSpPr>
          <p:cNvPr id="3" name="Текст 2"/>
          <p:cNvSpPr>
            <a:spLocks noGrp="1"/>
          </p:cNvSpPr>
          <p:nvPr>
            <p:ph type="body" idx="1"/>
          </p:nvPr>
        </p:nvSpPr>
        <p:spPr/>
        <p:txBody>
          <a:bodyPr/>
          <a:lstStyle/>
          <a:p>
            <a:endParaRPr lang="ru-RU" dirty="0"/>
          </a:p>
        </p:txBody>
      </p:sp>
      <p:sp>
        <p:nvSpPr>
          <p:cNvPr id="5" name="Блок-схема: документ 4"/>
          <p:cNvSpPr/>
          <p:nvPr/>
        </p:nvSpPr>
        <p:spPr>
          <a:xfrm>
            <a:off x="1132113" y="435428"/>
            <a:ext cx="9862457" cy="4103914"/>
          </a:xfrm>
          <a:prstGeom prst="flowChartDocumen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816428" y="914400"/>
            <a:ext cx="10378621" cy="2743200"/>
          </a:xfrm>
          <a:noFill/>
        </p:spPr>
        <p:txBody>
          <a:bodyPr>
            <a:normAutofit/>
          </a:bodyPr>
          <a:lstStyle/>
          <a:p>
            <a:r>
              <a:rPr lang="ru-RU" sz="3600" i="1" dirty="0" err="1" smtClean="0">
                <a:solidFill>
                  <a:schemeClr val="accent3">
                    <a:lumMod val="50000"/>
                  </a:schemeClr>
                </a:solidFill>
                <a:latin typeface="Times New Roman" pitchFamily="18" charset="0"/>
                <a:cs typeface="Times New Roman" pitchFamily="18" charset="0"/>
              </a:rPr>
              <a:t>Символічна</a:t>
            </a:r>
            <a:r>
              <a:rPr lang="ru-RU" sz="3600" i="1" dirty="0" smtClean="0">
                <a:solidFill>
                  <a:schemeClr val="accent3">
                    <a:lumMod val="50000"/>
                  </a:schemeClr>
                </a:solidFill>
                <a:latin typeface="Times New Roman" pitchFamily="18" charset="0"/>
                <a:cs typeface="Times New Roman" pitchFamily="18" charset="0"/>
              </a:rPr>
              <a:t> могила </a:t>
            </a:r>
            <a:r>
              <a:rPr lang="ru-RU" sz="3600" i="1" dirty="0" err="1" smtClean="0">
                <a:solidFill>
                  <a:schemeClr val="accent3">
                    <a:lumMod val="50000"/>
                  </a:schemeClr>
                </a:solidFill>
                <a:latin typeface="Times New Roman" pitchFamily="18" charset="0"/>
                <a:cs typeface="Times New Roman" pitchFamily="18" charset="0"/>
              </a:rPr>
              <a:t>Миколи</a:t>
            </a:r>
            <a:r>
              <a:rPr lang="ru-RU" sz="3600" i="1" dirty="0" smtClean="0">
                <a:solidFill>
                  <a:schemeClr val="accent3">
                    <a:lumMod val="50000"/>
                  </a:schemeClr>
                </a:solidFill>
                <a:latin typeface="Times New Roman" pitchFamily="18" charset="0"/>
                <a:cs typeface="Times New Roman" pitchFamily="18" charset="0"/>
              </a:rPr>
              <a:t> Зерова </a:t>
            </a:r>
            <a:r>
              <a:rPr lang="ru-RU" sz="3600" i="1" dirty="0" err="1" smtClean="0">
                <a:solidFill>
                  <a:schemeClr val="accent3">
                    <a:lumMod val="50000"/>
                  </a:schemeClr>
                </a:solidFill>
                <a:latin typeface="Times New Roman" pitchFamily="18" charset="0"/>
                <a:cs typeface="Times New Roman" pitchFamily="18" charset="0"/>
              </a:rPr>
              <a:t>знаходиться</a:t>
            </a:r>
            <a:r>
              <a:rPr lang="ru-RU" sz="3600" i="1" dirty="0" smtClean="0">
                <a:solidFill>
                  <a:schemeClr val="accent3">
                    <a:lumMod val="50000"/>
                  </a:schemeClr>
                </a:solidFill>
                <a:latin typeface="Times New Roman" pitchFamily="18" charset="0"/>
                <a:cs typeface="Times New Roman" pitchFamily="18" charset="0"/>
              </a:rPr>
              <a:t> на </a:t>
            </a:r>
            <a:r>
              <a:rPr lang="ru-RU" sz="3600" i="1" dirty="0" err="1" smtClean="0">
                <a:solidFill>
                  <a:schemeClr val="accent3">
                    <a:lumMod val="50000"/>
                  </a:schemeClr>
                </a:solidFill>
                <a:latin typeface="Times New Roman" pitchFamily="18" charset="0"/>
                <a:cs typeface="Times New Roman" pitchFamily="18" charset="0"/>
              </a:rPr>
              <a:t>Лук'янівському</a:t>
            </a:r>
            <a:r>
              <a:rPr lang="ru-RU" sz="3600" i="1" dirty="0" smtClean="0">
                <a:solidFill>
                  <a:schemeClr val="accent3">
                    <a:lumMod val="50000"/>
                  </a:schemeClr>
                </a:solidFill>
                <a:latin typeface="Times New Roman" pitchFamily="18" charset="0"/>
                <a:cs typeface="Times New Roman" pitchFamily="18" charset="0"/>
              </a:rPr>
              <a:t> </a:t>
            </a:r>
            <a:r>
              <a:rPr lang="ru-RU" sz="3600" i="1" dirty="0" err="1" smtClean="0">
                <a:solidFill>
                  <a:schemeClr val="accent3">
                    <a:lumMod val="50000"/>
                  </a:schemeClr>
                </a:solidFill>
                <a:latin typeface="Times New Roman" pitchFamily="18" charset="0"/>
                <a:cs typeface="Times New Roman" pitchFamily="18" charset="0"/>
              </a:rPr>
              <a:t>кладовищі</a:t>
            </a:r>
            <a:r>
              <a:rPr lang="ru-RU" sz="3600" i="1" dirty="0" smtClean="0">
                <a:solidFill>
                  <a:schemeClr val="accent3">
                    <a:lumMod val="50000"/>
                  </a:schemeClr>
                </a:solidFill>
                <a:latin typeface="Times New Roman" pitchFamily="18" charset="0"/>
                <a:cs typeface="Times New Roman" pitchFamily="18" charset="0"/>
              </a:rPr>
              <a:t> в </a:t>
            </a:r>
            <a:r>
              <a:rPr lang="ru-RU" sz="3600" i="1" dirty="0" err="1" smtClean="0">
                <a:solidFill>
                  <a:schemeClr val="accent3">
                    <a:lumMod val="50000"/>
                  </a:schemeClr>
                </a:solidFill>
                <a:latin typeface="Times New Roman" pitchFamily="18" charset="0"/>
                <a:cs typeface="Times New Roman" pitchFamily="18" charset="0"/>
              </a:rPr>
              <a:t>Києві</a:t>
            </a:r>
            <a:r>
              <a:rPr lang="ru-RU" sz="3600" i="1" dirty="0" smtClean="0">
                <a:solidFill>
                  <a:schemeClr val="accent3">
                    <a:lumMod val="50000"/>
                  </a:schemeClr>
                </a:solidFill>
                <a:latin typeface="Times New Roman" pitchFamily="18" charset="0"/>
                <a:cs typeface="Times New Roman" pitchFamily="18" charset="0"/>
              </a:rPr>
              <a:t> (</a:t>
            </a:r>
            <a:r>
              <a:rPr lang="ru-RU" sz="3600" i="1" dirty="0" err="1" smtClean="0">
                <a:solidFill>
                  <a:schemeClr val="accent3">
                    <a:lumMod val="50000"/>
                  </a:schemeClr>
                </a:solidFill>
                <a:latin typeface="Times New Roman" pitchFamily="18" charset="0"/>
                <a:cs typeface="Times New Roman" pitchFamily="18" charset="0"/>
              </a:rPr>
              <a:t>ділянка</a:t>
            </a:r>
            <a:r>
              <a:rPr lang="ru-RU" sz="3600" i="1" dirty="0" smtClean="0">
                <a:solidFill>
                  <a:schemeClr val="accent3">
                    <a:lumMod val="50000"/>
                  </a:schemeClr>
                </a:solidFill>
                <a:latin typeface="Times New Roman" pitchFamily="18" charset="0"/>
                <a:cs typeface="Times New Roman" pitchFamily="18" charset="0"/>
              </a:rPr>
              <a:t> 12) разом </a:t>
            </a:r>
            <a:r>
              <a:rPr lang="ru-RU" sz="3600" i="1" dirty="0" err="1" smtClean="0">
                <a:solidFill>
                  <a:schemeClr val="accent3">
                    <a:lumMod val="50000"/>
                  </a:schemeClr>
                </a:solidFill>
                <a:latin typeface="Times New Roman" pitchFamily="18" charset="0"/>
                <a:cs typeface="Times New Roman" pitchFamily="18" charset="0"/>
              </a:rPr>
              <a:t>зі</a:t>
            </a:r>
            <a:r>
              <a:rPr lang="ru-RU" sz="3600" i="1" dirty="0" smtClean="0">
                <a:solidFill>
                  <a:schemeClr val="accent3">
                    <a:lumMod val="50000"/>
                  </a:schemeClr>
                </a:solidFill>
                <a:latin typeface="Times New Roman" pitchFamily="18" charset="0"/>
                <a:cs typeface="Times New Roman" pitchFamily="18" charset="0"/>
              </a:rPr>
              <a:t> </a:t>
            </a:r>
            <a:r>
              <a:rPr lang="ru-RU" sz="3600" i="1" dirty="0" err="1" smtClean="0">
                <a:solidFill>
                  <a:schemeClr val="accent3">
                    <a:lumMod val="50000"/>
                  </a:schemeClr>
                </a:solidFill>
                <a:latin typeface="Times New Roman" pitchFamily="18" charset="0"/>
                <a:cs typeface="Times New Roman" pitchFamily="18" charset="0"/>
              </a:rPr>
              <a:t>справжньою</a:t>
            </a:r>
            <a:r>
              <a:rPr lang="ru-RU" sz="3600" i="1" dirty="0" smtClean="0">
                <a:solidFill>
                  <a:schemeClr val="accent3">
                    <a:lumMod val="50000"/>
                  </a:schemeClr>
                </a:solidFill>
                <a:latin typeface="Times New Roman" pitchFamily="18" charset="0"/>
                <a:cs typeface="Times New Roman" pitchFamily="18" charset="0"/>
              </a:rPr>
              <a:t> могилою </a:t>
            </a:r>
            <a:r>
              <a:rPr lang="ru-RU" sz="3600" i="1" dirty="0" err="1" smtClean="0">
                <a:solidFill>
                  <a:schemeClr val="accent3">
                    <a:lumMod val="50000"/>
                  </a:schemeClr>
                </a:solidFill>
                <a:latin typeface="Times New Roman" pitchFamily="18" charset="0"/>
                <a:cs typeface="Times New Roman" pitchFamily="18" charset="0"/>
              </a:rPr>
              <a:t>його</a:t>
            </a:r>
            <a:r>
              <a:rPr lang="ru-RU" sz="3600" i="1" dirty="0" smtClean="0">
                <a:solidFill>
                  <a:schemeClr val="accent3">
                    <a:lumMod val="50000"/>
                  </a:schemeClr>
                </a:solidFill>
                <a:latin typeface="Times New Roman" pitchFamily="18" charset="0"/>
                <a:cs typeface="Times New Roman" pitchFamily="18" charset="0"/>
              </a:rPr>
              <a:t> </a:t>
            </a:r>
            <a:r>
              <a:rPr lang="ru-RU" sz="3600" i="1" dirty="0" err="1" smtClean="0">
                <a:solidFill>
                  <a:schemeClr val="accent3">
                    <a:lumMod val="50000"/>
                  </a:schemeClr>
                </a:solidFill>
                <a:latin typeface="Times New Roman" pitchFamily="18" charset="0"/>
                <a:cs typeface="Times New Roman" pitchFamily="18" charset="0"/>
              </a:rPr>
              <a:t>сина</a:t>
            </a:r>
            <a:r>
              <a:rPr lang="ru-RU" sz="3600" i="1" dirty="0" smtClean="0">
                <a:solidFill>
                  <a:schemeClr val="accent3">
                    <a:lumMod val="50000"/>
                  </a:schemeClr>
                </a:solidFill>
                <a:latin typeface="Times New Roman" pitchFamily="18" charset="0"/>
                <a:cs typeface="Times New Roman" pitchFamily="18" charset="0"/>
              </a:rPr>
              <a:t> — Котика (</a:t>
            </a:r>
            <a:r>
              <a:rPr lang="ru-RU" sz="3600" i="1" dirty="0" err="1" smtClean="0">
                <a:solidFill>
                  <a:schemeClr val="accent3">
                    <a:lumMod val="50000"/>
                  </a:schemeClr>
                </a:solidFill>
                <a:latin typeface="Times New Roman" pitchFamily="18" charset="0"/>
                <a:cs typeface="Times New Roman" pitchFamily="18" charset="0"/>
              </a:rPr>
              <a:t>Констянтина</a:t>
            </a:r>
            <a:r>
              <a:rPr lang="ru-RU" sz="3600" i="1" dirty="0" smtClean="0">
                <a:solidFill>
                  <a:schemeClr val="accent3">
                    <a:lumMod val="50000"/>
                  </a:schemeClr>
                </a:solidFill>
                <a:latin typeface="Times New Roman" pitchFamily="18" charset="0"/>
                <a:cs typeface="Times New Roman" pitchFamily="18" charset="0"/>
              </a:rPr>
              <a:t>) Зерова.</a:t>
            </a:r>
            <a:endParaRPr lang="ru-RU" sz="3600" i="1" dirty="0">
              <a:solidFill>
                <a:schemeClr val="accent3">
                  <a:lumMod val="50000"/>
                </a:schemeClr>
              </a:solidFill>
              <a:latin typeface="Times New Roman" pitchFamily="18" charset="0"/>
              <a:cs typeface="Times New Roman" pitchFamily="18" charset="0"/>
            </a:endParaRPr>
          </a:p>
        </p:txBody>
      </p:sp>
      <p:pic>
        <p:nvPicPr>
          <p:cNvPr id="31748" name="Picture 4" descr="Файл:Кенотаф Зєрова.jpg"/>
          <p:cNvPicPr>
            <a:picLocks noChangeAspect="1" noChangeArrowheads="1"/>
          </p:cNvPicPr>
          <p:nvPr/>
        </p:nvPicPr>
        <p:blipFill>
          <a:blip r:embed="rId3" cstate="print"/>
          <a:srcRect/>
          <a:stretch>
            <a:fillRect/>
          </a:stretch>
        </p:blipFill>
        <p:spPr bwMode="auto">
          <a:xfrm>
            <a:off x="7238001" y="3374573"/>
            <a:ext cx="4953999" cy="4128333"/>
          </a:xfrm>
          <a:prstGeom prst="rect">
            <a:avLst/>
          </a:prstGeom>
          <a:noFill/>
          <a:effectLst>
            <a:softEdge rad="6350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siter.com/uploads/20111119/kosmos+zakat+na+holodnoj+planete+23316072158.jpg"/>
          <p:cNvPicPr>
            <a:picLocks noChangeAspect="1" noChangeArrowheads="1"/>
          </p:cNvPicPr>
          <p:nvPr/>
        </p:nvPicPr>
        <p:blipFill>
          <a:blip r:embed="rId2" cstate="print"/>
          <a:srcRect/>
          <a:stretch>
            <a:fillRect/>
          </a:stretch>
        </p:blipFill>
        <p:spPr bwMode="auto">
          <a:xfrm>
            <a:off x="0" y="-762000"/>
            <a:ext cx="12192000" cy="7620000"/>
          </a:xfrm>
          <a:prstGeom prst="rect">
            <a:avLst/>
          </a:prstGeom>
          <a:noFill/>
        </p:spPr>
      </p:pic>
      <p:pic>
        <p:nvPicPr>
          <p:cNvPr id="4" name="Рисунок 3" descr="432px-Zerov_Salomeja1.jpg"/>
          <p:cNvPicPr>
            <a:picLocks noChangeAspect="1"/>
          </p:cNvPicPr>
          <p:nvPr/>
        </p:nvPicPr>
        <p:blipFill>
          <a:blip r:embed="rId3" cstate="print"/>
          <a:stretch>
            <a:fillRect/>
          </a:stretch>
        </p:blipFill>
        <p:spPr>
          <a:xfrm>
            <a:off x="3363686" y="-315685"/>
            <a:ext cx="5344885" cy="7173685"/>
          </a:xfrm>
          <a:prstGeom prst="rect">
            <a:avLst/>
          </a:prstGeom>
          <a:ln>
            <a:noFill/>
          </a:ln>
          <a:effectLst>
            <a:softEdge rad="1270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269" y="436179"/>
            <a:ext cx="9144000" cy="1143000"/>
          </a:xfrm>
        </p:spPr>
        <p:txBody>
          <a:bodyPr/>
          <a:lstStyle/>
          <a:p>
            <a:r>
              <a:rPr lang="ru-RU" dirty="0" err="1" smtClean="0"/>
              <a:t>Коротк</a:t>
            </a:r>
            <a:r>
              <a:rPr lang="uk-UA" dirty="0" smtClean="0"/>
              <a:t>і відомості про письменника</a:t>
            </a:r>
            <a:endParaRPr lang="ru-RU" dirty="0"/>
          </a:p>
        </p:txBody>
      </p:sp>
      <p:sp>
        <p:nvSpPr>
          <p:cNvPr id="3" name="Объект 2"/>
          <p:cNvSpPr>
            <a:spLocks noGrp="1"/>
          </p:cNvSpPr>
          <p:nvPr>
            <p:ph idx="1"/>
          </p:nvPr>
        </p:nvSpPr>
        <p:spPr/>
        <p:txBody>
          <a:bodyPr/>
          <a:lstStyle/>
          <a:p>
            <a:pPr>
              <a:buNone/>
            </a:pPr>
            <a:endParaRPr lang="ru-RU" dirty="0"/>
          </a:p>
        </p:txBody>
      </p:sp>
      <p:graphicFrame>
        <p:nvGraphicFramePr>
          <p:cNvPr id="4" name="Таблица 3"/>
          <p:cNvGraphicFramePr>
            <a:graphicFrameLocks noGrp="1"/>
          </p:cNvGraphicFramePr>
          <p:nvPr/>
        </p:nvGraphicFramePr>
        <p:xfrm>
          <a:off x="2459421" y="1691639"/>
          <a:ext cx="6768662" cy="3749040"/>
        </p:xfrm>
        <a:graphic>
          <a:graphicData uri="http://schemas.openxmlformats.org/drawingml/2006/table">
            <a:tbl>
              <a:tblPr/>
              <a:tblGrid>
                <a:gridCol w="2925660"/>
                <a:gridCol w="3843002"/>
              </a:tblGrid>
              <a:tr h="0">
                <a:tc>
                  <a:txBody>
                    <a:bodyPr/>
                    <a:lstStyle/>
                    <a:p>
                      <a:pPr algn="r" fontAlgn="t"/>
                      <a:r>
                        <a:rPr lang="ru-RU" dirty="0"/>
                        <a:t>Дата </a:t>
                      </a:r>
                      <a:r>
                        <a:rPr lang="ru-RU" dirty="0" err="1"/>
                        <a:t>народження</a:t>
                      </a:r>
                      <a:r>
                        <a:rPr lang="ru-RU" dirty="0"/>
                        <a:t>:</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sz="1800" b="0" i="0" kern="1200" dirty="0" smtClean="0">
                          <a:solidFill>
                            <a:schemeClr val="tx1"/>
                          </a:solidFill>
                          <a:latin typeface="+mn-lt"/>
                          <a:ea typeface="+mn-ea"/>
                          <a:cs typeface="+mn-cs"/>
                        </a:rPr>
                        <a:t>26 </a:t>
                      </a:r>
                      <a:r>
                        <a:rPr lang="ru-RU" sz="1800" b="0" i="0" kern="1200" dirty="0" err="1" smtClean="0">
                          <a:solidFill>
                            <a:schemeClr val="tx1"/>
                          </a:solidFill>
                          <a:latin typeface="+mn-lt"/>
                          <a:ea typeface="+mn-ea"/>
                          <a:cs typeface="+mn-cs"/>
                        </a:rPr>
                        <a:t>квітня</a:t>
                      </a:r>
                      <a:r>
                        <a:rPr lang="ru-RU" sz="1800" b="0" i="0" kern="1200" dirty="0" smtClean="0">
                          <a:solidFill>
                            <a:schemeClr val="tx1"/>
                          </a:solidFill>
                          <a:latin typeface="+mn-lt"/>
                          <a:ea typeface="+mn-ea"/>
                          <a:cs typeface="+mn-cs"/>
                        </a:rPr>
                        <a:t> 1890</a:t>
                      </a:r>
                      <a:endParaRPr lang="ru-RU" u="none" dirty="0">
                        <a:solidFill>
                          <a:schemeClr val="tx2"/>
                        </a:solidFill>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r" fontAlgn="t"/>
                      <a:r>
                        <a:rPr lang="ru-RU"/>
                        <a:t>Місце народження:</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dirty="0"/>
                        <a:t>м. </a:t>
                      </a:r>
                      <a:r>
                        <a:rPr lang="ru-RU" u="none" strike="noStrike" dirty="0" err="1">
                          <a:solidFill>
                            <a:schemeClr val="tx1"/>
                          </a:solidFill>
                        </a:rPr>
                        <a:t>Зіньків</a:t>
                      </a:r>
                      <a:endParaRPr lang="ru-RU" dirty="0">
                        <a:solidFill>
                          <a:schemeClr val="tx1"/>
                        </a:solidFill>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r" fontAlgn="t"/>
                      <a:r>
                        <a:rPr lang="ru-RU"/>
                        <a:t>Дата смерті:</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u="none" strike="noStrike" dirty="0">
                          <a:solidFill>
                            <a:schemeClr val="tx1"/>
                          </a:solidFill>
                        </a:rPr>
                        <a:t>3 листопада</a:t>
                      </a:r>
                      <a:r>
                        <a:rPr lang="ru-RU" dirty="0">
                          <a:solidFill>
                            <a:schemeClr val="tx1"/>
                          </a:solidFill>
                        </a:rPr>
                        <a:t> </a:t>
                      </a:r>
                      <a:r>
                        <a:rPr lang="ru-RU" u="none" strike="noStrike" dirty="0" smtClean="0">
                          <a:solidFill>
                            <a:schemeClr val="tx1"/>
                          </a:solidFill>
                        </a:rPr>
                        <a:t>1937</a:t>
                      </a:r>
                      <a:r>
                        <a:rPr lang="ru-RU" u="none" strike="noStrike" baseline="0" dirty="0" smtClean="0">
                          <a:solidFill>
                            <a:schemeClr val="tx1"/>
                          </a:solidFill>
                        </a:rPr>
                        <a:t> </a:t>
                      </a:r>
                      <a:r>
                        <a:rPr lang="ru-RU" dirty="0" smtClean="0"/>
                        <a:t>(47</a:t>
                      </a:r>
                      <a:r>
                        <a:rPr lang="ru-RU" dirty="0"/>
                        <a:t> </a:t>
                      </a:r>
                      <a:r>
                        <a:rPr lang="ru-RU" dirty="0" err="1"/>
                        <a:t>років</a:t>
                      </a:r>
                      <a:r>
                        <a:rPr lang="ru-RU" dirty="0"/>
                        <a:t>)</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r" fontAlgn="t"/>
                      <a:r>
                        <a:rPr lang="ru-RU"/>
                        <a:t>Місце смерті:</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dirty="0" err="1"/>
                        <a:t>ур</a:t>
                      </a:r>
                      <a:r>
                        <a:rPr lang="ru-RU" dirty="0"/>
                        <a:t>. </a:t>
                      </a:r>
                      <a:r>
                        <a:rPr lang="ru-RU" u="none" strike="noStrike" dirty="0" err="1">
                          <a:solidFill>
                            <a:schemeClr val="tx1"/>
                          </a:solidFill>
                        </a:rPr>
                        <a:t>Сандармох</a:t>
                      </a:r>
                      <a:r>
                        <a:rPr lang="ru-RU" dirty="0">
                          <a:solidFill>
                            <a:schemeClr val="tx1"/>
                          </a:solidFill>
                        </a:rPr>
                        <a:t>, </a:t>
                      </a:r>
                      <a:r>
                        <a:rPr lang="ru-RU" u="none" strike="noStrike" dirty="0" err="1">
                          <a:solidFill>
                            <a:schemeClr val="tx1"/>
                          </a:solidFill>
                        </a:rPr>
                        <a:t>Республіка</a:t>
                      </a:r>
                      <a:r>
                        <a:rPr lang="ru-RU" u="none" strike="noStrike" dirty="0">
                          <a:solidFill>
                            <a:schemeClr val="tx1"/>
                          </a:solidFill>
                        </a:rPr>
                        <a:t> </a:t>
                      </a:r>
                      <a:r>
                        <a:rPr lang="ru-RU" u="none" strike="noStrike" dirty="0" err="1">
                          <a:solidFill>
                            <a:schemeClr val="tx1"/>
                          </a:solidFill>
                        </a:rPr>
                        <a:t>Карелія</a:t>
                      </a:r>
                      <a:endParaRPr lang="ru-RU" dirty="0">
                        <a:solidFill>
                          <a:schemeClr val="tx1"/>
                        </a:solidFill>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r" fontAlgn="t"/>
                      <a:r>
                        <a:rPr lang="ru-RU"/>
                        <a:t>Громадянство:</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dirty="0"/>
                        <a:t> </a:t>
                      </a:r>
                      <a:r>
                        <a:rPr lang="ru-RU" u="none" strike="noStrike" dirty="0" err="1">
                          <a:solidFill>
                            <a:schemeClr val="tx1"/>
                          </a:solidFill>
                        </a:rPr>
                        <a:t>Російська</a:t>
                      </a:r>
                      <a:r>
                        <a:rPr lang="ru-RU" u="none" strike="noStrike" dirty="0">
                          <a:solidFill>
                            <a:schemeClr val="tx1"/>
                          </a:solidFill>
                        </a:rPr>
                        <a:t> </a:t>
                      </a:r>
                      <a:r>
                        <a:rPr lang="ru-RU" u="none" strike="noStrike" dirty="0" err="1">
                          <a:solidFill>
                            <a:schemeClr val="tx1"/>
                          </a:solidFill>
                        </a:rPr>
                        <a:t>імперія</a:t>
                      </a:r>
                      <a:r>
                        <a:rPr lang="ru-RU" dirty="0">
                          <a:solidFill>
                            <a:schemeClr val="tx1"/>
                          </a:solidFill>
                        </a:rPr>
                        <a:t>,  </a:t>
                      </a:r>
                      <a:r>
                        <a:rPr lang="ru-RU" u="none" strike="noStrike" dirty="0">
                          <a:solidFill>
                            <a:schemeClr val="tx1"/>
                          </a:solidFill>
                        </a:rPr>
                        <a:t>УНР</a:t>
                      </a:r>
                      <a:r>
                        <a:rPr lang="ru-RU" dirty="0">
                          <a:solidFill>
                            <a:schemeClr val="tx1"/>
                          </a:solidFill>
                        </a:rPr>
                        <a:t>,  </a:t>
                      </a:r>
                      <a:r>
                        <a:rPr lang="ru-RU" u="none" strike="noStrike" dirty="0">
                          <a:solidFill>
                            <a:schemeClr val="tx1"/>
                          </a:solidFill>
                        </a:rPr>
                        <a:t>СРСР</a:t>
                      </a:r>
                      <a:endParaRPr lang="ru-RU" dirty="0">
                        <a:solidFill>
                          <a:schemeClr val="tx1"/>
                        </a:solidFill>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r" fontAlgn="t"/>
                      <a:r>
                        <a:rPr lang="ru-RU"/>
                        <a:t>Рід діяльності:</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a:t>поет, літературознавець, перекладач, літературний критик, поліглот (знав 20 мов), редактор,учений, професор</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r" fontAlgn="t"/>
                      <a:r>
                        <a:rPr lang="ru-RU"/>
                        <a:t>Жанр:</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a:t>сонет</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r" fontAlgn="t"/>
                      <a:r>
                        <a:rPr lang="en-US" u="none" strike="noStrike" dirty="0">
                          <a:solidFill>
                            <a:schemeClr val="tx1"/>
                          </a:solidFill>
                        </a:rPr>
                        <a:t>Magnum opus</a:t>
                      </a:r>
                      <a:r>
                        <a:rPr lang="en-US" dirty="0"/>
                        <a:t>:</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dirty="0"/>
                        <a:t>"Камена" (1924)</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11265" name="Picture 1" descr="Flag of Russia.svg"/>
          <p:cNvPicPr>
            <a:picLocks noChangeAspect="1" noChangeArrowheads="1"/>
          </p:cNvPicPr>
          <p:nvPr/>
        </p:nvPicPr>
        <p:blipFill>
          <a:blip r:embed="rId2" cstate="print"/>
          <a:srcRect/>
          <a:stretch>
            <a:fillRect/>
          </a:stretch>
        </p:blipFill>
        <p:spPr bwMode="auto">
          <a:xfrm>
            <a:off x="0" y="0"/>
            <a:ext cx="190500" cy="123825"/>
          </a:xfrm>
          <a:prstGeom prst="rect">
            <a:avLst/>
          </a:prstGeom>
          <a:noFill/>
        </p:spPr>
      </p:pic>
      <p:pic>
        <p:nvPicPr>
          <p:cNvPr id="11266" name="Picture 2" descr="УНР"/>
          <p:cNvPicPr>
            <a:picLocks noChangeAspect="1" noChangeArrowheads="1"/>
          </p:cNvPicPr>
          <p:nvPr/>
        </p:nvPicPr>
        <p:blipFill>
          <a:blip r:embed="rId3" cstate="print"/>
          <a:srcRect/>
          <a:stretch>
            <a:fillRect/>
          </a:stretch>
        </p:blipFill>
        <p:spPr bwMode="auto">
          <a:xfrm>
            <a:off x="0" y="0"/>
            <a:ext cx="190500" cy="123825"/>
          </a:xfrm>
          <a:prstGeom prst="rect">
            <a:avLst/>
          </a:prstGeom>
          <a:noFill/>
        </p:spPr>
      </p:pic>
      <p:pic>
        <p:nvPicPr>
          <p:cNvPr id="11267" name="Picture 3" descr="СРСР"/>
          <p:cNvPicPr>
            <a:picLocks noChangeAspect="1" noChangeArrowheads="1"/>
          </p:cNvPicPr>
          <p:nvPr/>
        </p:nvPicPr>
        <p:blipFill>
          <a:blip r:embed="rId4" cstate="print"/>
          <a:srcRect/>
          <a:stretch>
            <a:fillRect/>
          </a:stretch>
        </p:blipFill>
        <p:spPr bwMode="auto">
          <a:xfrm>
            <a:off x="0" y="0"/>
            <a:ext cx="190500" cy="95250"/>
          </a:xfrm>
          <a:prstGeom prst="rect">
            <a:avLst/>
          </a:prstGeom>
          <a:noFill/>
        </p:spPr>
      </p:pic>
      <p:pic>
        <p:nvPicPr>
          <p:cNvPr id="11269" name="Picture 5" descr="C:\Users\User\AppData\Local\Microsoft\Windows\Temporary Internet Files\Content.IE5\JBRLC922\MC900088568[1].wmf"/>
          <p:cNvPicPr>
            <a:picLocks noChangeAspect="1" noChangeArrowheads="1"/>
          </p:cNvPicPr>
          <p:nvPr/>
        </p:nvPicPr>
        <p:blipFill>
          <a:blip r:embed="rId5" cstate="print"/>
          <a:srcRect/>
          <a:stretch>
            <a:fillRect/>
          </a:stretch>
        </p:blipFill>
        <p:spPr bwMode="auto">
          <a:xfrm>
            <a:off x="8459140" y="3979928"/>
            <a:ext cx="3948103" cy="2652636"/>
          </a:xfrm>
          <a:prstGeom prst="rect">
            <a:avLst/>
          </a:prstGeom>
          <a:noFill/>
        </p:spPr>
      </p:pic>
      <p:pic>
        <p:nvPicPr>
          <p:cNvPr id="11270" name="Picture 6" descr="C:\Users\User\AppData\Local\Microsoft\Windows\Temporary Internet Files\Content.IE5\3ELD4RW6\MC900239011[1].wmf"/>
          <p:cNvPicPr>
            <a:picLocks noChangeAspect="1" noChangeArrowheads="1"/>
          </p:cNvPicPr>
          <p:nvPr/>
        </p:nvPicPr>
        <p:blipFill>
          <a:blip r:embed="rId6" cstate="print"/>
          <a:srcRect/>
          <a:stretch>
            <a:fillRect/>
          </a:stretch>
        </p:blipFill>
        <p:spPr bwMode="auto">
          <a:xfrm>
            <a:off x="6087" y="4169229"/>
            <a:ext cx="2911146" cy="2394857"/>
          </a:xfrm>
          <a:prstGeom prst="rect">
            <a:avLst/>
          </a:prstGeom>
          <a:noFill/>
        </p:spPr>
      </p:pic>
    </p:spTree>
    <p:extLst>
      <p:ext uri="{BB962C8B-B14F-4D97-AF65-F5344CB8AC3E}">
        <p14:creationId xmlns:p14="http://schemas.microsoft.com/office/powerpoint/2010/main" xmlns="" val="2836970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69029" y="511630"/>
            <a:ext cx="8784770" cy="1110341"/>
          </a:xfrm>
        </p:spPr>
        <p:txBody>
          <a:bodyPr>
            <a:normAutofit/>
          </a:bodyPr>
          <a:lstStyle/>
          <a:p>
            <a:r>
              <a:rPr lang="ru-RU" sz="2200" dirty="0" err="1" smtClean="0"/>
              <a:t>Микола</a:t>
            </a:r>
            <a:r>
              <a:rPr lang="ru-RU" sz="2200" dirty="0" smtClean="0"/>
              <a:t> Зеров </a:t>
            </a:r>
            <a:r>
              <a:rPr lang="ru-RU" sz="2200" dirty="0" err="1" smtClean="0"/>
              <a:t>народився</a:t>
            </a:r>
            <a:r>
              <a:rPr lang="ru-RU" sz="2200" dirty="0" smtClean="0"/>
              <a:t> 26 </a:t>
            </a:r>
            <a:r>
              <a:rPr lang="ru-RU" sz="2200" dirty="0" err="1" smtClean="0"/>
              <a:t>квітня</a:t>
            </a:r>
            <a:r>
              <a:rPr lang="ru-RU" sz="2200" dirty="0" smtClean="0"/>
              <a:t> 1890 року в </a:t>
            </a:r>
            <a:r>
              <a:rPr lang="ru-RU" sz="2200" dirty="0" err="1" smtClean="0"/>
              <a:t>повітовому</a:t>
            </a:r>
            <a:r>
              <a:rPr lang="ru-RU" sz="2200" dirty="0" smtClean="0"/>
              <a:t> </a:t>
            </a:r>
            <a:r>
              <a:rPr lang="ru-RU" sz="2200" dirty="0" err="1" smtClean="0"/>
              <a:t>місті</a:t>
            </a:r>
            <a:r>
              <a:rPr lang="ru-RU" sz="2200" dirty="0" smtClean="0"/>
              <a:t> </a:t>
            </a:r>
            <a:r>
              <a:rPr lang="ru-RU" sz="2200" dirty="0" err="1" smtClean="0"/>
              <a:t>Зінькові</a:t>
            </a:r>
            <a:r>
              <a:rPr lang="ru-RU" sz="2200" dirty="0" smtClean="0"/>
              <a:t> на </a:t>
            </a:r>
            <a:r>
              <a:rPr lang="ru-RU" sz="2200" dirty="0" err="1" smtClean="0"/>
              <a:t>Полтавщині</a:t>
            </a:r>
            <a:r>
              <a:rPr lang="ru-RU" sz="2200" dirty="0" smtClean="0"/>
              <a:t> в </a:t>
            </a:r>
            <a:r>
              <a:rPr lang="ru-RU" sz="2200" dirty="0" err="1" smtClean="0"/>
              <a:t>багатодітній</a:t>
            </a:r>
            <a:r>
              <a:rPr lang="ru-RU" sz="2200" dirty="0" smtClean="0"/>
              <a:t> </a:t>
            </a:r>
            <a:r>
              <a:rPr lang="ru-RU" sz="2200" dirty="0" err="1" smtClean="0"/>
              <a:t>сім'ї</a:t>
            </a:r>
            <a:r>
              <a:rPr lang="ru-RU" sz="2200" dirty="0" smtClean="0"/>
              <a:t> </a:t>
            </a:r>
            <a:r>
              <a:rPr lang="ru-RU" sz="2200" dirty="0" err="1" smtClean="0"/>
              <a:t>вчителя</a:t>
            </a:r>
            <a:r>
              <a:rPr lang="ru-RU" sz="2200" dirty="0" smtClean="0"/>
              <a:t> </a:t>
            </a:r>
            <a:r>
              <a:rPr lang="ru-RU" sz="2200" dirty="0" err="1" smtClean="0"/>
              <a:t>місцевої</a:t>
            </a:r>
            <a:r>
              <a:rPr lang="ru-RU" sz="2200" dirty="0" smtClean="0"/>
              <a:t> </a:t>
            </a:r>
            <a:r>
              <a:rPr lang="ru-RU" sz="2200" dirty="0" err="1" smtClean="0"/>
              <a:t>двокласної</a:t>
            </a:r>
            <a:r>
              <a:rPr lang="ru-RU" sz="2200" dirty="0" smtClean="0"/>
              <a:t> </a:t>
            </a:r>
            <a:r>
              <a:rPr lang="ru-RU" sz="2200" dirty="0" err="1" smtClean="0"/>
              <a:t>школи</a:t>
            </a:r>
            <a:r>
              <a:rPr lang="ru-RU" sz="2200" dirty="0" smtClean="0"/>
              <a:t> </a:t>
            </a:r>
            <a:r>
              <a:rPr lang="ru-RU" sz="2200" dirty="0" err="1" smtClean="0"/>
              <a:t>Костянтина</a:t>
            </a:r>
            <a:r>
              <a:rPr lang="ru-RU" sz="2200" dirty="0" smtClean="0"/>
              <a:t> </a:t>
            </a:r>
            <a:r>
              <a:rPr lang="ru-RU" sz="2200" dirty="0" err="1" smtClean="0"/>
              <a:t>Іраклійовича</a:t>
            </a:r>
            <a:r>
              <a:rPr lang="ru-RU" sz="2200" dirty="0" smtClean="0"/>
              <a:t> Зерова.</a:t>
            </a:r>
            <a:endParaRPr lang="ru-RU" sz="2200" dirty="0"/>
          </a:p>
        </p:txBody>
      </p:sp>
      <p:sp>
        <p:nvSpPr>
          <p:cNvPr id="3" name="Подзаголовок 2"/>
          <p:cNvSpPr>
            <a:spLocks noGrp="1"/>
          </p:cNvSpPr>
          <p:nvPr>
            <p:ph type="subTitle" idx="1"/>
          </p:nvPr>
        </p:nvSpPr>
        <p:spPr>
          <a:xfrm>
            <a:off x="2982686" y="1894114"/>
            <a:ext cx="8088085" cy="1730829"/>
          </a:xfrm>
        </p:spPr>
        <p:txBody>
          <a:bodyPr>
            <a:normAutofit/>
          </a:bodyPr>
          <a:lstStyle/>
          <a:p>
            <a:r>
              <a:rPr lang="ru-RU" dirty="0" err="1" smtClean="0"/>
              <a:t>Молодший</a:t>
            </a:r>
            <a:r>
              <a:rPr lang="ru-RU" dirty="0" smtClean="0"/>
              <a:t> брат </a:t>
            </a:r>
            <a:r>
              <a:rPr lang="ru-RU" dirty="0" err="1" smtClean="0"/>
              <a:t>Миколи</a:t>
            </a:r>
            <a:r>
              <a:rPr lang="ru-RU" dirty="0" smtClean="0"/>
              <a:t> — Михайло — став </a:t>
            </a:r>
            <a:r>
              <a:rPr lang="ru-RU" dirty="0" err="1" smtClean="0"/>
              <a:t>поетом</a:t>
            </a:r>
            <a:r>
              <a:rPr lang="ru-RU" dirty="0" smtClean="0"/>
              <a:t> </a:t>
            </a:r>
            <a:r>
              <a:rPr lang="ru-RU" dirty="0" err="1" smtClean="0"/>
              <a:t>і</a:t>
            </a:r>
            <a:r>
              <a:rPr lang="ru-RU" dirty="0" smtClean="0"/>
              <a:t> </a:t>
            </a:r>
            <a:r>
              <a:rPr lang="ru-RU" dirty="0" err="1" smtClean="0"/>
              <a:t>перекладачем</a:t>
            </a:r>
            <a:r>
              <a:rPr lang="ru-RU" dirty="0" smtClean="0"/>
              <a:t>, </a:t>
            </a:r>
            <a:r>
              <a:rPr lang="ru-RU" dirty="0" err="1" smtClean="0"/>
              <a:t>відомим</a:t>
            </a:r>
            <a:r>
              <a:rPr lang="ru-RU" dirty="0" smtClean="0"/>
              <a:t> </a:t>
            </a:r>
            <a:r>
              <a:rPr lang="ru-RU" dirty="0" err="1" smtClean="0"/>
              <a:t>під</a:t>
            </a:r>
            <a:r>
              <a:rPr lang="ru-RU" dirty="0" smtClean="0"/>
              <a:t> </a:t>
            </a:r>
            <a:r>
              <a:rPr lang="ru-RU" dirty="0" err="1" smtClean="0"/>
              <a:t>літературним</a:t>
            </a:r>
            <a:r>
              <a:rPr lang="ru-RU" dirty="0" smtClean="0"/>
              <a:t> </a:t>
            </a:r>
            <a:r>
              <a:rPr lang="ru-RU" dirty="0" err="1" smtClean="0"/>
              <a:t>псевдонімом</a:t>
            </a:r>
            <a:r>
              <a:rPr lang="ru-RU" dirty="0" smtClean="0"/>
              <a:t> Михайло Орест. </a:t>
            </a:r>
            <a:r>
              <a:rPr lang="ru-RU" dirty="0" err="1" smtClean="0"/>
              <a:t>Ще</a:t>
            </a:r>
            <a:r>
              <a:rPr lang="ru-RU" dirty="0" smtClean="0"/>
              <a:t> один </a:t>
            </a:r>
            <a:r>
              <a:rPr lang="ru-RU" dirty="0" err="1" smtClean="0"/>
              <a:t>молодший</a:t>
            </a:r>
            <a:r>
              <a:rPr lang="ru-RU" dirty="0" smtClean="0"/>
              <a:t> брат — </a:t>
            </a:r>
            <a:r>
              <a:rPr lang="ru-RU" dirty="0" err="1" smtClean="0"/>
              <a:t>Дмитро</a:t>
            </a:r>
            <a:r>
              <a:rPr lang="ru-RU" dirty="0" smtClean="0"/>
              <a:t> Зеров — став </a:t>
            </a:r>
            <a:r>
              <a:rPr lang="ru-RU" dirty="0" err="1" smtClean="0"/>
              <a:t>ботаніком</a:t>
            </a:r>
            <a:r>
              <a:rPr lang="ru-RU" dirty="0" smtClean="0"/>
              <a:t>, </a:t>
            </a:r>
            <a:r>
              <a:rPr lang="ru-RU" dirty="0" err="1" smtClean="0"/>
              <a:t>академіком</a:t>
            </a:r>
            <a:r>
              <a:rPr lang="ru-RU" dirty="0" smtClean="0"/>
              <a:t> АН УРСР.</a:t>
            </a:r>
            <a:endParaRPr lang="ru-RU" dirty="0"/>
          </a:p>
        </p:txBody>
      </p:sp>
      <p:pic>
        <p:nvPicPr>
          <p:cNvPr id="7170" name="Picture 2" descr="Зеров Дмитро Костянтинович.gif"/>
          <p:cNvPicPr>
            <a:picLocks noChangeAspect="1" noChangeArrowheads="1"/>
          </p:cNvPicPr>
          <p:nvPr/>
        </p:nvPicPr>
        <p:blipFill>
          <a:blip r:embed="rId2" cstate="print"/>
          <a:srcRect/>
          <a:stretch>
            <a:fillRect/>
          </a:stretch>
        </p:blipFill>
        <p:spPr bwMode="auto">
          <a:xfrm>
            <a:off x="721632" y="271688"/>
            <a:ext cx="1905000" cy="2600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4" name="Picture 6" descr="http://images.photoukraine.com/photos/034853.jpg"/>
          <p:cNvPicPr>
            <a:picLocks noChangeAspect="1" noChangeArrowheads="1"/>
          </p:cNvPicPr>
          <p:nvPr/>
        </p:nvPicPr>
        <p:blipFill>
          <a:blip r:embed="rId3" cstate="print"/>
          <a:srcRect/>
          <a:stretch>
            <a:fillRect/>
          </a:stretch>
        </p:blipFill>
        <p:spPr bwMode="auto">
          <a:xfrm>
            <a:off x="5294086" y="3445328"/>
            <a:ext cx="6560457" cy="3095625"/>
          </a:xfrm>
          <a:prstGeom prst="rect">
            <a:avLst/>
          </a:prstGeom>
          <a:ln>
            <a:noFill/>
          </a:ln>
          <a:effectLst>
            <a:softEdge rad="112500"/>
          </a:effectLst>
        </p:spPr>
      </p:pic>
      <p:pic>
        <p:nvPicPr>
          <p:cNvPr id="7176" name="Picture 8" descr="http://zinkiv.pp.net.ua/1.JPG"/>
          <p:cNvPicPr>
            <a:picLocks noChangeAspect="1" noChangeArrowheads="1"/>
          </p:cNvPicPr>
          <p:nvPr/>
        </p:nvPicPr>
        <p:blipFill>
          <a:blip r:embed="rId4" cstate="print"/>
          <a:srcRect l="40019"/>
          <a:stretch>
            <a:fillRect/>
          </a:stretch>
        </p:blipFill>
        <p:spPr bwMode="auto">
          <a:xfrm>
            <a:off x="391886" y="3707946"/>
            <a:ext cx="2155372" cy="2695090"/>
          </a:xfrm>
          <a:prstGeom prst="rect">
            <a:avLst/>
          </a:prstGeom>
          <a:ln>
            <a:noFill/>
          </a:ln>
          <a:effectLst>
            <a:softEdge rad="112500"/>
          </a:effectLst>
        </p:spPr>
      </p:pic>
      <p:pic>
        <p:nvPicPr>
          <p:cNvPr id="7172" name="Picture 4" descr="Zinkiv coat of arms.svg"/>
          <p:cNvPicPr>
            <a:picLocks noChangeAspect="1" noChangeArrowheads="1"/>
          </p:cNvPicPr>
          <p:nvPr/>
        </p:nvPicPr>
        <p:blipFill>
          <a:blip r:embed="rId5" cstate="print"/>
          <a:srcRect/>
          <a:stretch>
            <a:fillRect/>
          </a:stretch>
        </p:blipFill>
        <p:spPr bwMode="auto">
          <a:xfrm>
            <a:off x="5500460" y="3534455"/>
            <a:ext cx="942975" cy="1143001"/>
          </a:xfrm>
          <a:prstGeom prst="rect">
            <a:avLst/>
          </a:prstGeom>
          <a:ln>
            <a:noFill/>
          </a:ln>
          <a:effectLst>
            <a:softEdge rad="112500"/>
          </a:effectLst>
        </p:spPr>
      </p:pic>
      <p:pic>
        <p:nvPicPr>
          <p:cNvPr id="7178" name="Picture 10" descr="http://poltava-obl.ru/uploadfiles/rn/6/01.gif"/>
          <p:cNvPicPr>
            <a:picLocks noChangeAspect="1" noChangeArrowheads="1"/>
          </p:cNvPicPr>
          <p:nvPr/>
        </p:nvPicPr>
        <p:blipFill>
          <a:blip r:embed="rId6" cstate="print"/>
          <a:srcRect/>
          <a:stretch>
            <a:fillRect/>
          </a:stretch>
        </p:blipFill>
        <p:spPr bwMode="auto">
          <a:xfrm>
            <a:off x="2670174" y="4158342"/>
            <a:ext cx="2468880" cy="17634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3963916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8200" y="511630"/>
            <a:ext cx="8349343" cy="1915884"/>
          </a:xfrm>
        </p:spPr>
        <p:txBody>
          <a:bodyPr>
            <a:noAutofit/>
          </a:bodyPr>
          <a:lstStyle/>
          <a:p>
            <a:r>
              <a:rPr lang="ru-RU" sz="2200" b="1" dirty="0" smtClean="0"/>
              <a:t>По </a:t>
            </a:r>
            <a:r>
              <a:rPr lang="ru-RU" sz="2200" b="1" dirty="0" err="1" smtClean="0"/>
              <a:t>закінченні</a:t>
            </a:r>
            <a:r>
              <a:rPr lang="ru-RU" sz="2200" b="1" dirty="0" smtClean="0"/>
              <a:t> </a:t>
            </a:r>
            <a:r>
              <a:rPr lang="ru-RU" sz="2200" b="1" dirty="0" err="1" smtClean="0"/>
              <a:t>Зіньківської</a:t>
            </a:r>
            <a:r>
              <a:rPr lang="ru-RU" sz="2200" b="1" dirty="0" smtClean="0"/>
              <a:t> </a:t>
            </a:r>
            <a:r>
              <a:rPr lang="ru-RU" sz="2200" b="1" dirty="0" err="1" smtClean="0"/>
              <a:t>школи</a:t>
            </a:r>
            <a:r>
              <a:rPr lang="ru-RU" sz="2200" b="1" dirty="0" smtClean="0"/>
              <a:t>, де </a:t>
            </a:r>
            <a:r>
              <a:rPr lang="ru-RU" sz="2200" b="1" dirty="0" err="1" smtClean="0"/>
              <a:t>його</a:t>
            </a:r>
            <a:r>
              <a:rPr lang="ru-RU" sz="2200" b="1" dirty="0" smtClean="0"/>
              <a:t> </a:t>
            </a:r>
            <a:r>
              <a:rPr lang="ru-RU" sz="2200" b="1" dirty="0" err="1" smtClean="0"/>
              <a:t>однокласником</a:t>
            </a:r>
            <a:r>
              <a:rPr lang="ru-RU" sz="2200" b="1" dirty="0" smtClean="0"/>
              <a:t> </a:t>
            </a:r>
            <a:r>
              <a:rPr lang="ru-RU" sz="2200" b="1" dirty="0" err="1" smtClean="0"/>
              <a:t>був</a:t>
            </a:r>
            <a:r>
              <a:rPr lang="ru-RU" sz="2200" b="1" dirty="0" smtClean="0"/>
              <a:t> </a:t>
            </a:r>
            <a:r>
              <a:rPr lang="ru-RU" sz="2200" b="1" dirty="0" err="1" smtClean="0"/>
              <a:t>майбутній</a:t>
            </a:r>
            <a:r>
              <a:rPr lang="ru-RU" sz="2200" b="1" dirty="0" smtClean="0"/>
              <a:t> </a:t>
            </a:r>
            <a:r>
              <a:rPr lang="ru-RU" sz="2200" b="1" dirty="0" err="1" smtClean="0"/>
              <a:t>гуморист</a:t>
            </a:r>
            <a:r>
              <a:rPr lang="ru-RU" sz="2200" b="1" dirty="0" smtClean="0"/>
              <a:t> Остап </a:t>
            </a:r>
            <a:r>
              <a:rPr lang="ru-RU" sz="2200" b="1" dirty="0" smtClean="0"/>
              <a:t>Вишня </a:t>
            </a:r>
            <a:r>
              <a:rPr lang="ru-RU" sz="2200" b="1" dirty="0" smtClean="0"/>
              <a:t>Зеров </a:t>
            </a:r>
            <a:r>
              <a:rPr lang="ru-RU" sz="2200" b="1" dirty="0" err="1" smtClean="0"/>
              <a:t>навчався</a:t>
            </a:r>
            <a:r>
              <a:rPr lang="ru-RU" sz="2200" b="1" dirty="0" smtClean="0"/>
              <a:t> в </a:t>
            </a:r>
            <a:r>
              <a:rPr lang="ru-RU" sz="2200" b="1" dirty="0" err="1" smtClean="0"/>
              <a:t>Охтирській</a:t>
            </a:r>
            <a:r>
              <a:rPr lang="ru-RU" sz="2200" b="1" dirty="0" smtClean="0"/>
              <a:t> та </a:t>
            </a:r>
            <a:r>
              <a:rPr lang="ru-RU" sz="2200" b="1" dirty="0" err="1" smtClean="0"/>
              <a:t>Першій</a:t>
            </a:r>
            <a:r>
              <a:rPr lang="ru-RU" sz="2200" b="1" dirty="0" smtClean="0"/>
              <a:t> </a:t>
            </a:r>
            <a:r>
              <a:rPr lang="ru-RU" sz="2200" b="1" dirty="0" err="1" smtClean="0"/>
              <a:t>київській</a:t>
            </a:r>
            <a:r>
              <a:rPr lang="ru-RU" sz="2200" b="1" dirty="0" smtClean="0"/>
              <a:t> </a:t>
            </a:r>
            <a:r>
              <a:rPr lang="ru-RU" sz="2200" b="1" dirty="0" err="1" smtClean="0"/>
              <a:t>гімназіях</a:t>
            </a:r>
            <a:r>
              <a:rPr lang="ru-RU" sz="2200" b="1" dirty="0" smtClean="0"/>
              <a:t> (1903–1908). </a:t>
            </a:r>
            <a:r>
              <a:rPr lang="ru-RU" sz="2200" b="1" dirty="0" smtClean="0"/>
              <a:t/>
            </a:r>
            <a:br>
              <a:rPr lang="ru-RU" sz="2200" b="1" dirty="0" smtClean="0"/>
            </a:br>
            <a:r>
              <a:rPr lang="ru-RU" sz="2200" b="1" dirty="0" smtClean="0"/>
              <a:t>У</a:t>
            </a:r>
            <a:r>
              <a:rPr lang="ru-RU" sz="2200" b="1" dirty="0" smtClean="0"/>
              <a:t> 1909–1914 роках — студент </a:t>
            </a:r>
            <a:r>
              <a:rPr lang="ru-RU" sz="2200" b="1" dirty="0" err="1" smtClean="0"/>
              <a:t>історико-філологічного</a:t>
            </a:r>
            <a:r>
              <a:rPr lang="ru-RU" sz="2200" b="1" dirty="0" smtClean="0"/>
              <a:t> факультету </a:t>
            </a:r>
            <a:r>
              <a:rPr lang="ru-RU" sz="2200" b="1" dirty="0" err="1" smtClean="0"/>
              <a:t>Київського</a:t>
            </a:r>
            <a:r>
              <a:rPr lang="ru-RU" sz="2200" b="1" dirty="0" smtClean="0"/>
              <a:t> </a:t>
            </a:r>
            <a:r>
              <a:rPr lang="ru-RU" sz="2200" b="1" dirty="0" err="1" smtClean="0"/>
              <a:t>університету</a:t>
            </a:r>
            <a:r>
              <a:rPr lang="ru-RU" sz="2200" b="1" dirty="0" smtClean="0"/>
              <a:t> Святого </a:t>
            </a:r>
            <a:r>
              <a:rPr lang="ru-RU" sz="2200" b="1" dirty="0" err="1" smtClean="0"/>
              <a:t>Володимира</a:t>
            </a:r>
            <a:r>
              <a:rPr lang="ru-RU" sz="2200" b="1" dirty="0" smtClean="0"/>
              <a:t>.</a:t>
            </a:r>
            <a:endParaRPr lang="ru-RU" sz="2200" b="1" dirty="0"/>
          </a:p>
        </p:txBody>
      </p:sp>
      <p:sp>
        <p:nvSpPr>
          <p:cNvPr id="3" name="Подзаголовок 2"/>
          <p:cNvSpPr>
            <a:spLocks noGrp="1"/>
          </p:cNvSpPr>
          <p:nvPr>
            <p:ph type="subTitle" idx="1"/>
          </p:nvPr>
        </p:nvSpPr>
        <p:spPr/>
        <p:txBody>
          <a:bodyPr/>
          <a:lstStyle/>
          <a:p>
            <a:endParaRPr lang="ru-RU" dirty="0"/>
          </a:p>
        </p:txBody>
      </p:sp>
      <p:pic>
        <p:nvPicPr>
          <p:cNvPr id="9220" name="Picture 4" descr="http://camrador.hall.org.ua/BY_PLACE/02-Verhne_misto/04-Universitet/univer_2_1915.jpg"/>
          <p:cNvPicPr>
            <a:picLocks noChangeAspect="1" noChangeArrowheads="1"/>
          </p:cNvPicPr>
          <p:nvPr/>
        </p:nvPicPr>
        <p:blipFill>
          <a:blip r:embed="rId2" cstate="print"/>
          <a:srcRect/>
          <a:stretch>
            <a:fillRect/>
          </a:stretch>
        </p:blipFill>
        <p:spPr bwMode="auto">
          <a:xfrm>
            <a:off x="326572" y="2917371"/>
            <a:ext cx="11538858" cy="3635830"/>
          </a:xfrm>
          <a:prstGeom prst="rect">
            <a:avLst/>
          </a:prstGeom>
          <a:ln>
            <a:noFill/>
          </a:ln>
          <a:effectLst>
            <a:outerShdw blurRad="292100" dist="139700" dir="2700000" algn="tl" rotWithShape="0">
              <a:srgbClr val="333333">
                <a:alpha val="65000"/>
              </a:srgbClr>
            </a:outerShdw>
          </a:effectLst>
        </p:spPr>
      </p:pic>
      <p:pic>
        <p:nvPicPr>
          <p:cNvPr id="9218" name="Picture 2" descr="http://upload.wikimedia.org/wikipedia/ru/a/a4/%D0%9E._%D0%92%D0%B8%D1%88%D0%BD%D1%8F.jpg"/>
          <p:cNvPicPr>
            <a:picLocks noChangeAspect="1" noChangeArrowheads="1"/>
          </p:cNvPicPr>
          <p:nvPr/>
        </p:nvPicPr>
        <p:blipFill>
          <a:blip r:embed="rId3" cstate="print"/>
          <a:srcRect/>
          <a:stretch>
            <a:fillRect/>
          </a:stretch>
        </p:blipFill>
        <p:spPr bwMode="auto">
          <a:xfrm>
            <a:off x="10018033" y="307201"/>
            <a:ext cx="1880054" cy="25666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dirty="0"/>
          </a:p>
        </p:txBody>
      </p:sp>
      <p:sp>
        <p:nvSpPr>
          <p:cNvPr id="4" name="Прямоугольник 3"/>
          <p:cNvSpPr/>
          <p:nvPr/>
        </p:nvSpPr>
        <p:spPr>
          <a:xfrm>
            <a:off x="1175657" y="696686"/>
            <a:ext cx="9601200" cy="2277547"/>
          </a:xfrm>
          <a:prstGeom prst="rect">
            <a:avLst/>
          </a:prstGeom>
        </p:spPr>
        <p:txBody>
          <a:bodyPr wrap="square">
            <a:spAutoFit/>
          </a:bodyPr>
          <a:lstStyle/>
          <a:p>
            <a:pPr algn="ctr"/>
            <a:r>
              <a:rPr lang="ru-RU" sz="2000" dirty="0" smtClean="0"/>
              <a:t>1912 року </a:t>
            </a:r>
            <a:r>
              <a:rPr lang="ru-RU" sz="2000" dirty="0" err="1" smtClean="0"/>
              <a:t>з'явилися</a:t>
            </a:r>
            <a:r>
              <a:rPr lang="ru-RU" sz="2000" dirty="0" smtClean="0"/>
              <a:t> </a:t>
            </a:r>
            <a:r>
              <a:rPr lang="ru-RU" sz="2000" dirty="0" err="1" smtClean="0"/>
              <a:t>друком</a:t>
            </a:r>
            <a:r>
              <a:rPr lang="ru-RU" sz="2000" dirty="0" smtClean="0"/>
              <a:t> </a:t>
            </a:r>
            <a:r>
              <a:rPr lang="ru-RU" sz="2000" dirty="0" err="1" smtClean="0"/>
              <a:t>перші</a:t>
            </a:r>
            <a:r>
              <a:rPr lang="ru-RU" sz="2000" dirty="0" smtClean="0"/>
              <a:t> </a:t>
            </a:r>
            <a:r>
              <a:rPr lang="ru-RU" sz="2000" dirty="0" err="1" smtClean="0"/>
              <a:t>статті</a:t>
            </a:r>
            <a:r>
              <a:rPr lang="ru-RU" sz="2000" dirty="0" smtClean="0"/>
              <a:t> та </a:t>
            </a:r>
            <a:r>
              <a:rPr lang="ru-RU" sz="2000" dirty="0" err="1" smtClean="0"/>
              <a:t>рецензії</a:t>
            </a:r>
            <a:r>
              <a:rPr lang="ru-RU" sz="2000" dirty="0" smtClean="0"/>
              <a:t> Зерова в </a:t>
            </a:r>
            <a:r>
              <a:rPr lang="ru-RU" sz="2000" dirty="0" err="1" smtClean="0"/>
              <a:t>журналі</a:t>
            </a:r>
            <a:r>
              <a:rPr lang="ru-RU" sz="2000" dirty="0" smtClean="0"/>
              <a:t> «</a:t>
            </a:r>
            <a:r>
              <a:rPr lang="ru-RU" sz="2000" dirty="0" err="1" smtClean="0"/>
              <a:t>Світло</a:t>
            </a:r>
            <a:r>
              <a:rPr lang="ru-RU" sz="2000" dirty="0" smtClean="0"/>
              <a:t>», </a:t>
            </a:r>
            <a:r>
              <a:rPr lang="ru-RU" sz="2000" dirty="0" err="1" smtClean="0"/>
              <a:t>газеті</a:t>
            </a:r>
            <a:r>
              <a:rPr lang="ru-RU" sz="2000" dirty="0" smtClean="0"/>
              <a:t> «Рада</a:t>
            </a:r>
            <a:r>
              <a:rPr lang="ru-RU" sz="2000" dirty="0" smtClean="0"/>
              <a:t>».</a:t>
            </a:r>
          </a:p>
          <a:p>
            <a:pPr algn="ctr"/>
            <a:r>
              <a:rPr lang="ru-RU" sz="2000" dirty="0" smtClean="0"/>
              <a:t> </a:t>
            </a:r>
            <a:r>
              <a:rPr lang="ru-RU" sz="2000" dirty="0" smtClean="0"/>
              <a:t>З 1914 року за наказом попечителя </a:t>
            </a:r>
            <a:r>
              <a:rPr lang="ru-RU" sz="2200" dirty="0" err="1" smtClean="0"/>
              <a:t>Київського</a:t>
            </a:r>
            <a:r>
              <a:rPr lang="ru-RU" sz="2000" dirty="0" smtClean="0"/>
              <a:t> </a:t>
            </a:r>
            <a:r>
              <a:rPr lang="ru-RU" sz="2000" dirty="0" err="1" smtClean="0"/>
              <a:t>навчального</a:t>
            </a:r>
            <a:r>
              <a:rPr lang="ru-RU" sz="2000" dirty="0" smtClean="0"/>
              <a:t> округу Зерова </a:t>
            </a:r>
            <a:r>
              <a:rPr lang="ru-RU" sz="2000" dirty="0" err="1" smtClean="0"/>
              <a:t>призначено</a:t>
            </a:r>
            <a:r>
              <a:rPr lang="ru-RU" sz="2000" dirty="0" smtClean="0"/>
              <a:t> </a:t>
            </a:r>
            <a:r>
              <a:rPr lang="ru-RU" sz="2000" dirty="0" err="1" smtClean="0"/>
              <a:t>викладачем</a:t>
            </a:r>
            <a:r>
              <a:rPr lang="ru-RU" sz="2000" dirty="0" smtClean="0"/>
              <a:t> </a:t>
            </a:r>
            <a:r>
              <a:rPr lang="ru-RU" sz="2000" dirty="0" err="1" smtClean="0"/>
              <a:t>історії</a:t>
            </a:r>
            <a:r>
              <a:rPr lang="ru-RU" sz="2000" dirty="0" smtClean="0"/>
              <a:t> до </a:t>
            </a:r>
            <a:r>
              <a:rPr lang="ru-RU" sz="2000" dirty="0" err="1" smtClean="0"/>
              <a:t>Златопільської</a:t>
            </a:r>
            <a:r>
              <a:rPr lang="ru-RU" sz="2000" dirty="0" smtClean="0"/>
              <a:t> </a:t>
            </a:r>
            <a:r>
              <a:rPr lang="ru-RU" sz="2000" dirty="0" err="1" smtClean="0"/>
              <a:t>чоловічої</a:t>
            </a:r>
            <a:r>
              <a:rPr lang="ru-RU" sz="2000" dirty="0" smtClean="0"/>
              <a:t>, а </a:t>
            </a:r>
            <a:r>
              <a:rPr lang="ru-RU" sz="2000" dirty="0" err="1" smtClean="0"/>
              <a:t>з</a:t>
            </a:r>
            <a:r>
              <a:rPr lang="ru-RU" sz="2000" dirty="0" smtClean="0"/>
              <a:t> </a:t>
            </a:r>
            <a:r>
              <a:rPr lang="ru-RU" sz="2000" dirty="0" err="1" smtClean="0"/>
              <a:t>жовтня</a:t>
            </a:r>
            <a:r>
              <a:rPr lang="ru-RU" sz="2000" dirty="0" smtClean="0"/>
              <a:t> 1916 року — </a:t>
            </a:r>
            <a:r>
              <a:rPr lang="ru-RU" sz="2000" dirty="0" err="1" smtClean="0"/>
              <a:t>ще</a:t>
            </a:r>
            <a:r>
              <a:rPr lang="ru-RU" sz="2000" dirty="0" smtClean="0"/>
              <a:t> </a:t>
            </a:r>
            <a:r>
              <a:rPr lang="ru-RU" sz="2000" dirty="0" err="1" smtClean="0"/>
              <a:t>й</a:t>
            </a:r>
            <a:r>
              <a:rPr lang="ru-RU" sz="2000" dirty="0" smtClean="0"/>
              <a:t> </a:t>
            </a:r>
            <a:r>
              <a:rPr lang="ru-RU" sz="2000" dirty="0" err="1" smtClean="0"/>
              <a:t>жіночої</a:t>
            </a:r>
            <a:r>
              <a:rPr lang="ru-RU" sz="2000" dirty="0" smtClean="0"/>
              <a:t> </a:t>
            </a:r>
            <a:r>
              <a:rPr lang="ru-RU" sz="2000" dirty="0" err="1" smtClean="0"/>
              <a:t>гімназії</a:t>
            </a:r>
            <a:r>
              <a:rPr lang="ru-RU" sz="2000" dirty="0" smtClean="0"/>
              <a:t>. </a:t>
            </a:r>
            <a:endParaRPr lang="ru-RU" sz="2000" dirty="0" smtClean="0"/>
          </a:p>
          <a:p>
            <a:pPr algn="ctr"/>
            <a:r>
              <a:rPr lang="ru-RU" sz="2000" dirty="0" smtClean="0"/>
              <a:t>З</a:t>
            </a:r>
            <a:r>
              <a:rPr lang="ru-RU" sz="2000" dirty="0" smtClean="0"/>
              <a:t> 1917року Зеров </a:t>
            </a:r>
            <a:r>
              <a:rPr lang="ru-RU" sz="2000" dirty="0" err="1" smtClean="0"/>
              <a:t>учителює</a:t>
            </a:r>
            <a:r>
              <a:rPr lang="ru-RU" sz="2000" dirty="0" smtClean="0"/>
              <a:t> в </a:t>
            </a:r>
            <a:r>
              <a:rPr lang="ru-RU" sz="2000" dirty="0" err="1" smtClean="0"/>
              <a:t>Другій</a:t>
            </a:r>
            <a:r>
              <a:rPr lang="ru-RU" sz="2000" dirty="0" smtClean="0"/>
              <a:t> </a:t>
            </a:r>
            <a:r>
              <a:rPr lang="ru-RU" sz="2000" dirty="0" err="1" smtClean="0"/>
              <a:t>Київській</a:t>
            </a:r>
            <a:r>
              <a:rPr lang="ru-RU" sz="2000" dirty="0" smtClean="0"/>
              <a:t> </a:t>
            </a:r>
            <a:r>
              <a:rPr lang="ru-RU" sz="2000" dirty="0" err="1" smtClean="0"/>
              <a:t>гімназії</a:t>
            </a:r>
            <a:r>
              <a:rPr lang="ru-RU" sz="2000" dirty="0" smtClean="0"/>
              <a:t> </a:t>
            </a:r>
            <a:r>
              <a:rPr lang="ru-RU" sz="2000" dirty="0" err="1" smtClean="0"/>
              <a:t>імені</a:t>
            </a:r>
            <a:r>
              <a:rPr lang="ru-RU" sz="2000" dirty="0" smtClean="0"/>
              <a:t> </a:t>
            </a:r>
            <a:r>
              <a:rPr lang="ru-RU" sz="2000" dirty="0" err="1" smtClean="0"/>
              <a:t>Кирило-Мефодіївського</a:t>
            </a:r>
            <a:r>
              <a:rPr lang="ru-RU" sz="2000" dirty="0" smtClean="0"/>
              <a:t> братства та </a:t>
            </a:r>
            <a:r>
              <a:rPr lang="ru-RU" sz="2000" dirty="0" err="1" smtClean="0"/>
              <a:t>викладає</a:t>
            </a:r>
            <a:r>
              <a:rPr lang="ru-RU" sz="2000" dirty="0" smtClean="0"/>
              <a:t> </a:t>
            </a:r>
            <a:r>
              <a:rPr lang="ru-RU" sz="2000" dirty="0" err="1" smtClean="0"/>
              <a:t>латину</a:t>
            </a:r>
            <a:r>
              <a:rPr lang="ru-RU" sz="2000" dirty="0" smtClean="0"/>
              <a:t>. </a:t>
            </a:r>
            <a:endParaRPr lang="ru-RU" sz="2000" dirty="0"/>
          </a:p>
        </p:txBody>
      </p:sp>
      <p:pic>
        <p:nvPicPr>
          <p:cNvPr id="6148" name="Picture 4" descr="http://novomirgorod.com/uploads/pub_pics/12.2008/P22300~3.JPG"/>
          <p:cNvPicPr>
            <a:picLocks noChangeAspect="1" noChangeArrowheads="1"/>
          </p:cNvPicPr>
          <p:nvPr/>
        </p:nvPicPr>
        <p:blipFill>
          <a:blip r:embed="rId2" cstate="print"/>
          <a:srcRect/>
          <a:stretch>
            <a:fillRect/>
          </a:stretch>
        </p:blipFill>
        <p:spPr bwMode="auto">
          <a:xfrm>
            <a:off x="493032" y="3537857"/>
            <a:ext cx="4111625" cy="3083719"/>
          </a:xfrm>
          <a:prstGeom prst="rect">
            <a:avLst/>
          </a:prstGeom>
          <a:ln>
            <a:noFill/>
          </a:ln>
          <a:effectLst>
            <a:softEdge rad="112500"/>
          </a:effectLst>
        </p:spPr>
      </p:pic>
      <p:pic>
        <p:nvPicPr>
          <p:cNvPr id="6152" name="Picture 8" descr="http://upload.wikimedia.org/wikipedia/commons/thumb/7/71/%D0%91%D1%83%D0%BB%D1%8C%D0%B2%D0%B0%D1%80_%D0%A2%D0%B0%D1%80%D0%B0%D1%81%D0%B0_%D0%A8%D0%B5%D0%B2%D1%87%D0%B5%D0%BD%D0%BA%D0%BE_18_%D0%9A%D0%B8%D0%B5%D0%B2_2012_01.JPG/300px-%D0%91%D1%83%D0%BB%D1%8C%D0%B2%D0%B0%D1%80_%D0%A2%D0%B0%D1%80%D0%B0%D1%81%D0%B0_%D0%A8%D0%B5%D0%B2%D1%87%D0%B5%D0%BD%D0%BA%D0%BE_18_%D0%9A%D0%B8%D0%B5%D0%B2_2012_01.JPG"/>
          <p:cNvPicPr>
            <a:picLocks noChangeAspect="1" noChangeArrowheads="1"/>
          </p:cNvPicPr>
          <p:nvPr/>
        </p:nvPicPr>
        <p:blipFill>
          <a:blip r:embed="rId3" cstate="print"/>
          <a:srcRect/>
          <a:stretch>
            <a:fillRect/>
          </a:stretch>
        </p:blipFill>
        <p:spPr bwMode="auto">
          <a:xfrm>
            <a:off x="6738257" y="3388967"/>
            <a:ext cx="4724399" cy="3133853"/>
          </a:xfrm>
          <a:prstGeom prst="rect">
            <a:avLst/>
          </a:prstGeom>
          <a:ln>
            <a:noFill/>
          </a:ln>
          <a:effectLst>
            <a:softEdge rad="112500"/>
          </a:effectLst>
        </p:spPr>
      </p:pic>
    </p:spTree>
    <p:extLst>
      <p:ext uri="{BB962C8B-B14F-4D97-AF65-F5344CB8AC3E}">
        <p14:creationId xmlns:p14="http://schemas.microsoft.com/office/powerpoint/2010/main" xmlns="" val="2562246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с двумя скругленными противолежащими углами 8"/>
          <p:cNvSpPr/>
          <p:nvPr/>
        </p:nvSpPr>
        <p:spPr>
          <a:xfrm>
            <a:off x="805543" y="903515"/>
            <a:ext cx="6770914" cy="5018314"/>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7" name="Заголовок 6"/>
          <p:cNvSpPr>
            <a:spLocks noGrp="1"/>
          </p:cNvSpPr>
          <p:nvPr>
            <p:ph type="title"/>
          </p:nvPr>
        </p:nvSpPr>
        <p:spPr>
          <a:xfrm>
            <a:off x="979714" y="152400"/>
            <a:ext cx="6063343" cy="5138057"/>
          </a:xfrm>
        </p:spPr>
        <p:txBody>
          <a:bodyPr>
            <a:normAutofit/>
          </a:bodyPr>
          <a:lstStyle/>
          <a:p>
            <a:r>
              <a:rPr lang="ru-RU" sz="3200" b="1" i="1" dirty="0" smtClean="0">
                <a:solidFill>
                  <a:schemeClr val="tx1"/>
                </a:solidFill>
              </a:rPr>
              <a:t>В </a:t>
            </a:r>
            <a:r>
              <a:rPr lang="ru-RU" sz="3200" b="1" i="1" dirty="0" err="1" smtClean="0">
                <a:solidFill>
                  <a:schemeClr val="tx1"/>
                </a:solidFill>
              </a:rPr>
              <a:t>цей</a:t>
            </a:r>
            <a:r>
              <a:rPr lang="ru-RU" sz="3200" b="1" i="1" dirty="0" smtClean="0">
                <a:solidFill>
                  <a:schemeClr val="tx1"/>
                </a:solidFill>
              </a:rPr>
              <a:t> час </a:t>
            </a:r>
            <a:r>
              <a:rPr lang="ru-RU" sz="3200" b="1" i="1" dirty="0" err="1" smtClean="0">
                <a:solidFill>
                  <a:schemeClr val="tx1"/>
                </a:solidFill>
              </a:rPr>
              <a:t>Микола</a:t>
            </a:r>
            <a:r>
              <a:rPr lang="ru-RU" sz="3200" b="1" i="1" dirty="0" smtClean="0">
                <a:solidFill>
                  <a:schemeClr val="tx1"/>
                </a:solidFill>
              </a:rPr>
              <a:t> Зеров </a:t>
            </a:r>
            <a:r>
              <a:rPr lang="ru-RU" sz="3200" b="1" i="1" dirty="0" smtClean="0">
                <a:solidFill>
                  <a:schemeClr val="tx1"/>
                </a:solidFill>
              </a:rPr>
              <a:t/>
            </a:r>
            <a:br>
              <a:rPr lang="ru-RU" sz="3200" b="1" i="1" dirty="0" smtClean="0">
                <a:solidFill>
                  <a:schemeClr val="tx1"/>
                </a:solidFill>
              </a:rPr>
            </a:br>
            <a:r>
              <a:rPr lang="ru-RU" sz="3200" b="1" i="1" dirty="0" err="1" smtClean="0">
                <a:solidFill>
                  <a:schemeClr val="tx1"/>
                </a:solidFill>
              </a:rPr>
              <a:t>увійшов</a:t>
            </a:r>
            <a:r>
              <a:rPr lang="ru-RU" sz="3200" b="1" i="1" dirty="0" smtClean="0">
                <a:solidFill>
                  <a:schemeClr val="tx1"/>
                </a:solidFill>
              </a:rPr>
              <a:t> </a:t>
            </a:r>
            <a:r>
              <a:rPr lang="ru-RU" sz="3200" b="1" i="1" dirty="0" smtClean="0">
                <a:solidFill>
                  <a:schemeClr val="tx1"/>
                </a:solidFill>
              </a:rPr>
              <a:t>до </a:t>
            </a:r>
            <a:r>
              <a:rPr lang="ru-RU" sz="3200" b="1" i="1" dirty="0" err="1" smtClean="0">
                <a:solidFill>
                  <a:schemeClr val="tx1"/>
                </a:solidFill>
              </a:rPr>
              <a:t>елітарного</a:t>
            </a:r>
            <a:r>
              <a:rPr lang="ru-RU" sz="3200" b="1" i="1" dirty="0" smtClean="0">
                <a:solidFill>
                  <a:schemeClr val="tx1"/>
                </a:solidFill>
              </a:rPr>
              <a:t> </a:t>
            </a:r>
            <a:r>
              <a:rPr lang="ru-RU" sz="3200" b="1" i="1" dirty="0" err="1" smtClean="0">
                <a:solidFill>
                  <a:schemeClr val="tx1"/>
                </a:solidFill>
              </a:rPr>
              <a:t>гуртка</a:t>
            </a:r>
            <a:r>
              <a:rPr lang="ru-RU" sz="3200" b="1" i="1" dirty="0" smtClean="0">
                <a:solidFill>
                  <a:schemeClr val="tx1"/>
                </a:solidFill>
              </a:rPr>
              <a:t> </a:t>
            </a:r>
            <a:r>
              <a:rPr lang="ru-RU" sz="3200" b="1" i="1" dirty="0" err="1" smtClean="0">
                <a:solidFill>
                  <a:schemeClr val="tx1"/>
                </a:solidFill>
              </a:rPr>
              <a:t>діячів</a:t>
            </a:r>
            <a:r>
              <a:rPr lang="ru-RU" sz="3200" b="1" i="1" dirty="0" smtClean="0">
                <a:solidFill>
                  <a:schemeClr val="tx1"/>
                </a:solidFill>
              </a:rPr>
              <a:t> </a:t>
            </a:r>
            <a:r>
              <a:rPr lang="ru-RU" sz="3200" b="1" i="1" dirty="0" err="1" smtClean="0">
                <a:solidFill>
                  <a:schemeClr val="tx1"/>
                </a:solidFill>
              </a:rPr>
              <a:t>української</a:t>
            </a:r>
            <a:r>
              <a:rPr lang="ru-RU" sz="3200" b="1" i="1" dirty="0" smtClean="0">
                <a:solidFill>
                  <a:schemeClr val="tx1"/>
                </a:solidFill>
              </a:rPr>
              <a:t> </a:t>
            </a:r>
            <a:r>
              <a:rPr lang="ru-RU" sz="3200" b="1" i="1" dirty="0" err="1" smtClean="0">
                <a:solidFill>
                  <a:schemeClr val="tx1"/>
                </a:solidFill>
              </a:rPr>
              <a:t>культури</a:t>
            </a:r>
            <a:r>
              <a:rPr lang="ru-RU" sz="3200" b="1" i="1" dirty="0" smtClean="0">
                <a:solidFill>
                  <a:schemeClr val="tx1"/>
                </a:solidFill>
              </a:rPr>
              <a:t>, </a:t>
            </a:r>
            <a:r>
              <a:rPr lang="ru-RU" sz="3200" b="1" i="1" dirty="0" err="1" smtClean="0">
                <a:solidFill>
                  <a:schemeClr val="tx1"/>
                </a:solidFill>
              </a:rPr>
              <a:t>що</a:t>
            </a:r>
            <a:r>
              <a:rPr lang="ru-RU" sz="3200" b="1" i="1" dirty="0" smtClean="0">
                <a:solidFill>
                  <a:schemeClr val="tx1"/>
                </a:solidFill>
              </a:rPr>
              <a:t> </a:t>
            </a:r>
            <a:r>
              <a:rPr lang="ru-RU" sz="3200" b="1" i="1" dirty="0" err="1" smtClean="0">
                <a:solidFill>
                  <a:schemeClr val="tx1"/>
                </a:solidFill>
              </a:rPr>
              <a:t>сформувався</a:t>
            </a:r>
            <a:r>
              <a:rPr lang="ru-RU" sz="3200" b="1" i="1" dirty="0" smtClean="0">
                <a:solidFill>
                  <a:schemeClr val="tx1"/>
                </a:solidFill>
              </a:rPr>
              <a:t> </a:t>
            </a:r>
            <a:r>
              <a:rPr lang="ru-RU" sz="3200" b="1" i="1" dirty="0" err="1" smtClean="0">
                <a:solidFill>
                  <a:schemeClr val="tx1"/>
                </a:solidFill>
              </a:rPr>
              <a:t>довкола</a:t>
            </a:r>
            <a:r>
              <a:rPr lang="ru-RU" sz="3200" b="1" i="1" dirty="0" smtClean="0">
                <a:solidFill>
                  <a:schemeClr val="tx1"/>
                </a:solidFill>
              </a:rPr>
              <a:t> </a:t>
            </a:r>
            <a:r>
              <a:rPr lang="ru-RU" sz="3200" b="1" i="1" dirty="0" err="1" smtClean="0">
                <a:solidFill>
                  <a:schemeClr val="tx1"/>
                </a:solidFill>
              </a:rPr>
              <a:t>Георгія</a:t>
            </a:r>
            <a:r>
              <a:rPr lang="ru-RU" sz="3200" b="1" i="1" dirty="0" smtClean="0">
                <a:solidFill>
                  <a:schemeClr val="tx1"/>
                </a:solidFill>
              </a:rPr>
              <a:t> Нарбута, на </a:t>
            </a:r>
            <a:r>
              <a:rPr lang="ru-RU" sz="3200" b="1" i="1" dirty="0" err="1" smtClean="0">
                <a:solidFill>
                  <a:schemeClr val="tx1"/>
                </a:solidFill>
              </a:rPr>
              <a:t>зібраннях</a:t>
            </a:r>
            <a:r>
              <a:rPr lang="ru-RU" sz="3200" b="1" i="1" dirty="0" smtClean="0">
                <a:solidFill>
                  <a:schemeClr val="tx1"/>
                </a:solidFill>
              </a:rPr>
              <a:t> </a:t>
            </a:r>
            <a:r>
              <a:rPr lang="ru-RU" sz="3200" b="1" i="1" dirty="0" err="1" smtClean="0">
                <a:solidFill>
                  <a:schemeClr val="tx1"/>
                </a:solidFill>
              </a:rPr>
              <a:t>якого</a:t>
            </a:r>
            <a:r>
              <a:rPr lang="ru-RU" sz="3200" b="1" i="1" dirty="0" smtClean="0">
                <a:solidFill>
                  <a:schemeClr val="tx1"/>
                </a:solidFill>
              </a:rPr>
              <a:t> </a:t>
            </a:r>
            <a:r>
              <a:rPr lang="ru-RU" sz="3200" b="1" i="1" dirty="0" err="1" smtClean="0">
                <a:solidFill>
                  <a:schemeClr val="tx1"/>
                </a:solidFill>
              </a:rPr>
              <a:t>обговорювалися</a:t>
            </a:r>
            <a:r>
              <a:rPr lang="ru-RU" sz="3200" b="1" i="1" dirty="0" smtClean="0">
                <a:solidFill>
                  <a:schemeClr val="tx1"/>
                </a:solidFill>
              </a:rPr>
              <a:t> </a:t>
            </a:r>
            <a:r>
              <a:rPr lang="ru-RU" sz="3200" b="1" i="1" dirty="0" err="1" smtClean="0">
                <a:solidFill>
                  <a:schemeClr val="tx1"/>
                </a:solidFill>
              </a:rPr>
              <a:t>проблеми</a:t>
            </a:r>
            <a:r>
              <a:rPr lang="ru-RU" sz="3200" b="1" i="1" dirty="0" smtClean="0">
                <a:solidFill>
                  <a:schemeClr val="tx1"/>
                </a:solidFill>
              </a:rPr>
              <a:t> </a:t>
            </a:r>
            <a:r>
              <a:rPr lang="ru-RU" sz="3200" b="1" i="1" dirty="0" err="1" smtClean="0">
                <a:solidFill>
                  <a:schemeClr val="tx1"/>
                </a:solidFill>
              </a:rPr>
              <a:t>розвитку</a:t>
            </a:r>
            <a:r>
              <a:rPr lang="ru-RU" sz="3200" b="1" i="1" dirty="0" smtClean="0">
                <a:solidFill>
                  <a:schemeClr val="tx1"/>
                </a:solidFill>
              </a:rPr>
              <a:t> </a:t>
            </a:r>
            <a:r>
              <a:rPr lang="ru-RU" sz="3200" b="1" i="1" dirty="0" err="1" smtClean="0">
                <a:solidFill>
                  <a:schemeClr val="tx1"/>
                </a:solidFill>
              </a:rPr>
              <a:t>української</a:t>
            </a:r>
            <a:r>
              <a:rPr lang="ru-RU" sz="3200" b="1" i="1" dirty="0" smtClean="0">
                <a:solidFill>
                  <a:schemeClr val="tx1"/>
                </a:solidFill>
              </a:rPr>
              <a:t> </a:t>
            </a:r>
            <a:r>
              <a:rPr lang="ru-RU" sz="3200" b="1" i="1" dirty="0" err="1" smtClean="0">
                <a:solidFill>
                  <a:schemeClr val="tx1"/>
                </a:solidFill>
              </a:rPr>
              <a:t>літератури</a:t>
            </a:r>
            <a:r>
              <a:rPr lang="ru-RU" sz="3200" b="1" i="1" dirty="0" smtClean="0">
                <a:solidFill>
                  <a:schemeClr val="tx1"/>
                </a:solidFill>
              </a:rPr>
              <a:t>, </a:t>
            </a:r>
            <a:r>
              <a:rPr lang="ru-RU" sz="3200" b="1" i="1" dirty="0" err="1" smtClean="0">
                <a:solidFill>
                  <a:schemeClr val="tx1"/>
                </a:solidFill>
              </a:rPr>
              <a:t>малярства</a:t>
            </a:r>
            <a:r>
              <a:rPr lang="ru-RU" sz="3200" b="1" i="1" dirty="0" smtClean="0">
                <a:solidFill>
                  <a:schemeClr val="tx1"/>
                </a:solidFill>
              </a:rPr>
              <a:t>, </a:t>
            </a:r>
            <a:r>
              <a:rPr lang="ru-RU" sz="3200" b="1" i="1" dirty="0" err="1" smtClean="0">
                <a:solidFill>
                  <a:schemeClr val="tx1"/>
                </a:solidFill>
              </a:rPr>
              <a:t>графіки</a:t>
            </a:r>
            <a:r>
              <a:rPr lang="ru-RU" sz="3200" b="1" i="1" dirty="0" smtClean="0">
                <a:solidFill>
                  <a:schemeClr val="tx1"/>
                </a:solidFill>
              </a:rPr>
              <a:t>.</a:t>
            </a:r>
            <a:endParaRPr lang="ru-RU" sz="3200" b="1" i="1" dirty="0">
              <a:solidFill>
                <a:schemeClr val="tx1"/>
              </a:solidFill>
            </a:endParaRPr>
          </a:p>
        </p:txBody>
      </p:sp>
      <p:sp>
        <p:nvSpPr>
          <p:cNvPr id="8" name="Текст 7"/>
          <p:cNvSpPr>
            <a:spLocks noGrp="1"/>
          </p:cNvSpPr>
          <p:nvPr>
            <p:ph type="body" idx="1"/>
          </p:nvPr>
        </p:nvSpPr>
        <p:spPr/>
        <p:txBody>
          <a:bodyPr/>
          <a:lstStyle/>
          <a:p>
            <a:endParaRPr lang="ru-RU" dirty="0"/>
          </a:p>
        </p:txBody>
      </p:sp>
      <p:pic>
        <p:nvPicPr>
          <p:cNvPr id="5122" name="Picture 2" descr="Нарбут Г.jpeg"/>
          <p:cNvPicPr>
            <a:picLocks noChangeAspect="1" noChangeArrowheads="1"/>
          </p:cNvPicPr>
          <p:nvPr/>
        </p:nvPicPr>
        <p:blipFill>
          <a:blip r:embed="rId2" cstate="print"/>
          <a:srcRect/>
          <a:stretch>
            <a:fillRect/>
          </a:stretch>
        </p:blipFill>
        <p:spPr bwMode="auto">
          <a:xfrm>
            <a:off x="7825421" y="739164"/>
            <a:ext cx="3799615" cy="55854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336938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1850" y="3222170"/>
            <a:ext cx="10515600" cy="2775859"/>
          </a:xfrm>
        </p:spPr>
        <p:txBody>
          <a:bodyPr/>
          <a:lstStyle/>
          <a:p>
            <a:r>
              <a:rPr lang="ru-RU" dirty="0" smtClean="0"/>
              <a:t>1920 року </a:t>
            </a:r>
            <a:r>
              <a:rPr lang="ru-RU" dirty="0" err="1" smtClean="0"/>
              <a:t>одружився</a:t>
            </a:r>
            <a:r>
              <a:rPr lang="ru-RU" dirty="0" smtClean="0"/>
              <a:t> </a:t>
            </a:r>
            <a:r>
              <a:rPr lang="ru-RU" dirty="0" err="1" smtClean="0"/>
              <a:t>із</a:t>
            </a:r>
            <a:r>
              <a:rPr lang="ru-RU" dirty="0" smtClean="0"/>
              <a:t> </a:t>
            </a:r>
            <a:r>
              <a:rPr lang="ru-RU" dirty="0" err="1" smtClean="0"/>
              <a:t>Софією</a:t>
            </a:r>
            <a:r>
              <a:rPr lang="ru-RU" dirty="0" smtClean="0"/>
              <a:t> Лободою</a:t>
            </a:r>
            <a:endParaRPr lang="ru-RU" dirty="0"/>
          </a:p>
        </p:txBody>
      </p:sp>
      <p:sp>
        <p:nvSpPr>
          <p:cNvPr id="4" name="Текст 3"/>
          <p:cNvSpPr>
            <a:spLocks noGrp="1"/>
          </p:cNvSpPr>
          <p:nvPr>
            <p:ph type="body" idx="1"/>
          </p:nvPr>
        </p:nvSpPr>
        <p:spPr/>
        <p:txBody>
          <a:bodyPr/>
          <a:lstStyle/>
          <a:p>
            <a:endParaRPr lang="ru-RU" dirty="0"/>
          </a:p>
        </p:txBody>
      </p:sp>
      <p:pic>
        <p:nvPicPr>
          <p:cNvPr id="4098" name="Picture 2" descr="http://litakcent.com/wp-content/uploads/2009/05/zerov_z_druzhynoju_i_synom1.jpg"/>
          <p:cNvPicPr>
            <a:picLocks noChangeAspect="1" noChangeArrowheads="1"/>
          </p:cNvPicPr>
          <p:nvPr/>
        </p:nvPicPr>
        <p:blipFill>
          <a:blip r:embed="rId2" cstate="print"/>
          <a:srcRect/>
          <a:stretch>
            <a:fillRect/>
          </a:stretch>
        </p:blipFill>
        <p:spPr bwMode="auto">
          <a:xfrm>
            <a:off x="2481944" y="505732"/>
            <a:ext cx="7722860" cy="4196897"/>
          </a:xfrm>
          <a:prstGeom prst="rect">
            <a:avLst/>
          </a:prstGeom>
          <a:noFill/>
        </p:spPr>
      </p:pic>
    </p:spTree>
    <p:extLst>
      <p:ext uri="{BB962C8B-B14F-4D97-AF65-F5344CB8AC3E}">
        <p14:creationId xmlns:p14="http://schemas.microsoft.com/office/powerpoint/2010/main" xmlns="" val="1684785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7686" y="402771"/>
            <a:ext cx="6459764" cy="5203372"/>
          </a:xfrm>
        </p:spPr>
        <p:txBody>
          <a:bodyPr>
            <a:normAutofit/>
          </a:bodyPr>
          <a:lstStyle/>
          <a:p>
            <a:r>
              <a:rPr lang="ru-RU" sz="2400" dirty="0" smtClean="0"/>
              <a:t>З голодного </a:t>
            </a:r>
            <a:r>
              <a:rPr lang="ru-RU" sz="2400" dirty="0" err="1" smtClean="0"/>
              <a:t>Києва</a:t>
            </a:r>
            <a:r>
              <a:rPr lang="ru-RU" sz="2400" dirty="0" smtClean="0"/>
              <a:t> </a:t>
            </a:r>
            <a:r>
              <a:rPr lang="ru-RU" sz="2400" dirty="0" err="1" smtClean="0"/>
              <a:t>Миколу</a:t>
            </a:r>
            <a:r>
              <a:rPr lang="ru-RU" sz="2400" dirty="0" smtClean="0"/>
              <a:t> Зерова </a:t>
            </a:r>
            <a:r>
              <a:rPr lang="ru-RU" sz="2400" dirty="0" err="1" smtClean="0"/>
              <a:t>запрошують</a:t>
            </a:r>
            <a:r>
              <a:rPr lang="ru-RU" sz="2400" dirty="0" smtClean="0"/>
              <a:t> на роботу до </a:t>
            </a:r>
            <a:r>
              <a:rPr lang="ru-RU" sz="2400" dirty="0" err="1" smtClean="0"/>
              <a:t>Баришівської</a:t>
            </a:r>
            <a:r>
              <a:rPr lang="ru-RU" sz="2400" dirty="0" smtClean="0"/>
              <a:t> </a:t>
            </a:r>
            <a:r>
              <a:rPr lang="ru-RU" sz="2400" dirty="0" err="1" smtClean="0"/>
              <a:t>соціально-економічної</a:t>
            </a:r>
            <a:r>
              <a:rPr lang="ru-RU" sz="2400" dirty="0" smtClean="0"/>
              <a:t> </a:t>
            </a:r>
            <a:r>
              <a:rPr lang="ru-RU" sz="2400" dirty="0" err="1" smtClean="0"/>
              <a:t>школи</a:t>
            </a:r>
            <a:r>
              <a:rPr lang="ru-RU" sz="2400" dirty="0" smtClean="0"/>
              <a:t>, де </a:t>
            </a:r>
            <a:r>
              <a:rPr lang="ru-RU" sz="2400" dirty="0" err="1" smtClean="0"/>
              <a:t>він</a:t>
            </a:r>
            <a:r>
              <a:rPr lang="ru-RU" sz="2400" dirty="0" smtClean="0"/>
              <a:t> </a:t>
            </a:r>
            <a:r>
              <a:rPr lang="ru-RU" sz="2400" dirty="0" err="1" smtClean="0"/>
              <a:t>працює</a:t>
            </a:r>
            <a:r>
              <a:rPr lang="ru-RU" sz="2400" dirty="0" smtClean="0"/>
              <a:t> </a:t>
            </a:r>
            <a:r>
              <a:rPr lang="ru-RU" sz="2400" dirty="0" err="1" smtClean="0"/>
              <a:t>близько</a:t>
            </a:r>
            <a:r>
              <a:rPr lang="ru-RU" sz="2400" dirty="0" smtClean="0"/>
              <a:t> </a:t>
            </a:r>
            <a:r>
              <a:rPr lang="ru-RU" sz="2400" dirty="0" err="1" smtClean="0"/>
              <a:t>трьох</a:t>
            </a:r>
            <a:r>
              <a:rPr lang="ru-RU" sz="2400" dirty="0" smtClean="0"/>
              <a:t> </a:t>
            </a:r>
            <a:r>
              <a:rPr lang="ru-RU" sz="2400" dirty="0" err="1" smtClean="0"/>
              <a:t>років</a:t>
            </a:r>
            <a:r>
              <a:rPr lang="ru-RU" sz="2400" dirty="0" smtClean="0"/>
              <a:t>. </a:t>
            </a:r>
            <a:r>
              <a:rPr lang="ru-RU" sz="4000" dirty="0" err="1" smtClean="0"/>
              <a:t>Усі</a:t>
            </a:r>
            <a:r>
              <a:rPr lang="ru-RU" sz="4000" dirty="0" smtClean="0"/>
              <a:t> </a:t>
            </a:r>
            <a:r>
              <a:rPr lang="ru-RU" sz="4000" dirty="0" err="1" smtClean="0"/>
              <a:t>вірші</a:t>
            </a:r>
            <a:r>
              <a:rPr lang="ru-RU" sz="4000" dirty="0" smtClean="0"/>
              <a:t> </a:t>
            </a:r>
            <a:r>
              <a:rPr lang="ru-RU" sz="4000" dirty="0" err="1" smtClean="0"/>
              <a:t>його</a:t>
            </a:r>
            <a:r>
              <a:rPr lang="ru-RU" sz="4000" dirty="0" smtClean="0"/>
              <a:t> </a:t>
            </a:r>
            <a:r>
              <a:rPr lang="ru-RU" sz="4000" dirty="0" err="1" smtClean="0"/>
              <a:t>збірки</a:t>
            </a:r>
            <a:r>
              <a:rPr lang="ru-RU" sz="4000" dirty="0" smtClean="0"/>
              <a:t> «Камена» (1924) написано </a:t>
            </a:r>
            <a:r>
              <a:rPr lang="ru-RU" sz="4000" dirty="0" err="1" smtClean="0"/>
              <a:t>саме</a:t>
            </a:r>
            <a:r>
              <a:rPr lang="ru-RU" sz="4000" dirty="0" smtClean="0"/>
              <a:t> тут.</a:t>
            </a:r>
            <a:r>
              <a:rPr lang="ru-RU" sz="2400" dirty="0" smtClean="0"/>
              <a:t> </a:t>
            </a:r>
            <a:r>
              <a:rPr lang="ru-RU" sz="2400" dirty="0" err="1" smtClean="0"/>
              <a:t>Також</a:t>
            </a:r>
            <a:r>
              <a:rPr lang="ru-RU" sz="2400" dirty="0" smtClean="0"/>
              <a:t> у </a:t>
            </a:r>
            <a:r>
              <a:rPr lang="ru-RU" sz="2400" dirty="0" err="1" smtClean="0"/>
              <a:t>Баришівці</a:t>
            </a:r>
            <a:r>
              <a:rPr lang="ru-RU" sz="2400" dirty="0" smtClean="0"/>
              <a:t> Зеров </a:t>
            </a:r>
            <a:r>
              <a:rPr lang="ru-RU" sz="2400" dirty="0" err="1" smtClean="0"/>
              <a:t>зробив</a:t>
            </a:r>
            <a:r>
              <a:rPr lang="ru-RU" sz="2400" dirty="0" smtClean="0"/>
              <a:t> </a:t>
            </a:r>
            <a:r>
              <a:rPr lang="ru-RU" sz="2400" dirty="0" err="1" smtClean="0"/>
              <a:t>багато</a:t>
            </a:r>
            <a:r>
              <a:rPr lang="ru-RU" sz="2400" dirty="0" smtClean="0"/>
              <a:t> </a:t>
            </a:r>
            <a:r>
              <a:rPr lang="ru-RU" sz="2400" dirty="0" err="1" smtClean="0"/>
              <a:t>перекладів</a:t>
            </a:r>
            <a:r>
              <a:rPr lang="ru-RU" sz="2400" dirty="0" smtClean="0"/>
              <a:t>, написав низку </a:t>
            </a:r>
            <a:r>
              <a:rPr lang="ru-RU" sz="2400" dirty="0" err="1" smtClean="0"/>
              <a:t>сонетів</a:t>
            </a:r>
            <a:r>
              <a:rPr lang="ru-RU" sz="2400" dirty="0" smtClean="0"/>
              <a:t> та </a:t>
            </a:r>
            <a:r>
              <a:rPr lang="ru-RU" sz="2400" dirty="0" err="1" smtClean="0"/>
              <a:t>сатир-пародій</a:t>
            </a:r>
            <a:r>
              <a:rPr lang="ru-RU" sz="2400" dirty="0" smtClean="0"/>
              <a:t>, </a:t>
            </a:r>
            <a:r>
              <a:rPr lang="ru-RU" sz="2400" dirty="0" err="1" smtClean="0"/>
              <a:t>кілька</a:t>
            </a:r>
            <a:r>
              <a:rPr lang="ru-RU" sz="2400" dirty="0" smtClean="0"/>
              <a:t> невеликих </a:t>
            </a:r>
            <a:r>
              <a:rPr lang="ru-RU" sz="2400" dirty="0" err="1" smtClean="0"/>
              <a:t>оповідань</a:t>
            </a:r>
            <a:r>
              <a:rPr lang="ru-RU" sz="2400" dirty="0" smtClean="0"/>
              <a:t>.</a:t>
            </a:r>
            <a:endParaRPr lang="ru-RU" sz="2400" dirty="0"/>
          </a:p>
        </p:txBody>
      </p:sp>
      <p:sp>
        <p:nvSpPr>
          <p:cNvPr id="3" name="Текст 2"/>
          <p:cNvSpPr>
            <a:spLocks noGrp="1"/>
          </p:cNvSpPr>
          <p:nvPr>
            <p:ph type="body" idx="1"/>
          </p:nvPr>
        </p:nvSpPr>
        <p:spPr/>
        <p:txBody>
          <a:bodyPr/>
          <a:lstStyle/>
          <a:p>
            <a:endParaRPr lang="ru-RU"/>
          </a:p>
        </p:txBody>
      </p:sp>
      <p:pic>
        <p:nvPicPr>
          <p:cNvPr id="3074" name="Picture 2" descr="http://upload.wikimedia.org/wikipedia/commons/thumb/e/e0/Kamena.JPG/250px-Kamena.JPG"/>
          <p:cNvPicPr>
            <a:picLocks noChangeAspect="1" noChangeArrowheads="1"/>
          </p:cNvPicPr>
          <p:nvPr/>
        </p:nvPicPr>
        <p:blipFill>
          <a:blip r:embed="rId2" cstate="print"/>
          <a:srcRect/>
          <a:stretch>
            <a:fillRect/>
          </a:stretch>
        </p:blipFill>
        <p:spPr bwMode="auto">
          <a:xfrm>
            <a:off x="228600" y="280678"/>
            <a:ext cx="4746171" cy="6435808"/>
          </a:xfrm>
          <a:prstGeom prst="rect">
            <a:avLst/>
          </a:prstGeom>
          <a:noFill/>
        </p:spPr>
      </p:pic>
    </p:spTree>
    <p:extLst>
      <p:ext uri="{BB962C8B-B14F-4D97-AF65-F5344CB8AC3E}">
        <p14:creationId xmlns:p14="http://schemas.microsoft.com/office/powerpoint/2010/main" xmlns="" val="1169040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1850" y="1"/>
            <a:ext cx="5383893" cy="4278085"/>
          </a:xfrm>
        </p:spPr>
        <p:txBody>
          <a:bodyPr>
            <a:normAutofit fontScale="90000"/>
          </a:bodyPr>
          <a:lstStyle/>
          <a:p>
            <a:r>
              <a:rPr lang="ru-RU" sz="3200" dirty="0" smtClean="0"/>
              <a:t>1923 року до </a:t>
            </a:r>
            <a:r>
              <a:rPr lang="ru-RU" sz="3200" dirty="0" err="1" smtClean="0"/>
              <a:t>Києва</a:t>
            </a:r>
            <a:r>
              <a:rPr lang="ru-RU" sz="3200" dirty="0" smtClean="0"/>
              <a:t> </a:t>
            </a:r>
            <a:r>
              <a:rPr lang="ru-RU" sz="3200" dirty="0" err="1" smtClean="0"/>
              <a:t>повернулося</a:t>
            </a:r>
            <a:r>
              <a:rPr lang="ru-RU" sz="3200" dirty="0" smtClean="0"/>
              <a:t> </a:t>
            </a:r>
            <a:r>
              <a:rPr lang="ru-RU" sz="3200" dirty="0" err="1" smtClean="0"/>
              <a:t>чимало</a:t>
            </a:r>
            <a:r>
              <a:rPr lang="ru-RU" sz="3200" dirty="0" smtClean="0"/>
              <a:t> </a:t>
            </a:r>
            <a:r>
              <a:rPr lang="ru-RU" sz="3200" dirty="0" err="1" smtClean="0"/>
              <a:t>письменників</a:t>
            </a:r>
            <a:r>
              <a:rPr lang="ru-RU" sz="3200" dirty="0" smtClean="0"/>
              <a:t>, </a:t>
            </a:r>
            <a:r>
              <a:rPr lang="ru-RU" sz="3200" dirty="0" err="1" smtClean="0"/>
              <a:t>що</a:t>
            </a:r>
            <a:r>
              <a:rPr lang="ru-RU" sz="3200" dirty="0" smtClean="0"/>
              <a:t> </a:t>
            </a:r>
            <a:r>
              <a:rPr lang="ru-RU" sz="3200" dirty="0" err="1" smtClean="0"/>
              <a:t>об'єднались</a:t>
            </a:r>
            <a:r>
              <a:rPr lang="ru-RU" sz="3200" dirty="0" smtClean="0"/>
              <a:t> у рамках </a:t>
            </a:r>
            <a:r>
              <a:rPr lang="ru-RU" sz="3200" dirty="0" err="1" smtClean="0"/>
              <a:t>АСПИСу</a:t>
            </a:r>
            <a:r>
              <a:rPr lang="ru-RU" sz="3200" dirty="0" smtClean="0"/>
              <a:t>. </a:t>
            </a:r>
            <a:r>
              <a:rPr lang="ru-RU" sz="3200" dirty="0" err="1" smtClean="0"/>
              <a:t>Серед</a:t>
            </a:r>
            <a:r>
              <a:rPr lang="ru-RU" sz="3200" dirty="0" smtClean="0"/>
              <a:t> них </a:t>
            </a:r>
            <a:r>
              <a:rPr lang="ru-RU" sz="3200" dirty="0" err="1" smtClean="0"/>
              <a:t>вирізнялася</a:t>
            </a:r>
            <a:r>
              <a:rPr lang="ru-RU" sz="3200" dirty="0" smtClean="0"/>
              <a:t> </a:t>
            </a:r>
            <a:r>
              <a:rPr lang="ru-RU" sz="3200" dirty="0" err="1" smtClean="0"/>
              <a:t>літературна</a:t>
            </a:r>
            <a:r>
              <a:rPr lang="ru-RU" sz="3200" dirty="0" smtClean="0"/>
              <a:t> </a:t>
            </a:r>
            <a:r>
              <a:rPr lang="ru-RU" sz="3200" dirty="0" err="1" smtClean="0"/>
              <a:t>група</a:t>
            </a:r>
            <a:r>
              <a:rPr lang="ru-RU" sz="3200" dirty="0" smtClean="0"/>
              <a:t>, </a:t>
            </a:r>
            <a:r>
              <a:rPr lang="ru-RU" sz="3200" dirty="0" err="1" smtClean="0"/>
              <a:t>що</a:t>
            </a:r>
            <a:r>
              <a:rPr lang="ru-RU" sz="3200" dirty="0" smtClean="0"/>
              <a:t> </a:t>
            </a:r>
            <a:r>
              <a:rPr lang="ru-RU" sz="3200" dirty="0" err="1" smtClean="0"/>
              <a:t>її</a:t>
            </a:r>
            <a:r>
              <a:rPr lang="ru-RU" sz="3200" dirty="0" smtClean="0"/>
              <a:t> стали </a:t>
            </a:r>
            <a:r>
              <a:rPr lang="ru-RU" sz="3200" dirty="0" err="1" smtClean="0"/>
              <a:t>називатинеокласиками</a:t>
            </a:r>
            <a:r>
              <a:rPr lang="ru-RU" sz="3200" dirty="0" smtClean="0"/>
              <a:t>, одним </a:t>
            </a:r>
            <a:r>
              <a:rPr lang="ru-RU" sz="3200" dirty="0" err="1" smtClean="0"/>
              <a:t>з</a:t>
            </a:r>
            <a:r>
              <a:rPr lang="ru-RU" sz="3200" dirty="0" smtClean="0"/>
              <a:t> </a:t>
            </a:r>
            <a:r>
              <a:rPr lang="ru-RU" sz="3200" dirty="0" err="1" smtClean="0"/>
              <a:t>лідерів</a:t>
            </a:r>
            <a:r>
              <a:rPr lang="ru-RU" sz="3200" dirty="0" smtClean="0"/>
              <a:t> </a:t>
            </a:r>
            <a:r>
              <a:rPr lang="ru-RU" sz="3200" dirty="0" err="1" smtClean="0"/>
              <a:t>якої</a:t>
            </a:r>
            <a:r>
              <a:rPr lang="ru-RU" sz="3200" dirty="0" smtClean="0"/>
              <a:t> </a:t>
            </a:r>
            <a:r>
              <a:rPr lang="ru-RU" sz="3200" dirty="0" err="1" smtClean="0"/>
              <a:t>був</a:t>
            </a:r>
            <a:r>
              <a:rPr lang="ru-RU" sz="3200" dirty="0" smtClean="0"/>
              <a:t> Зеров.</a:t>
            </a:r>
            <a:endParaRPr lang="ru-RU" sz="3200" dirty="0"/>
          </a:p>
        </p:txBody>
      </p:sp>
      <p:sp>
        <p:nvSpPr>
          <p:cNvPr id="6" name="Текст 5"/>
          <p:cNvSpPr>
            <a:spLocks noGrp="1"/>
          </p:cNvSpPr>
          <p:nvPr>
            <p:ph type="body" idx="1"/>
          </p:nvPr>
        </p:nvSpPr>
        <p:spPr/>
        <p:txBody>
          <a:bodyPr/>
          <a:lstStyle/>
          <a:p>
            <a:endParaRPr lang="ru-RU"/>
          </a:p>
        </p:txBody>
      </p:sp>
      <p:sp>
        <p:nvSpPr>
          <p:cNvPr id="7" name="Прямоугольник 6"/>
          <p:cNvSpPr/>
          <p:nvPr/>
        </p:nvSpPr>
        <p:spPr>
          <a:xfrm>
            <a:off x="6335486" y="402772"/>
            <a:ext cx="5116285" cy="6124754"/>
          </a:xfrm>
          <a:prstGeom prst="rect">
            <a:avLst/>
          </a:prstGeom>
        </p:spPr>
        <p:txBody>
          <a:bodyPr wrap="square">
            <a:spAutoFit/>
          </a:bodyPr>
          <a:lstStyle/>
          <a:p>
            <a:r>
              <a:rPr lang="ru-RU" sz="2800" dirty="0" smtClean="0">
                <a:solidFill>
                  <a:schemeClr val="bg1"/>
                </a:solidFill>
              </a:rPr>
              <a:t>Того ж 1924 року </a:t>
            </a:r>
            <a:r>
              <a:rPr lang="ru-RU" sz="2800" dirty="0" err="1" smtClean="0">
                <a:solidFill>
                  <a:schemeClr val="bg1"/>
                </a:solidFill>
              </a:rPr>
              <a:t>було</a:t>
            </a:r>
            <a:r>
              <a:rPr lang="ru-RU" sz="2800" dirty="0" smtClean="0">
                <a:solidFill>
                  <a:schemeClr val="bg1"/>
                </a:solidFill>
              </a:rPr>
              <a:t> </a:t>
            </a:r>
            <a:r>
              <a:rPr lang="ru-RU" sz="2800" dirty="0" err="1" smtClean="0">
                <a:solidFill>
                  <a:schemeClr val="bg1"/>
                </a:solidFill>
              </a:rPr>
              <a:t>надруковано</a:t>
            </a:r>
            <a:r>
              <a:rPr lang="ru-RU" sz="2800" dirty="0" smtClean="0">
                <a:solidFill>
                  <a:schemeClr val="bg1"/>
                </a:solidFill>
              </a:rPr>
              <a:t> «Камену» — першу </a:t>
            </a:r>
            <a:r>
              <a:rPr lang="ru-RU" sz="2800" dirty="0" err="1" smtClean="0">
                <a:solidFill>
                  <a:schemeClr val="bg1"/>
                </a:solidFill>
              </a:rPr>
              <a:t>збірку</a:t>
            </a:r>
            <a:r>
              <a:rPr lang="ru-RU" sz="2800" dirty="0" smtClean="0">
                <a:solidFill>
                  <a:schemeClr val="bg1"/>
                </a:solidFill>
              </a:rPr>
              <a:t> </a:t>
            </a:r>
            <a:r>
              <a:rPr lang="ru-RU" sz="2800" dirty="0" err="1" smtClean="0">
                <a:solidFill>
                  <a:schemeClr val="bg1"/>
                </a:solidFill>
              </a:rPr>
              <a:t>віршів</a:t>
            </a:r>
            <a:r>
              <a:rPr lang="ru-RU" sz="2800" dirty="0" smtClean="0">
                <a:solidFill>
                  <a:schemeClr val="bg1"/>
                </a:solidFill>
              </a:rPr>
              <a:t> Зерова, до </a:t>
            </a:r>
            <a:r>
              <a:rPr lang="ru-RU" sz="2800" dirty="0" err="1" smtClean="0">
                <a:solidFill>
                  <a:schemeClr val="bg1"/>
                </a:solidFill>
              </a:rPr>
              <a:t>якої</a:t>
            </a:r>
            <a:r>
              <a:rPr lang="ru-RU" sz="2800" dirty="0" smtClean="0">
                <a:solidFill>
                  <a:schemeClr val="bg1"/>
                </a:solidFill>
              </a:rPr>
              <a:t>, </a:t>
            </a:r>
            <a:r>
              <a:rPr lang="ru-RU" sz="2800" dirty="0" err="1" smtClean="0">
                <a:solidFill>
                  <a:schemeClr val="bg1"/>
                </a:solidFill>
              </a:rPr>
              <a:t>втім</a:t>
            </a:r>
            <a:r>
              <a:rPr lang="ru-RU" sz="2800" dirty="0" smtClean="0">
                <a:solidFill>
                  <a:schemeClr val="bg1"/>
                </a:solidFill>
              </a:rPr>
              <a:t>, </a:t>
            </a:r>
            <a:r>
              <a:rPr lang="ru-RU" sz="2800" dirty="0" err="1" smtClean="0">
                <a:solidFill>
                  <a:schemeClr val="bg1"/>
                </a:solidFill>
              </a:rPr>
              <a:t>було</a:t>
            </a:r>
            <a:r>
              <a:rPr lang="ru-RU" sz="2800" dirty="0" smtClean="0">
                <a:solidFill>
                  <a:schemeClr val="bg1"/>
                </a:solidFill>
              </a:rPr>
              <a:t> включено </a:t>
            </a:r>
            <a:r>
              <a:rPr lang="ru-RU" sz="2800" dirty="0" err="1" smtClean="0">
                <a:solidFill>
                  <a:schemeClr val="bg1"/>
                </a:solidFill>
              </a:rPr>
              <a:t>й</a:t>
            </a:r>
            <a:r>
              <a:rPr lang="ru-RU" sz="2800" dirty="0" smtClean="0">
                <a:solidFill>
                  <a:schemeClr val="bg1"/>
                </a:solidFill>
              </a:rPr>
              <a:t> </a:t>
            </a:r>
            <a:r>
              <a:rPr lang="ru-RU" sz="2800" dirty="0" err="1" smtClean="0">
                <a:solidFill>
                  <a:schemeClr val="bg1"/>
                </a:solidFill>
              </a:rPr>
              <a:t>перекладний</a:t>
            </a:r>
            <a:r>
              <a:rPr lang="ru-RU" sz="2800" dirty="0" smtClean="0">
                <a:solidFill>
                  <a:schemeClr val="bg1"/>
                </a:solidFill>
              </a:rPr>
              <a:t> </a:t>
            </a:r>
            <a:r>
              <a:rPr lang="ru-RU" sz="2800" dirty="0" err="1" smtClean="0">
                <a:solidFill>
                  <a:schemeClr val="bg1"/>
                </a:solidFill>
              </a:rPr>
              <a:t>розділ</a:t>
            </a:r>
            <a:r>
              <a:rPr lang="ru-RU" sz="2800" dirty="0" smtClean="0">
                <a:solidFill>
                  <a:schemeClr val="bg1"/>
                </a:solidFill>
              </a:rPr>
              <a:t>. Автор скромно </a:t>
            </a:r>
            <a:r>
              <a:rPr lang="ru-RU" sz="2800" dirty="0" err="1" smtClean="0">
                <a:solidFill>
                  <a:schemeClr val="bg1"/>
                </a:solidFill>
              </a:rPr>
              <a:t>виправдовував</a:t>
            </a:r>
            <a:r>
              <a:rPr lang="ru-RU" sz="2800" dirty="0" smtClean="0">
                <a:solidFill>
                  <a:schemeClr val="bg1"/>
                </a:solidFill>
              </a:rPr>
              <a:t> </a:t>
            </a:r>
            <a:r>
              <a:rPr lang="ru-RU" sz="2800" dirty="0" err="1" smtClean="0">
                <a:solidFill>
                  <a:schemeClr val="bg1"/>
                </a:solidFill>
              </a:rPr>
              <a:t>це</a:t>
            </a:r>
            <a:r>
              <a:rPr lang="ru-RU" sz="2800" dirty="0" smtClean="0">
                <a:solidFill>
                  <a:schemeClr val="bg1"/>
                </a:solidFill>
              </a:rPr>
              <a:t> перед </a:t>
            </a:r>
            <a:r>
              <a:rPr lang="ru-RU" sz="2800" dirty="0" err="1" smtClean="0">
                <a:solidFill>
                  <a:schemeClr val="bg1"/>
                </a:solidFill>
              </a:rPr>
              <a:t>сучасниками</a:t>
            </a:r>
            <a:r>
              <a:rPr lang="ru-RU" sz="2800" dirty="0" smtClean="0">
                <a:solidFill>
                  <a:schemeClr val="bg1"/>
                </a:solidFill>
              </a:rPr>
              <a:t> потребою </a:t>
            </a:r>
            <a:r>
              <a:rPr lang="ru-RU" sz="2800" dirty="0" err="1" smtClean="0">
                <a:solidFill>
                  <a:schemeClr val="bg1"/>
                </a:solidFill>
              </a:rPr>
              <a:t>розробляти</a:t>
            </a:r>
            <a:r>
              <a:rPr lang="ru-RU" sz="2800" dirty="0" smtClean="0">
                <a:solidFill>
                  <a:schemeClr val="bg1"/>
                </a:solidFill>
              </a:rPr>
              <a:t> </a:t>
            </a:r>
            <a:r>
              <a:rPr lang="ru-RU" sz="2800" dirty="0" err="1" smtClean="0">
                <a:solidFill>
                  <a:schemeClr val="bg1"/>
                </a:solidFill>
              </a:rPr>
              <a:t>мову</a:t>
            </a:r>
            <a:r>
              <a:rPr lang="ru-RU" sz="2800" dirty="0" smtClean="0">
                <a:solidFill>
                  <a:schemeClr val="bg1"/>
                </a:solidFill>
              </a:rPr>
              <a:t> </a:t>
            </a:r>
            <a:r>
              <a:rPr lang="ru-RU" sz="2800" dirty="0" err="1" smtClean="0">
                <a:solidFill>
                  <a:schemeClr val="bg1"/>
                </a:solidFill>
              </a:rPr>
              <a:t>і</a:t>
            </a:r>
            <a:r>
              <a:rPr lang="ru-RU" sz="2800" dirty="0" smtClean="0">
                <a:solidFill>
                  <a:schemeClr val="bg1"/>
                </a:solidFill>
              </a:rPr>
              <a:t> стиль, </a:t>
            </a:r>
            <a:r>
              <a:rPr lang="ru-RU" sz="2800" dirty="0" err="1" smtClean="0">
                <a:solidFill>
                  <a:schemeClr val="bg1"/>
                </a:solidFill>
              </a:rPr>
              <a:t>удосконалювати</a:t>
            </a:r>
            <a:r>
              <a:rPr lang="ru-RU" sz="2800" dirty="0" smtClean="0">
                <a:solidFill>
                  <a:schemeClr val="bg1"/>
                </a:solidFill>
              </a:rPr>
              <a:t> </a:t>
            </a:r>
            <a:r>
              <a:rPr lang="ru-RU" sz="2800" dirty="0" err="1" smtClean="0">
                <a:solidFill>
                  <a:schemeClr val="bg1"/>
                </a:solidFill>
              </a:rPr>
              <a:t>техніку</a:t>
            </a:r>
            <a:r>
              <a:rPr lang="ru-RU" sz="2800" dirty="0" smtClean="0">
                <a:solidFill>
                  <a:schemeClr val="bg1"/>
                </a:solidFill>
              </a:rPr>
              <a:t> </a:t>
            </a:r>
            <a:r>
              <a:rPr lang="ru-RU" sz="2800" dirty="0" err="1" smtClean="0">
                <a:solidFill>
                  <a:schemeClr val="bg1"/>
                </a:solidFill>
              </a:rPr>
              <a:t>й</a:t>
            </a:r>
            <a:r>
              <a:rPr lang="ru-RU" sz="2800" dirty="0" smtClean="0">
                <a:solidFill>
                  <a:schemeClr val="bg1"/>
                </a:solidFill>
              </a:rPr>
              <a:t> </a:t>
            </a:r>
            <a:r>
              <a:rPr lang="ru-RU" sz="2800" dirty="0" err="1" smtClean="0">
                <a:solidFill>
                  <a:schemeClr val="bg1"/>
                </a:solidFill>
              </a:rPr>
              <a:t>синтаксичну</a:t>
            </a:r>
            <a:r>
              <a:rPr lang="ru-RU" sz="2800" dirty="0" smtClean="0">
                <a:solidFill>
                  <a:schemeClr val="bg1"/>
                </a:solidFill>
              </a:rPr>
              <a:t> </a:t>
            </a:r>
            <a:r>
              <a:rPr lang="ru-RU" sz="2800" dirty="0" err="1" smtClean="0">
                <a:solidFill>
                  <a:schemeClr val="bg1"/>
                </a:solidFill>
              </a:rPr>
              <a:t>гнучкість</a:t>
            </a:r>
            <a:r>
              <a:rPr lang="ru-RU" sz="2800" dirty="0" smtClean="0">
                <a:solidFill>
                  <a:schemeClr val="bg1"/>
                </a:solidFill>
              </a:rPr>
              <a:t> </a:t>
            </a:r>
            <a:r>
              <a:rPr lang="ru-RU" sz="2800" dirty="0" err="1" smtClean="0">
                <a:solidFill>
                  <a:schemeClr val="bg1"/>
                </a:solidFill>
              </a:rPr>
              <a:t>української</a:t>
            </a:r>
            <a:r>
              <a:rPr lang="ru-RU" sz="2800" dirty="0" smtClean="0">
                <a:solidFill>
                  <a:schemeClr val="bg1"/>
                </a:solidFill>
              </a:rPr>
              <a:t> </a:t>
            </a:r>
            <a:r>
              <a:rPr lang="ru-RU" sz="2800" dirty="0" err="1" smtClean="0">
                <a:solidFill>
                  <a:schemeClr val="bg1"/>
                </a:solidFill>
              </a:rPr>
              <a:t>поезії</a:t>
            </a:r>
            <a:r>
              <a:rPr lang="ru-RU" sz="2800" dirty="0" smtClean="0">
                <a:solidFill>
                  <a:schemeClr val="bg1"/>
                </a:solidFill>
              </a:rPr>
              <a:t>, </a:t>
            </a:r>
            <a:r>
              <a:rPr lang="ru-RU" sz="2800" dirty="0" err="1" smtClean="0">
                <a:solidFill>
                  <a:schemeClr val="bg1"/>
                </a:solidFill>
              </a:rPr>
              <a:t>називаючи</a:t>
            </a:r>
            <a:r>
              <a:rPr lang="ru-RU" sz="2800" dirty="0" smtClean="0">
                <a:solidFill>
                  <a:schemeClr val="bg1"/>
                </a:solidFill>
              </a:rPr>
              <a:t> </a:t>
            </a:r>
            <a:r>
              <a:rPr lang="ru-RU" sz="2800" dirty="0" err="1" smtClean="0">
                <a:solidFill>
                  <a:schemeClr val="bg1"/>
                </a:solidFill>
              </a:rPr>
              <a:t>свої</a:t>
            </a:r>
            <a:r>
              <a:rPr lang="ru-RU" sz="2800" dirty="0" smtClean="0">
                <a:solidFill>
                  <a:schemeClr val="bg1"/>
                </a:solidFill>
              </a:rPr>
              <a:t> </a:t>
            </a:r>
            <a:r>
              <a:rPr lang="ru-RU" sz="2800" dirty="0" err="1" smtClean="0">
                <a:solidFill>
                  <a:schemeClr val="bg1"/>
                </a:solidFill>
              </a:rPr>
              <a:t>сонети</a:t>
            </a:r>
            <a:r>
              <a:rPr lang="ru-RU" sz="2800" dirty="0" smtClean="0">
                <a:solidFill>
                  <a:schemeClr val="bg1"/>
                </a:solidFill>
              </a:rPr>
              <a:t> «сухарями» на </a:t>
            </a:r>
            <a:r>
              <a:rPr lang="ru-RU" sz="2800" dirty="0" err="1" smtClean="0">
                <a:solidFill>
                  <a:schemeClr val="bg1"/>
                </a:solidFill>
              </a:rPr>
              <a:t>розкішному</a:t>
            </a:r>
            <a:r>
              <a:rPr lang="ru-RU" sz="2800" dirty="0" smtClean="0">
                <a:solidFill>
                  <a:schemeClr val="bg1"/>
                </a:solidFill>
              </a:rPr>
              <a:t> </a:t>
            </a:r>
            <a:r>
              <a:rPr lang="ru-RU" sz="2800" dirty="0" err="1" smtClean="0">
                <a:solidFill>
                  <a:schemeClr val="bg1"/>
                </a:solidFill>
              </a:rPr>
              <a:t>бенкеті</a:t>
            </a:r>
            <a:r>
              <a:rPr lang="ru-RU" sz="2800" dirty="0" smtClean="0">
                <a:solidFill>
                  <a:schemeClr val="bg1"/>
                </a:solidFill>
              </a:rPr>
              <a:t> </a:t>
            </a:r>
            <a:r>
              <a:rPr lang="ru-RU" sz="2800" dirty="0" err="1" smtClean="0">
                <a:solidFill>
                  <a:schemeClr val="bg1"/>
                </a:solidFill>
              </a:rPr>
              <a:t>поетичної</a:t>
            </a:r>
            <a:r>
              <a:rPr lang="ru-RU" sz="2800" dirty="0" smtClean="0">
                <a:solidFill>
                  <a:schemeClr val="bg1"/>
                </a:solidFill>
              </a:rPr>
              <a:t> </a:t>
            </a:r>
            <a:r>
              <a:rPr lang="ru-RU" sz="2800" dirty="0" err="1" smtClean="0">
                <a:solidFill>
                  <a:schemeClr val="bg1"/>
                </a:solidFill>
              </a:rPr>
              <a:t>фантазії</a:t>
            </a:r>
            <a:r>
              <a:rPr lang="ru-RU" sz="2800" dirty="0" smtClean="0">
                <a:solidFill>
                  <a:schemeClr val="bg1"/>
                </a:solidFill>
              </a:rPr>
              <a:t>.</a:t>
            </a:r>
            <a:endParaRPr lang="ru-RU" sz="2800" dirty="0">
              <a:solidFill>
                <a:schemeClr val="bg1"/>
              </a:solidFill>
            </a:endParaRPr>
          </a:p>
        </p:txBody>
      </p:sp>
      <p:pic>
        <p:nvPicPr>
          <p:cNvPr id="2049" name="Picture 1" descr="C:\Users\User\AppData\Local\Microsoft\Windows\Temporary Internet Files\Content.IE5\3ELD4RW6\MC900239929[1].wmf"/>
          <p:cNvPicPr>
            <a:picLocks noChangeAspect="1" noChangeArrowheads="1"/>
          </p:cNvPicPr>
          <p:nvPr/>
        </p:nvPicPr>
        <p:blipFill>
          <a:blip r:embed="rId2" cstate="print"/>
          <a:srcRect/>
          <a:stretch>
            <a:fillRect/>
          </a:stretch>
        </p:blipFill>
        <p:spPr bwMode="auto">
          <a:xfrm flipH="1">
            <a:off x="326572" y="3798141"/>
            <a:ext cx="4506686" cy="3529968"/>
          </a:xfrm>
          <a:prstGeom prst="rect">
            <a:avLst/>
          </a:prstGeom>
          <a:noFill/>
        </p:spPr>
      </p:pic>
    </p:spTree>
    <p:extLst>
      <p:ext uri="{BB962C8B-B14F-4D97-AF65-F5344CB8AC3E}">
        <p14:creationId xmlns:p14="http://schemas.microsoft.com/office/powerpoint/2010/main" xmlns="" val="30789869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922391">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382D75-6DC6-4908-8B05-64D061C4B1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TS102922391</Template>
  <TotalTime>0</TotalTime>
  <Words>196</Words>
  <Application>Microsoft Office PowerPoint</Application>
  <PresentationFormat>Произвольный</PresentationFormat>
  <Paragraphs>35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TS102922391</vt:lpstr>
      <vt:lpstr>Микола зеров</vt:lpstr>
      <vt:lpstr>Короткі відомості про письменника</vt:lpstr>
      <vt:lpstr>Микола Зеров народився 26 квітня 1890 року в повітовому місті Зінькові на Полтавщині в багатодітній сім'ї вчителя місцевої двокласної школи Костянтина Іраклійовича Зерова.</vt:lpstr>
      <vt:lpstr>По закінченні Зіньківської школи, де його однокласником був майбутній гуморист Остап Вишня Зеров навчався в Охтирській та Першій київській гімназіях (1903–1908).  У 1909–1914 роках — студент історико-філологічного факультету Київського університету Святого Володимира.</vt:lpstr>
      <vt:lpstr>Слайд 5</vt:lpstr>
      <vt:lpstr>В цей час Микола Зеров  увійшов до елітарного гуртка діячів української культури, що сформувався довкола Георгія Нарбута, на зібраннях якого обговорювалися проблеми розвитку української літератури, малярства, графіки.</vt:lpstr>
      <vt:lpstr>1920 року одружився із Софією Лободою</vt:lpstr>
      <vt:lpstr>З голодного Києва Миколу Зерова запрошують на роботу до Баришівської соціально-економічної школи, де він працює близько трьох років. Усі вірші його збірки «Камена» (1924) написано саме тут. Також у Баришівці Зеров зробив багато перекладів, написав низку сонетів та сатир-пародій, кілька невеликих оповідань.</vt:lpstr>
      <vt:lpstr>1923 року до Києва повернулося чимало письменників, що об'єднались у рамках АСПИСу. Серед них вирізнялася літературна група, що її стали називатинеокласиками, одним з лідерів якої був Зеров.</vt:lpstr>
      <vt:lpstr>Глибоке проникнення у філософську сутність буття, вишукана мова, висока версифікативна майстерність творів Зерова вражали сучасників. Щоправда, багато хто поетові закидав, що він несучасний, байдужий до актуальних проблем. Підстави для таких тверджень давали не тільки його вірші, а й перший випуск історико-літературного нарису «Нове українське письменство» і монографія «Леся Українка», також видані 1924 року. Все це, вважали противники Зерова, належить минулому, яке треба відкидати.</vt:lpstr>
      <vt:lpstr>Червневий пленум ЦК КП(б)У 1927 року дав прямі директивні вказівки щодо політичної оцінки «неокласиків»; фактично ця постанова означала заборону літературної та критичної діяльності Зерова. Для нього лишалася тільки одна ділянка — історико-літературні студії. Саме на цьому Зеров і зосередився наприкінці 1920-х років. Він писав передмови до творів українських письменників-класиків, які видавалися у видавництвах «Книгоспілка» та «Сяйво». З цих статей склалася книжка «Від Куліша до Винниченка» (1929 р.). </vt:lpstr>
      <vt:lpstr>Наприкінці 1934 Зерова було  остаточно звільнено з університету.  Він втратив останнє матеріальне опертя й  був змушений шукати будь-яку працю  або залишити Україну. Водночас  він довідався про те, що за  сфабрикованими звинуваченнями було засуджено й  розстріляно Григорія Косинку й Олексу Влизька. Переживши ще одну трагедію, — смерть десятилітнього сина — М. Зеров переїжджає до Москви. </vt:lpstr>
      <vt:lpstr>У ніч із 27 на 28 квітня 1935 року  Зерова було заарештовано  під Москвою на станції Пушкіне.  20 травня його доправлено до Києва для слідства.  Зерова звинуватили в керівництві  контрреволюційною терористичною  націоналістичною організацією. М. Зерова було засуджено на 10-річне ув'язнення.</vt:lpstr>
      <vt:lpstr>Наприкінці зими Зерова та засуджених з ним за тією ж справою відправлено до Карелії. 9 жовтня 1937 «справа Зерова та ін.» була переглянута особливою трійкою УНКВС по Ленінградській області. Засуджено до розстрілу. Зеров разом з багатьма іншими представниками української культури був розстріляний в селищі Сандармох 3 листопада 1937 року</vt:lpstr>
      <vt:lpstr>Символічна могила Миколи Зерова знаходиться на Лук'янівському кладовищі в Києві (ділянка 12) разом зі справжньою могилою його сина — Котика (Констянтина) Зерова.</vt:lpstr>
      <vt:lpstr>Слайд 16</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2013-09-21T08:06:50Z</dcterms:created>
  <dcterms:modified xsi:type="dcterms:W3CDTF">2013-09-21T13:40:28Z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