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74" r:id="rId5"/>
    <p:sldId id="260" r:id="rId6"/>
    <p:sldId id="268" r:id="rId7"/>
    <p:sldId id="269" r:id="rId8"/>
    <p:sldId id="272" r:id="rId9"/>
    <p:sldId id="261" r:id="rId10"/>
    <p:sldId id="262" r:id="rId11"/>
    <p:sldId id="263" r:id="rId12"/>
    <p:sldId id="264" r:id="rId13"/>
    <p:sldId id="270" r:id="rId14"/>
    <p:sldId id="265" r:id="rId15"/>
    <p:sldId id="266" r:id="rId16"/>
    <p:sldId id="267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58200" cy="1368152"/>
          </a:xfrm>
        </p:spPr>
        <p:txBody>
          <a:bodyPr/>
          <a:lstStyle/>
          <a:p>
            <a:r>
              <a:rPr lang="uk-UA" dirty="0" smtClean="0"/>
              <a:t>Омелько </a:t>
            </a:r>
            <a:r>
              <a:rPr lang="uk-UA" dirty="0" err="1" smtClean="0"/>
              <a:t>кайдаш</a:t>
            </a:r>
            <a:r>
              <a:rPr lang="uk-UA" dirty="0" smtClean="0"/>
              <a:t> та </a:t>
            </a:r>
            <a:r>
              <a:rPr lang="uk-UA" dirty="0" err="1" smtClean="0"/>
              <a:t>маруся</a:t>
            </a:r>
            <a:r>
              <a:rPr lang="uk-UA" dirty="0" smtClean="0"/>
              <a:t> </a:t>
            </a:r>
            <a:r>
              <a:rPr lang="uk-UA" dirty="0" err="1" smtClean="0"/>
              <a:t>кайдашиха</a:t>
            </a:r>
            <a:endParaRPr lang="ru-RU" dirty="0"/>
          </a:p>
        </p:txBody>
      </p:sp>
      <p:pic>
        <p:nvPicPr>
          <p:cNvPr id="4" name="Рисунок 3" descr="Безкоштовна електронна бібліотека з української мови та літератури від книжкового магазину &quot;Шкільній Всесвіт&quot; - Part 169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799"/>
            <a:ext cx="6120680" cy="522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55679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Дуже любила Маруся дітей, і хоча Мотря не давала їй своєї дитини та одганяла її від колиски, але вночі </a:t>
            </a:r>
            <a:r>
              <a:rPr lang="uk-UA" dirty="0" err="1" smtClean="0"/>
              <a:t>Кайдашиха</a:t>
            </a:r>
            <a:r>
              <a:rPr lang="uk-UA" dirty="0" smtClean="0"/>
              <a:t> «вставала до дитини, забавляла, як вона плакала, та годувала її молоком». А коли приїхали на оглядини до </a:t>
            </a:r>
            <a:r>
              <a:rPr lang="uk-UA" dirty="0" err="1" smtClean="0"/>
              <a:t>Балашів</a:t>
            </a:r>
            <a:r>
              <a:rPr lang="uk-UA" dirty="0" smtClean="0"/>
              <a:t>, то Маруся дуже переживала, що її не попередили про існування маленьких братиків та сестричок  Мелашки, і вона не прихопила їм гостинців.</a:t>
            </a:r>
            <a:endParaRPr lang="ru-RU" dirty="0"/>
          </a:p>
        </p:txBody>
      </p:sp>
      <p:pic>
        <p:nvPicPr>
          <p:cNvPr id="4" name="Рисунок 3" descr="http://uchni.com.ua/pars_docs/refs/24/23353/23353_html_m69d2efbd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860032" cy="5157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620688"/>
            <a:ext cx="8458200" cy="2592288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Омелько </a:t>
            </a:r>
            <a:r>
              <a:rPr lang="uk-UA" dirty="0" err="1" smtClean="0"/>
              <a:t>Кайдаш</a:t>
            </a:r>
            <a:r>
              <a:rPr lang="uk-UA" dirty="0" smtClean="0"/>
              <a:t>, глава сім'ї, про яку йдеться у творі. Це людина, яка справді гідна поваги, бо прожила довге й нелегке трудове життя, передчасно </a:t>
            </a:r>
            <a:r>
              <a:rPr lang="uk-UA" dirty="0" err="1" smtClean="0"/>
              <a:t>зістарівшись</a:t>
            </a:r>
            <a:r>
              <a:rPr lang="uk-UA" dirty="0" smtClean="0"/>
              <a:t>. Сама зовнішність героя засвідчує сказане: "... здорові загорілі жилаві руки", "лице сухорляве й бліде, наче лице в </a:t>
            </a:r>
            <a:r>
              <a:rPr lang="uk-UA" dirty="0" err="1" smtClean="0"/>
              <a:t>черня</a:t>
            </a:r>
            <a:r>
              <a:rPr lang="uk-UA" dirty="0" smtClean="0"/>
              <a:t>, високий лоб, посічений густими дрібними зморшками". 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Праця для </a:t>
            </a:r>
            <a:r>
              <a:rPr lang="uk-UA" dirty="0" err="1" smtClean="0"/>
              <a:t>Кайдаша</a:t>
            </a:r>
            <a:r>
              <a:rPr lang="uk-UA" dirty="0" smtClean="0"/>
              <a:t> — саме життя. Він живе так, як жили його батьки, діди, прадіди — із святою повагою до чесного трудового життя. 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Омелько — гарний господар. У його господі все до ладу, його сім'я живе у достатку, він створив належну матеріальну базу своїм синам. </a:t>
            </a:r>
            <a:r>
              <a:rPr lang="uk-UA" dirty="0" smtClean="0"/>
              <a:t> Він </a:t>
            </a:r>
            <a:r>
              <a:rPr lang="uk-UA" dirty="0" smtClean="0"/>
              <a:t>хороший чоловік, який ніколи не підняв руки на свою дружину, не образив її лихим словом, йому приємно, що вона добре одягнена. На таких засадах виховував Омелько і своїх синів. 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err="1" smtClean="0"/>
              <a:t>Кайдаш</a:t>
            </a:r>
            <a:r>
              <a:rPr lang="uk-UA" dirty="0" smtClean="0"/>
              <a:t> був набожною людиною. Це дуже добре, коли людина прагне жити за законами Божими, він виконує різні релігійні обряди: ходить до церкви, старанно постить у «святу п’ятницю», бо, на його думку, хто дотримується цього, тому жити краще.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184825"/>
          </a:xfrm>
        </p:spPr>
        <p:txBody>
          <a:bodyPr/>
          <a:lstStyle/>
          <a:p>
            <a:r>
              <a:rPr lang="uk-UA" dirty="0" smtClean="0"/>
              <a:t>Омелько </a:t>
            </a:r>
            <a:r>
              <a:rPr lang="uk-UA" dirty="0" err="1" smtClean="0"/>
              <a:t>кайдаш</a:t>
            </a: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4" name="Рисунок 3" descr="http://www.e-reading.me/illustrations/1000/1000458-i_00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305175"/>
            <a:ext cx="4343400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e-reading.me/illustrations/1000/1000458-i_020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644008" cy="350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76056" y="0"/>
            <a:ext cx="4067944" cy="6741368"/>
          </a:xfrm>
        </p:spPr>
        <p:txBody>
          <a:bodyPr>
            <a:normAutofit/>
          </a:bodyPr>
          <a:lstStyle/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Проте в родині не все гаразд: дурні свари, невідповідність характерів, якісь складні стосунки між жінками. Усе це дуже болісно зносив </a:t>
            </a:r>
            <a:r>
              <a:rPr lang="uk-UA" dirty="0" err="1" smtClean="0"/>
              <a:t>Кайдаш</a:t>
            </a:r>
            <a:r>
              <a:rPr lang="uk-UA" dirty="0" smtClean="0"/>
              <a:t>, людина дуже вразлива, зайнята переживаннями  а тим більше від несправедливого ставлення до себе. Його втягують у колотнечу, і це завдає йому прикрощів. </a:t>
            </a:r>
            <a:r>
              <a:rPr lang="uk-UA" dirty="0" err="1" smtClean="0"/>
              <a:t>Кайдашеві</a:t>
            </a:r>
            <a:r>
              <a:rPr lang="uk-UA" dirty="0" smtClean="0"/>
              <a:t> шкода і жінку, і невісток. Особливо болісно реагує на кривди і образи. І ось він шукає захисту від ударів і болю, що завдають йому вдома, в шинку. Але ж назвати його п'яницею, звичайно, було б несправедливим. Коли Карпо підняв руку на батька під час сварки, це остаточно підкосило </a:t>
            </a:r>
            <a:r>
              <a:rPr lang="uk-UA" dirty="0" err="1" smtClean="0"/>
              <a:t>Кайдаша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 descr="http://www.e-reading.me/illustrations/1000/1000458-i_012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695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-reading.me/illustrations/1000/1000458-i_01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260648"/>
            <a:ext cx="8856984" cy="1512168"/>
          </a:xfrm>
        </p:spPr>
        <p:txBody>
          <a:bodyPr>
            <a:normAutofit fontScale="47500" lnSpcReduction="20000"/>
          </a:bodyPr>
          <a:lstStyle/>
          <a:p>
            <a:r>
              <a:rPr lang="uk-UA" sz="2900" dirty="0" smtClean="0"/>
              <a:t>Було підірвано авторитет батька, до його думок вже не мали ніякого інтересу й не приховували цього. Сини не оцінили всього того, що зробив для них батько. І навіть Лаврін, хоч і був непоганою людиною, завдав батькові останнього удару: прибрав господарство у власні руки і ніколи не радився з батьком навіть у дрібницях. </a:t>
            </a:r>
            <a:r>
              <a:rPr lang="uk-UA" sz="2900" dirty="0" err="1" smtClean="0"/>
              <a:t>Кайдаш</a:t>
            </a:r>
            <a:r>
              <a:rPr lang="uk-UA" sz="2900" dirty="0" smtClean="0"/>
              <a:t> і подумати не міг, що вже так скоро стане для своєї сім'ї "зайвим", що діти не будуть вважати його за хазяїна. Та й </a:t>
            </a:r>
            <a:r>
              <a:rPr lang="uk-UA" sz="2900" dirty="0" err="1" smtClean="0"/>
              <a:t>Кайдашиха</a:t>
            </a:r>
            <a:r>
              <a:rPr lang="uk-UA" sz="2900" dirty="0" smtClean="0"/>
              <a:t> з Мотрею не пожаліли образливих слів і дій для нього. Члени сім'ї не намагались зрозуміти його характер, не хотіли заглянути в його душу і зрозуміти її. </a:t>
            </a:r>
          </a:p>
          <a:p>
            <a:r>
              <a:rPr lang="uk-UA" sz="2900" dirty="0" smtClean="0"/>
              <a:t>Все це доводить </a:t>
            </a:r>
            <a:r>
              <a:rPr lang="uk-UA" sz="2900" dirty="0" smtClean="0"/>
              <a:t>Омелька </a:t>
            </a:r>
            <a:r>
              <a:rPr lang="uk-UA" sz="2900" dirty="0" err="1" smtClean="0"/>
              <a:t>Кайдаша</a:t>
            </a:r>
            <a:r>
              <a:rPr lang="uk-UA" sz="2900" dirty="0" smtClean="0"/>
              <a:t> </a:t>
            </a:r>
            <a:r>
              <a:rPr lang="uk-UA" sz="2900" dirty="0" smtClean="0"/>
              <a:t>до передчасної смерті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Рисунок 4" descr="http://www.e-reading.me/illustrations/1000/1000458-i_01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628801"/>
            <a:ext cx="4355976" cy="52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e-reading.me/illustrations/1000/1000458-i_032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852937"/>
            <a:ext cx="4788024" cy="4005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458200" cy="1219200"/>
          </a:xfrm>
        </p:spPr>
        <p:txBody>
          <a:bodyPr>
            <a:normAutofit lnSpcReduction="10000"/>
          </a:bodyPr>
          <a:lstStyle/>
          <a:p>
            <a:r>
              <a:rPr lang="uk-UA" dirty="0" err="1" smtClean="0"/>
              <a:t>П</a:t>
            </a:r>
            <a:r>
              <a:rPr lang="ru-RU" dirty="0" err="1" smtClean="0"/>
              <a:t>овість</a:t>
            </a:r>
            <a:r>
              <a:rPr lang="ru-RU" dirty="0" smtClean="0"/>
              <a:t> І. </a:t>
            </a:r>
            <a:r>
              <a:rPr lang="ru-RU" dirty="0" err="1" smtClean="0"/>
              <a:t>Нечуя-Левицького</a:t>
            </a:r>
            <a:r>
              <a:rPr lang="ru-RU" dirty="0" smtClean="0"/>
              <a:t> "</a:t>
            </a:r>
            <a:r>
              <a:rPr lang="ru-RU" dirty="0" err="1" smtClean="0"/>
              <a:t>Кайдашева</a:t>
            </a:r>
            <a:r>
              <a:rPr lang="ru-RU" dirty="0" smtClean="0"/>
              <a:t> </a:t>
            </a:r>
            <a:r>
              <a:rPr lang="ru-RU" dirty="0" err="1" smtClean="0"/>
              <a:t>сім'я</a:t>
            </a:r>
            <a:r>
              <a:rPr lang="ru-RU" dirty="0" smtClean="0"/>
              <a:t>"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непересічне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: вона </a:t>
            </a:r>
            <a:r>
              <a:rPr lang="ru-RU" dirty="0" err="1" smtClean="0"/>
              <a:t>примушує</a:t>
            </a:r>
            <a:r>
              <a:rPr lang="ru-RU" dirty="0" smtClean="0"/>
              <a:t> людей </a:t>
            </a:r>
            <a:r>
              <a:rPr lang="ru-RU" dirty="0" err="1" smtClean="0"/>
              <a:t>замислитися</a:t>
            </a:r>
            <a:r>
              <a:rPr lang="ru-RU" dirty="0" smtClean="0"/>
              <a:t> над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,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очистити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душі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скверни, </a:t>
            </a:r>
            <a:r>
              <a:rPr lang="ru-RU" dirty="0" err="1" smtClean="0"/>
              <a:t>егоїзму</a:t>
            </a:r>
            <a:r>
              <a:rPr lang="ru-RU" dirty="0" smtClean="0"/>
              <a:t> та </a:t>
            </a:r>
            <a:r>
              <a:rPr lang="ru-RU" dirty="0" err="1" smtClean="0"/>
              <a:t>жадоби</a:t>
            </a:r>
            <a:r>
              <a:rPr lang="ru-RU" dirty="0" smtClean="0"/>
              <a:t>, </a:t>
            </a:r>
            <a:r>
              <a:rPr lang="ru-RU" dirty="0" err="1" smtClean="0"/>
              <a:t>зрозуміти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сварки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бійки</a:t>
            </a:r>
            <a:r>
              <a:rPr lang="ru-RU" dirty="0" smtClean="0"/>
              <a:t> </a:t>
            </a:r>
            <a:r>
              <a:rPr lang="ru-RU" dirty="0" err="1" smtClean="0"/>
              <a:t>смішні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найдорожче</a:t>
            </a:r>
            <a:r>
              <a:rPr lang="ru-RU" dirty="0" smtClean="0"/>
              <a:t> у </a:t>
            </a:r>
            <a:r>
              <a:rPr lang="ru-RU" dirty="0" err="1" smtClean="0"/>
              <a:t>сім'ї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мир, </a:t>
            </a:r>
            <a:r>
              <a:rPr lang="ru-RU" dirty="0" err="1" smtClean="0"/>
              <a:t>злагода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спокій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gorod.dp.ua/afisha/images/fotos/20307/1_b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04856" cy="5373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ukrlife.org/main/uacrim/teatr_family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928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unct.com.ua/wp-content/uploads/2013/12/Kajdasheva-cimja-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69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916832"/>
            <a:ext cx="3312368" cy="3599216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5" name="Рисунок 4" descr="http://uchni.com.ua/pars_docs/refs/24/23353/23353_html_m69d2efbd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6522" b="652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7/78/%D0%9A%D0%B0%D0%B9%D0%B4%D0%B0%D1%88%D0%B5%D0%B2%D0%B0_%D1%81%D1%96%D0%BC%E2%80%98%D1%8F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400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нформационный сайт Одессы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-891480"/>
            <a:ext cx="6444208" cy="99371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2"/>
          <p:cNvSpPr>
            <a:spLocks noGrp="1"/>
          </p:cNvSpPr>
          <p:nvPr>
            <p:ph type="body" idx="1"/>
          </p:nvPr>
        </p:nvSpPr>
        <p:spPr>
          <a:xfrm>
            <a:off x="0" y="0"/>
            <a:ext cx="8709025" cy="288032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i="1" dirty="0" err="1" smtClean="0">
                <a:solidFill>
                  <a:schemeClr val="tx1"/>
                </a:solidFill>
              </a:rPr>
              <a:t>Соціально-побутова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повість</a:t>
            </a:r>
            <a:r>
              <a:rPr lang="ru-RU" i="1" dirty="0" smtClean="0">
                <a:solidFill>
                  <a:schemeClr val="tx1"/>
                </a:solidFill>
              </a:rPr>
              <a:t> І. </a:t>
            </a:r>
            <a:r>
              <a:rPr lang="ru-RU" i="1" dirty="0" err="1" smtClean="0">
                <a:solidFill>
                  <a:schemeClr val="tx1"/>
                </a:solidFill>
              </a:rPr>
              <a:t>Нечуя-Левицького</a:t>
            </a:r>
            <a:r>
              <a:rPr lang="ru-RU" i="1" dirty="0" smtClean="0">
                <a:solidFill>
                  <a:schemeClr val="tx1"/>
                </a:solidFill>
              </a:rPr>
              <a:t> "</a:t>
            </a:r>
            <a:r>
              <a:rPr lang="ru-RU" i="1" dirty="0" err="1" smtClean="0">
                <a:solidFill>
                  <a:schemeClr val="tx1"/>
                </a:solidFill>
              </a:rPr>
              <a:t>Кайдашева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сім'я</a:t>
            </a:r>
            <a:r>
              <a:rPr lang="ru-RU" i="1" dirty="0" smtClean="0">
                <a:solidFill>
                  <a:schemeClr val="tx1"/>
                </a:solidFill>
              </a:rPr>
              <a:t>" - один </a:t>
            </a:r>
            <a:r>
              <a:rPr lang="ru-RU" i="1" dirty="0" err="1" smtClean="0">
                <a:solidFill>
                  <a:schemeClr val="tx1"/>
                </a:solidFill>
              </a:rPr>
              <a:t>із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кращих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творів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літератури</a:t>
            </a:r>
            <a:r>
              <a:rPr lang="ru-RU" i="1" dirty="0" smtClean="0">
                <a:solidFill>
                  <a:schemeClr val="tx1"/>
                </a:solidFill>
              </a:rPr>
              <a:t>. У </a:t>
            </a:r>
            <a:r>
              <a:rPr lang="ru-RU" i="1" dirty="0" err="1" smtClean="0">
                <a:solidFill>
                  <a:schemeClr val="tx1"/>
                </a:solidFill>
              </a:rPr>
              <a:t>ній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письменник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гостро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висміяв</a:t>
            </a:r>
            <a:r>
              <a:rPr lang="ru-RU" i="1" dirty="0" smtClean="0">
                <a:solidFill>
                  <a:schemeClr val="tx1"/>
                </a:solidFill>
              </a:rPr>
              <a:t> усе те </a:t>
            </a:r>
            <a:r>
              <a:rPr lang="ru-RU" i="1" dirty="0" err="1" smtClean="0">
                <a:solidFill>
                  <a:schemeClr val="tx1"/>
                </a:solidFill>
              </a:rPr>
              <a:t>огидне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що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було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породжено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соціальною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дійсністю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пореформеної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доби</a:t>
            </a:r>
            <a:r>
              <a:rPr lang="ru-RU" i="1" dirty="0" smtClean="0">
                <a:solidFill>
                  <a:schemeClr val="tx1"/>
                </a:solidFill>
              </a:rPr>
              <a:t>: </a:t>
            </a:r>
            <a:r>
              <a:rPr lang="ru-RU" i="1" dirty="0" err="1" smtClean="0">
                <a:solidFill>
                  <a:schemeClr val="tx1"/>
                </a:solidFill>
              </a:rPr>
              <a:t>обмеженість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егоїзм</a:t>
            </a:r>
            <a:r>
              <a:rPr lang="ru-RU" i="1" dirty="0" smtClean="0">
                <a:solidFill>
                  <a:schemeClr val="tx1"/>
                </a:solidFill>
              </a:rPr>
              <a:t>, жадобу до </a:t>
            </a:r>
            <a:r>
              <a:rPr lang="ru-RU" i="1" dirty="0" err="1" smtClean="0">
                <a:solidFill>
                  <a:schemeClr val="tx1"/>
                </a:solidFill>
              </a:rPr>
              <a:t>власності</a:t>
            </a:r>
            <a:r>
              <a:rPr lang="ru-RU" i="1" dirty="0" smtClean="0">
                <a:solidFill>
                  <a:schemeClr val="tx1"/>
                </a:solidFill>
              </a:rPr>
              <a:t>. </a:t>
            </a:r>
            <a:r>
              <a:rPr lang="ru-RU" i="1" dirty="0" err="1" smtClean="0">
                <a:solidFill>
                  <a:schemeClr val="tx1"/>
                </a:solidFill>
              </a:rPr>
              <a:t>Письменник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стверджує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що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приватновласницька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психологія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членів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Кайдашевої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родини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призводить</a:t>
            </a:r>
            <a:r>
              <a:rPr lang="ru-RU" i="1" dirty="0" smtClean="0">
                <a:solidFill>
                  <a:schemeClr val="tx1"/>
                </a:solidFill>
              </a:rPr>
              <a:t> до </a:t>
            </a:r>
            <a:r>
              <a:rPr lang="ru-RU" i="1" dirty="0" err="1" smtClean="0">
                <a:solidFill>
                  <a:schemeClr val="tx1"/>
                </a:solidFill>
              </a:rPr>
              <a:t>повсякчасних</a:t>
            </a:r>
            <a:r>
              <a:rPr lang="ru-RU" i="1" dirty="0" smtClean="0">
                <a:solidFill>
                  <a:schemeClr val="tx1"/>
                </a:solidFill>
              </a:rPr>
              <a:t> сварок </a:t>
            </a:r>
            <a:r>
              <a:rPr lang="ru-RU" i="1" dirty="0" err="1" smtClean="0">
                <a:solidFill>
                  <a:schemeClr val="tx1"/>
                </a:solidFill>
              </a:rPr>
              <a:t>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чвар</a:t>
            </a:r>
            <a:r>
              <a:rPr lang="ru-RU" i="1" dirty="0" smtClean="0">
                <a:solidFill>
                  <a:schemeClr val="tx1"/>
                </a:solidFill>
              </a:rPr>
              <a:t>. Г. </a:t>
            </a:r>
            <a:r>
              <a:rPr lang="ru-RU" i="1" dirty="0" err="1" smtClean="0">
                <a:solidFill>
                  <a:schemeClr val="tx1"/>
                </a:solidFill>
              </a:rPr>
              <a:t>Нечуй-Левицький</a:t>
            </a:r>
            <a:r>
              <a:rPr lang="ru-RU" i="1" dirty="0" smtClean="0">
                <a:solidFill>
                  <a:schemeClr val="tx1"/>
                </a:solidFill>
              </a:rPr>
              <a:t> так правдиво </a:t>
            </a:r>
            <a:r>
              <a:rPr lang="ru-RU" i="1" dirty="0" err="1" smtClean="0">
                <a:solidFill>
                  <a:schemeClr val="tx1"/>
                </a:solidFill>
              </a:rPr>
              <a:t>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реалістично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зумів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зобразити</a:t>
            </a:r>
            <a:r>
              <a:rPr lang="ru-RU" i="1" dirty="0" smtClean="0">
                <a:solidFill>
                  <a:schemeClr val="tx1"/>
                </a:solidFill>
              </a:rPr>
              <a:t> зло </a:t>
            </a:r>
            <a:r>
              <a:rPr lang="ru-RU" i="1" dirty="0" err="1" smtClean="0">
                <a:solidFill>
                  <a:schemeClr val="tx1"/>
                </a:solidFill>
              </a:rPr>
              <a:t>від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індивідуалізму</a:t>
            </a:r>
            <a:r>
              <a:rPr lang="ru-RU" i="1" dirty="0" smtClean="0">
                <a:solidFill>
                  <a:schemeClr val="tx1"/>
                </a:solidFill>
              </a:rPr>
              <a:t> у </a:t>
            </a:r>
            <a:r>
              <a:rPr lang="ru-RU" i="1" dirty="0" err="1" smtClean="0">
                <a:solidFill>
                  <a:schemeClr val="tx1"/>
                </a:solidFill>
              </a:rPr>
              <a:t>середовищі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приватних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власників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їх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егоїстичну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обмеженість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що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всім</a:t>
            </a:r>
            <a:r>
              <a:rPr lang="ru-RU" i="1" dirty="0" smtClean="0">
                <a:solidFill>
                  <a:schemeClr val="tx1"/>
                </a:solidFill>
              </a:rPr>
              <a:t> стало ясно, </a:t>
            </a:r>
            <a:r>
              <a:rPr lang="ru-RU" i="1" dirty="0" err="1" smtClean="0">
                <a:solidFill>
                  <a:schemeClr val="tx1"/>
                </a:solidFill>
              </a:rPr>
              <a:t>що</a:t>
            </a:r>
            <a:r>
              <a:rPr lang="ru-RU" i="1" dirty="0" smtClean="0">
                <a:solidFill>
                  <a:schemeClr val="tx1"/>
                </a:solidFill>
              </a:rPr>
              <a:t> потреба </a:t>
            </a:r>
            <a:r>
              <a:rPr lang="ru-RU" i="1" dirty="0" err="1" smtClean="0">
                <a:solidFill>
                  <a:schemeClr val="tx1"/>
                </a:solidFill>
              </a:rPr>
              <a:t>перебудови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суспільного</a:t>
            </a:r>
            <a:r>
              <a:rPr lang="ru-RU" i="1" dirty="0" smtClean="0">
                <a:solidFill>
                  <a:schemeClr val="tx1"/>
                </a:solidFill>
              </a:rPr>
              <a:t> ладу стала </a:t>
            </a:r>
            <a:r>
              <a:rPr lang="ru-RU" i="1" dirty="0" err="1" smtClean="0">
                <a:solidFill>
                  <a:schemeClr val="tx1"/>
                </a:solidFill>
              </a:rPr>
              <a:t>гострою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неминучою</a:t>
            </a:r>
            <a:r>
              <a:rPr lang="ru-RU" i="1" dirty="0" smtClean="0">
                <a:solidFill>
                  <a:schemeClr val="tx1"/>
                </a:solidFill>
              </a:rPr>
              <a:t>. </a:t>
            </a:r>
            <a:r>
              <a:rPr lang="ru-RU" i="1" dirty="0" err="1" smtClean="0">
                <a:solidFill>
                  <a:schemeClr val="tx1"/>
                </a:solidFill>
              </a:rPr>
              <a:t>Довів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що</a:t>
            </a:r>
            <a:r>
              <a:rPr lang="ru-RU" i="1" dirty="0" smtClean="0">
                <a:solidFill>
                  <a:schemeClr val="tx1"/>
                </a:solidFill>
              </a:rPr>
              <a:t> доки </a:t>
            </a:r>
            <a:r>
              <a:rPr lang="ru-RU" i="1" dirty="0" err="1" smtClean="0">
                <a:solidFill>
                  <a:schemeClr val="tx1"/>
                </a:solidFill>
              </a:rPr>
              <a:t>існуватиме</a:t>
            </a:r>
            <a:r>
              <a:rPr lang="ru-RU" i="1" dirty="0" smtClean="0">
                <a:solidFill>
                  <a:schemeClr val="tx1"/>
                </a:solidFill>
              </a:rPr>
              <a:t> приватна </a:t>
            </a:r>
            <a:r>
              <a:rPr lang="ru-RU" i="1" dirty="0" err="1" smtClean="0">
                <a:solidFill>
                  <a:schemeClr val="tx1"/>
                </a:solidFill>
              </a:rPr>
              <a:t>власність</a:t>
            </a:r>
            <a:r>
              <a:rPr lang="ru-RU" i="1" dirty="0" smtClean="0">
                <a:solidFill>
                  <a:schemeClr val="tx1"/>
                </a:solidFill>
              </a:rPr>
              <a:t> на землю </a:t>
            </a:r>
            <a:r>
              <a:rPr lang="ru-RU" i="1" dirty="0" err="1" smtClean="0">
                <a:solidFill>
                  <a:schemeClr val="tx1"/>
                </a:solidFill>
              </a:rPr>
              <a:t>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природні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багатства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доти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існуватиме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ворожнеча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між</a:t>
            </a:r>
            <a:r>
              <a:rPr lang="ru-RU" i="1" dirty="0" smtClean="0">
                <a:solidFill>
                  <a:schemeClr val="tx1"/>
                </a:solidFill>
              </a:rPr>
              <a:t> людьми.</a:t>
            </a:r>
          </a:p>
          <a:p>
            <a:pPr algn="l"/>
            <a:r>
              <a:rPr lang="ru-RU" i="1" dirty="0" err="1" smtClean="0">
                <a:solidFill>
                  <a:schemeClr val="tx1"/>
                </a:solidFill>
              </a:rPr>
              <a:t>Кайдаші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мали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своїх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прототипів</a:t>
            </a:r>
            <a:r>
              <a:rPr lang="ru-RU" i="1" dirty="0" smtClean="0">
                <a:solidFill>
                  <a:schemeClr val="tx1"/>
                </a:solidFill>
              </a:rPr>
              <a:t> - </a:t>
            </a:r>
            <a:r>
              <a:rPr lang="ru-RU" i="1" dirty="0" err="1" smtClean="0">
                <a:solidFill>
                  <a:schemeClr val="tx1"/>
                </a:solidFill>
              </a:rPr>
              <a:t>сім'ю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Мазурів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із</a:t>
            </a:r>
            <a:r>
              <a:rPr lang="ru-RU" i="1" dirty="0" smtClean="0">
                <a:solidFill>
                  <a:schemeClr val="tx1"/>
                </a:solidFill>
              </a:rPr>
              <a:t> села </a:t>
            </a:r>
            <a:r>
              <a:rPr lang="ru-RU" i="1" dirty="0" err="1" smtClean="0">
                <a:solidFill>
                  <a:schemeClr val="tx1"/>
                </a:solidFill>
              </a:rPr>
              <a:t>Семигори</a:t>
            </a:r>
            <a:r>
              <a:rPr lang="ru-RU" i="1" dirty="0" smtClean="0">
                <a:solidFill>
                  <a:schemeClr val="tx1"/>
                </a:solidFill>
              </a:rPr>
              <a:t>, яка "</a:t>
            </a:r>
            <a:r>
              <a:rPr lang="ru-RU" i="1" dirty="0" err="1" smtClean="0">
                <a:solidFill>
                  <a:schemeClr val="tx1"/>
                </a:solidFill>
              </a:rPr>
              <a:t>прославилася</a:t>
            </a:r>
            <a:r>
              <a:rPr lang="ru-RU" i="1" dirty="0" smtClean="0">
                <a:solidFill>
                  <a:schemeClr val="tx1"/>
                </a:solidFill>
              </a:rPr>
              <a:t>" </a:t>
            </a:r>
            <a:r>
              <a:rPr lang="ru-RU" i="1" dirty="0" err="1" smtClean="0">
                <a:solidFill>
                  <a:schemeClr val="tx1"/>
                </a:solidFill>
              </a:rPr>
              <a:t>постійними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бійками</a:t>
            </a:r>
            <a:r>
              <a:rPr lang="ru-RU" i="1" dirty="0" smtClean="0">
                <a:solidFill>
                  <a:schemeClr val="tx1"/>
                </a:solidFill>
              </a:rPr>
              <a:t> та </a:t>
            </a:r>
            <a:r>
              <a:rPr lang="ru-RU" i="1" dirty="0" err="1" smtClean="0">
                <a:solidFill>
                  <a:schemeClr val="tx1"/>
                </a:solidFill>
              </a:rPr>
              <a:t>колотнечею</a:t>
            </a:r>
            <a:r>
              <a:rPr lang="ru-RU" i="1" dirty="0" smtClean="0">
                <a:solidFill>
                  <a:schemeClr val="tx1"/>
                </a:solidFill>
              </a:rPr>
              <a:t>. </a:t>
            </a:r>
            <a:r>
              <a:rPr lang="ru-RU" i="1" dirty="0" err="1" smtClean="0">
                <a:solidFill>
                  <a:schemeClr val="tx1"/>
                </a:solidFill>
              </a:rPr>
              <a:t>Сім'я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Кайдашів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внаслідок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боротьби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сутичок</a:t>
            </a:r>
            <a:r>
              <a:rPr lang="ru-RU" i="1" dirty="0" smtClean="0">
                <a:solidFill>
                  <a:schemeClr val="tx1"/>
                </a:solidFill>
              </a:rPr>
              <a:t> за </a:t>
            </a:r>
            <a:r>
              <a:rPr lang="ru-RU" i="1" dirty="0" err="1" smtClean="0">
                <a:solidFill>
                  <a:schemeClr val="tx1"/>
                </a:solidFill>
              </a:rPr>
              <a:t>власність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стають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дріб'язковими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жалюгідними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жорстокими</a:t>
            </a:r>
            <a:r>
              <a:rPr lang="ru-RU" i="1" dirty="0" smtClean="0">
                <a:solidFill>
                  <a:schemeClr val="tx1"/>
                </a:solidFill>
              </a:rPr>
              <a:t>. </a:t>
            </a:r>
            <a:r>
              <a:rPr lang="ru-RU" i="1" dirty="0" err="1" smtClean="0">
                <a:solidFill>
                  <a:schemeClr val="tx1"/>
                </a:solidFill>
              </a:rPr>
              <a:t>Власне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кажучи</a:t>
            </a:r>
            <a:r>
              <a:rPr lang="ru-RU" i="1" dirty="0" smtClean="0">
                <a:solidFill>
                  <a:schemeClr val="tx1"/>
                </a:solidFill>
              </a:rPr>
              <a:t>, ми </a:t>
            </a:r>
            <a:r>
              <a:rPr lang="ru-RU" i="1" dirty="0" err="1" smtClean="0">
                <a:solidFill>
                  <a:schemeClr val="tx1"/>
                </a:solidFill>
              </a:rPr>
              <a:t>бачимо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розпад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колишньої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патріархальної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родини</a:t>
            </a:r>
            <a:r>
              <a:rPr lang="ru-RU" i="1" dirty="0" smtClean="0">
                <a:solidFill>
                  <a:schemeClr val="tx1"/>
                </a:solidFill>
              </a:rPr>
              <a:t>. 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egodnya.ua/img/gallery/3748/55/390122_main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788024" y="908720"/>
            <a:ext cx="4195192" cy="5832648"/>
          </a:xfrm>
        </p:spPr>
        <p:txBody>
          <a:bodyPr>
            <a:normAutofit fontScale="77500" lnSpcReduction="20000"/>
          </a:bodyPr>
          <a:lstStyle/>
          <a:p>
            <a:r>
              <a:rPr lang="uk-UA" b="1" i="1" dirty="0" smtClean="0"/>
              <a:t>Маруся </a:t>
            </a:r>
            <a:r>
              <a:rPr lang="uk-UA" b="1" i="1" dirty="0" err="1" smtClean="0"/>
              <a:t>Кайдашиха</a:t>
            </a:r>
            <a:r>
              <a:rPr lang="uk-UA" dirty="0" smtClean="0"/>
              <a:t>, яка, на мою думку, змальована </a:t>
            </a:r>
            <a:r>
              <a:rPr lang="uk-UA" dirty="0" err="1" smtClean="0"/>
              <a:t>найдовершеніше</a:t>
            </a:r>
            <a:r>
              <a:rPr lang="uk-UA" dirty="0" smtClean="0"/>
              <a:t>. Вона якась реальна, жива, зрозуміла навіть у своїх негативних проявах. Це була "... вже немолода, але й не стара жінка, висока, рівна, із довгастим лицем". 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Певна частина її життя припала на ті часи, коли була панщина, яка не могла не залишити будь-який слід у житті й характері людини.</a:t>
            </a:r>
            <a:endParaRPr lang="ru-RU" dirty="0" smtClean="0"/>
          </a:p>
          <a:p>
            <a:r>
              <a:rPr lang="uk-UA" dirty="0" smtClean="0"/>
              <a:t>Маруся ще замолоду довго служила в панів, куди її взяли дівкою. Від них вона набралася улесливості в розмовах, була дуже горда та пихата, вважала себе набагато вищою за односельців. Маруся — ініціатор всіх сварок і колотнеч у сім'ї, в яких вона почуває себе як риба у воді.</a:t>
            </a:r>
          </a:p>
          <a:p>
            <a:r>
              <a:rPr lang="uk-UA" dirty="0" smtClean="0"/>
              <a:t>М. </a:t>
            </a:r>
            <a:r>
              <a:rPr lang="uk-UA" dirty="0" err="1" smtClean="0"/>
              <a:t>Кайдашиха</a:t>
            </a:r>
            <a:r>
              <a:rPr lang="uk-UA" dirty="0" smtClean="0"/>
              <a:t> — розумна людина </a:t>
            </a:r>
            <a:r>
              <a:rPr lang="uk-UA" dirty="0" smtClean="0"/>
              <a:t>й </a:t>
            </a:r>
            <a:r>
              <a:rPr lang="uk-UA" dirty="0" smtClean="0"/>
              <a:t>в кожній ситуації інтуїтивно відчуває, як треба поводитися. Наприклад, Довбишам, що багатші за </a:t>
            </a:r>
            <a:r>
              <a:rPr lang="uk-UA" dirty="0" err="1" smtClean="0"/>
              <a:t>Кайдашів</a:t>
            </a:r>
            <a:r>
              <a:rPr lang="uk-UA" dirty="0" smtClean="0"/>
              <a:t>, вона хоче продемонструвати свою вихованість. А от з бідними </a:t>
            </a:r>
            <a:r>
              <a:rPr lang="uk-UA" dirty="0" err="1" smtClean="0"/>
              <a:t>Балашами</a:t>
            </a:r>
            <a:r>
              <a:rPr lang="uk-UA" dirty="0" smtClean="0"/>
              <a:t> </a:t>
            </a:r>
            <a:r>
              <a:rPr lang="uk-UA" dirty="0" err="1" smtClean="0"/>
              <a:t>Кайдашиха</a:t>
            </a:r>
            <a:r>
              <a:rPr lang="uk-UA" dirty="0" smtClean="0"/>
              <a:t> не церемониться: "вона просто полізла за стіл і сіла на покуті, запишавшись та втираючи губи хусткою". </a:t>
            </a:r>
            <a:endParaRPr lang="ru-RU" dirty="0"/>
          </a:p>
        </p:txBody>
      </p:sp>
      <p:pic>
        <p:nvPicPr>
          <p:cNvPr id="4" name="Рисунок 3" descr="http://www.day.kiev.ua/sites/default/files/main/openpublish_article/20081122/4213-2-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788024" y="188640"/>
            <a:ext cx="4176464" cy="720080"/>
          </a:xfrm>
        </p:spPr>
        <p:txBody>
          <a:bodyPr>
            <a:normAutofit/>
          </a:bodyPr>
          <a:lstStyle/>
          <a:p>
            <a:r>
              <a:rPr lang="uk-UA" sz="3100" dirty="0" smtClean="0"/>
              <a:t>Маруся </a:t>
            </a:r>
            <a:r>
              <a:rPr lang="uk-UA" sz="3100" dirty="0" err="1" smtClean="0"/>
              <a:t>кайдашиха</a:t>
            </a:r>
            <a:r>
              <a:rPr lang="uk-UA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.livelib.ru/reader/vikaandvitalik/r/tprydnoa/tprydnoa-r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4499992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zno.if.ua/wp-content/uploads/2013/02/1000458-i_01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99392"/>
            <a:ext cx="457200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school-world.com.ua/lib/wp-content/uploads/2012/03/002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9450"/>
            <a:ext cx="438150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e-reading.me/illustrations/1000/1000458-i_033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1" y="0"/>
            <a:ext cx="4932040" cy="671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e-reading.me/illustrations/1000/1000458-i_019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4320480" cy="371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10968.vk.me/v10968842/7a1/LGr8iwitmBY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139952" cy="3356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chool-world.com.ua/lib/wp-content/uploads/2012/03/006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644007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u.livelib.ru/reader/vikaandvitalik/r/3t1rj4k2/3t1rj4k2-r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480" y="-243408"/>
            <a:ext cx="4680520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http://read-online.in.ua/inf/book/book403/i_041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4499992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hkola.ostriv.in.ua/images/publications/4/1934/content/kaidasheva_simya_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572000" cy="3140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95936" y="116632"/>
            <a:ext cx="5148064" cy="655272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І все ж не така вона вже й погана, як здається на перший погляд. </a:t>
            </a:r>
            <a:r>
              <a:rPr lang="uk-UA" dirty="0" err="1" smtClean="0"/>
              <a:t>Кайдашиха</a:t>
            </a:r>
            <a:r>
              <a:rPr lang="uk-UA" dirty="0" smtClean="0"/>
              <a:t> надзвичайно акуратна, "держала себе дуже чисто. Все на ній було чистеньке, наче нове". Це прекрасна господиня, у якої в хаті все до ладу: завжди чисто одягнені сини й чоловік, який навіть працює у білій сорочці, в оселі завжди прибрано, є чим нагодувати членів родини і не </a:t>
            </a:r>
            <a:r>
              <a:rPr lang="uk-UA" dirty="0" smtClean="0"/>
              <a:t>як-небудь</a:t>
            </a:r>
            <a:r>
              <a:rPr lang="uk-UA" dirty="0" smtClean="0"/>
              <a:t>, а завжди смачно, бо </a:t>
            </a:r>
            <a:r>
              <a:rPr lang="uk-UA" dirty="0" err="1" smtClean="0"/>
              <a:t>Кайдашиха</a:t>
            </a:r>
            <a:r>
              <a:rPr lang="uk-UA" dirty="0" smtClean="0"/>
              <a:t> дуже добре вміла готувати. 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Хоча вона часто й сварилася з чоловіком удома, але на людях завжди підтримувала його авторитет, як і належало справжній українській господині. </a:t>
            </a:r>
          </a:p>
          <a:p>
            <a:r>
              <a:rPr lang="uk-UA" dirty="0" smtClean="0"/>
              <a:t>Дуже суперечлива і незвичайна ця жінка.</a:t>
            </a:r>
            <a:endParaRPr lang="ru-RU" dirty="0" smtClean="0"/>
          </a:p>
          <a:p>
            <a:r>
              <a:rPr lang="uk-UA" dirty="0" smtClean="0"/>
              <a:t>Незвичайною є і її мова: то солодка, як мед (у Довбишів), то гірка, як полин (із Мелашкою), дуже жвава і яскрава, пересипана українськими прислів'ями, приказками. </a:t>
            </a:r>
            <a:r>
              <a:rPr lang="uk-UA" dirty="0" err="1" smtClean="0"/>
              <a:t>Кайдашиха</a:t>
            </a:r>
            <a:r>
              <a:rPr lang="uk-UA" dirty="0" smtClean="0"/>
              <a:t> ще й дуже вміло володіє таким видом "усної народної творчості", як лайка. Тут із нею мало хто може </a:t>
            </a:r>
            <a:r>
              <a:rPr lang="uk-UA" dirty="0" smtClean="0"/>
              <a:t>зрівнятися.</a:t>
            </a:r>
          </a:p>
          <a:p>
            <a:r>
              <a:rPr lang="uk-UA" dirty="0" smtClean="0"/>
              <a:t>Так, під час однієї "баталії" за горшки Мотря вибила свекрусі око. А читачі не співчувають їй, бо сварка, що довела її до каліцтва була почата </a:t>
            </a:r>
            <a:r>
              <a:rPr lang="uk-UA" dirty="0" err="1" smtClean="0"/>
              <a:t>Кайдашихою</a:t>
            </a:r>
            <a:r>
              <a:rPr lang="uk-UA" dirty="0" smtClean="0"/>
              <a:t>. Селяни прозвали її видроокою. Цим письменник також надав рис чіткої окресленості персонажам. </a:t>
            </a:r>
            <a:r>
              <a:rPr lang="uk-UA" dirty="0" smtClean="0"/>
              <a:t>Але потрібно й підкреслити те, що згодом мати пробачила невістці, адже рідні люди.</a:t>
            </a:r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http://www.umoloda.kiev.ua/img/content/i18/18498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614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Омелько кайдаш та маруся кайдашиха</vt:lpstr>
      <vt:lpstr>Слайд 2</vt:lpstr>
      <vt:lpstr>Слайд 3</vt:lpstr>
      <vt:lpstr>Слайд 4</vt:lpstr>
      <vt:lpstr>Маруся кайдашиха  </vt:lpstr>
      <vt:lpstr>Слайд 6</vt:lpstr>
      <vt:lpstr>Слайд 7</vt:lpstr>
      <vt:lpstr>Слайд 8</vt:lpstr>
      <vt:lpstr>Слайд 9</vt:lpstr>
      <vt:lpstr>Слайд 10</vt:lpstr>
      <vt:lpstr>Омелько кайдаш  </vt:lpstr>
      <vt:lpstr>Слайд 12</vt:lpstr>
      <vt:lpstr>Слайд 13</vt:lpstr>
      <vt:lpstr>Слайд 14</vt:lpstr>
      <vt:lpstr>Слайд 15</vt:lpstr>
      <vt:lpstr>Слайд 16</vt:lpstr>
      <vt:lpstr>Слайд 17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Омелько кайдаш та маруся кайдашиха</dc:title>
  <cp:lastModifiedBy>RePack by SPecialiST</cp:lastModifiedBy>
  <cp:revision>10</cp:revision>
  <dcterms:modified xsi:type="dcterms:W3CDTF">2014-09-15T15:03:59Z</dcterms:modified>
</cp:coreProperties>
</file>