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194AA-1541-4F3E-B464-A9B66D70E53A}" type="datetimeFigureOut">
              <a:rPr lang="ru-RU" smtClean="0"/>
              <a:pPr/>
              <a:t>12.11.2013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5AA10-7976-4214-A162-EAD324AAD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trips dir="l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"/>
            <a:ext cx="6624736" cy="3501007"/>
          </a:xfrm>
        </p:spPr>
        <p:txBody>
          <a:bodyPr>
            <a:normAutofit fontScale="90000"/>
          </a:bodyPr>
          <a:lstStyle/>
          <a:p>
            <a:r>
              <a:rPr lang="uk-UA" sz="4900" dirty="0">
                <a:solidFill>
                  <a:srgbClr val="FF0000"/>
                </a:solidFill>
                <a:latin typeface="Arial Black" pitchFamily="34" charset="0"/>
              </a:rPr>
              <a:t>Підмогильний Валер'ян </a:t>
            </a:r>
            <a:r>
              <a:rPr lang="uk-UA" sz="4900" dirty="0" smtClean="0">
                <a:solidFill>
                  <a:srgbClr val="FF0000"/>
                </a:solidFill>
                <a:latin typeface="Arial Black" pitchFamily="34" charset="0"/>
              </a:rPr>
              <a:t>Петрович</a:t>
            </a:r>
            <a:br>
              <a:rPr lang="uk-UA" sz="49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uk-UA" sz="4900" dirty="0" smtClean="0">
                <a:solidFill>
                  <a:srgbClr val="FF0000"/>
                </a:solidFill>
                <a:latin typeface="Arial Black" pitchFamily="34" charset="0"/>
              </a:rPr>
              <a:t>(1901-1937)</a:t>
            </a: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5445224"/>
            <a:ext cx="4464496" cy="1412776"/>
          </a:xfrm>
        </p:spPr>
        <p:txBody>
          <a:bodyPr>
            <a:normAutofit fontScale="92500"/>
          </a:bodyPr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Виконала:</a:t>
            </a:r>
            <a:r>
              <a:rPr lang="ru-RU" dirty="0" smtClean="0">
                <a:solidFill>
                  <a:schemeClr val="tx1"/>
                </a:solidFill>
              </a:rPr>
              <a:t> Здановська К.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653136" y="2367139"/>
            <a:ext cx="6857999" cy="2123728"/>
          </a:xfrm>
          <a:prstGeom prst="rect">
            <a:avLst/>
          </a:prstGeom>
          <a:noFill/>
        </p:spPr>
      </p:pic>
      <p:pic>
        <p:nvPicPr>
          <p:cNvPr id="1028" name="Picture 4" descr="Val Pidmohi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2492895"/>
            <a:ext cx="2520280" cy="356743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7812360" y="274638"/>
            <a:ext cx="72008" cy="922114"/>
          </a:xfrm>
        </p:spPr>
        <p:txBody>
          <a:bodyPr>
            <a:normAutofit/>
          </a:bodyPr>
          <a:lstStyle/>
          <a:p>
            <a:r>
              <a:rPr lang="uk-UA" sz="800" dirty="0" smtClean="0"/>
              <a:t>.</a:t>
            </a:r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>
            <a:off x="7668344" y="3356993"/>
            <a:ext cx="432048" cy="2232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800" dirty="0" smtClean="0"/>
              <a:t>.</a:t>
            </a:r>
            <a:endParaRPr lang="ru-RU" sz="800" dirty="0"/>
          </a:p>
        </p:txBody>
      </p:sp>
      <p:pic>
        <p:nvPicPr>
          <p:cNvPr id="4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797152" y="2367135"/>
            <a:ext cx="6857999" cy="2123728"/>
          </a:xfrm>
          <a:prstGeom prst="rect">
            <a:avLst/>
          </a:prstGeom>
          <a:noFill/>
        </p:spPr>
      </p:pic>
      <p:sp>
        <p:nvSpPr>
          <p:cNvPr id="6" name="Блок-схема: типовой процесс 5"/>
          <p:cNvSpPr/>
          <p:nvPr/>
        </p:nvSpPr>
        <p:spPr>
          <a:xfrm>
            <a:off x="179512" y="260648"/>
            <a:ext cx="3888432" cy="864096"/>
          </a:xfrm>
          <a:prstGeom prst="flowChartPredefined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8 грудня 1934 р. письменника було заарештовано.</a:t>
            </a:r>
            <a:endParaRPr lang="ru-RU" dirty="0"/>
          </a:p>
        </p:txBody>
      </p:sp>
      <p:sp>
        <p:nvSpPr>
          <p:cNvPr id="7" name="Двойная стрелка влево/вверх 6"/>
          <p:cNvSpPr/>
          <p:nvPr/>
        </p:nvSpPr>
        <p:spPr>
          <a:xfrm>
            <a:off x="3275856" y="1124744"/>
            <a:ext cx="792088" cy="1656184"/>
          </a:xfrm>
          <a:prstGeom prst="lef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типовой процесс 7"/>
          <p:cNvSpPr/>
          <p:nvPr/>
        </p:nvSpPr>
        <p:spPr>
          <a:xfrm>
            <a:off x="107504" y="2276872"/>
            <a:ext cx="3168352" cy="1800200"/>
          </a:xfrm>
          <a:prstGeom prst="flowChartPredefined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Його засудили до десятирічного ув'язнення з конфіскацією особистого майна.  </a:t>
            </a:r>
            <a:endParaRPr lang="ru-RU" dirty="0"/>
          </a:p>
        </p:txBody>
      </p:sp>
      <p:sp>
        <p:nvSpPr>
          <p:cNvPr id="10" name="Стрелка углом 9"/>
          <p:cNvSpPr/>
          <p:nvPr/>
        </p:nvSpPr>
        <p:spPr>
          <a:xfrm rot="10800000" flipH="1">
            <a:off x="467544" y="4077072"/>
            <a:ext cx="504056" cy="1080120"/>
          </a:xfrm>
          <a:prstGeom prst="ben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Блок-схема: типовой процесс 10"/>
          <p:cNvSpPr/>
          <p:nvPr/>
        </p:nvSpPr>
        <p:spPr>
          <a:xfrm>
            <a:off x="971600" y="5013176"/>
            <a:ext cx="3024336" cy="1440160"/>
          </a:xfrm>
          <a:prstGeom prst="flowChartPredefined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Засудили за участь у </a:t>
            </a:r>
            <a:r>
              <a:rPr lang="uk-UA" dirty="0" err="1" smtClean="0"/>
              <a:t>“контрреволюційній</a:t>
            </a:r>
            <a:r>
              <a:rPr lang="uk-UA" dirty="0" smtClean="0"/>
              <a:t> </a:t>
            </a:r>
            <a:r>
              <a:rPr lang="uk-UA" dirty="0" err="1" smtClean="0"/>
              <a:t>організації”</a:t>
            </a:r>
            <a:endParaRPr lang="ru-RU" dirty="0"/>
          </a:p>
        </p:txBody>
      </p:sp>
      <p:sp>
        <p:nvSpPr>
          <p:cNvPr id="13" name="Стрелка углом вверх 12"/>
          <p:cNvSpPr/>
          <p:nvPr/>
        </p:nvSpPr>
        <p:spPr>
          <a:xfrm>
            <a:off x="3995936" y="4869160"/>
            <a:ext cx="2448272" cy="1224136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типовой процесс 13"/>
          <p:cNvSpPr/>
          <p:nvPr/>
        </p:nvSpPr>
        <p:spPr>
          <a:xfrm>
            <a:off x="3707904" y="2780928"/>
            <a:ext cx="3384376" cy="2088232"/>
          </a:xfrm>
          <a:prstGeom prst="flowChartPredefined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9 червня 1935 р. Підмогильний прибув на Соловки, у спецізолятор, як особливо небезпечний політичний злочинець. </a:t>
            </a:r>
            <a:endParaRPr lang="ru-RU" dirty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68344" y="274638"/>
            <a:ext cx="216024" cy="994122"/>
          </a:xfrm>
        </p:spPr>
        <p:txBody>
          <a:bodyPr>
            <a:normAutofit/>
          </a:bodyPr>
          <a:lstStyle/>
          <a:p>
            <a:r>
              <a:rPr lang="uk-UA" sz="800" dirty="0" smtClean="0"/>
              <a:t>.</a:t>
            </a:r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>
            <a:off x="7596336" y="3501009"/>
            <a:ext cx="432048" cy="2448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800" dirty="0" smtClean="0"/>
              <a:t>.</a:t>
            </a:r>
            <a:endParaRPr lang="ru-RU" sz="800" dirty="0"/>
          </a:p>
        </p:txBody>
      </p:sp>
      <p:pic>
        <p:nvPicPr>
          <p:cNvPr id="4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797152" y="2367135"/>
            <a:ext cx="6857999" cy="2123728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323528" y="260648"/>
            <a:ext cx="6624736" cy="122413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9 жовтня 1937 р. було переглянуто справи ув'язнених українських митців, серед ни</a:t>
            </a:r>
            <a:r>
              <a:rPr lang="uk-UA" dirty="0"/>
              <a:t>х</a:t>
            </a:r>
            <a:r>
              <a:rPr lang="uk-UA" dirty="0" smtClean="0"/>
              <a:t> і  В. Підмогильного , якого присудили до розстрілу. 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504" y="2492896"/>
            <a:ext cx="3312368" cy="194421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 1956 р. Підмогильного було посмертно реабілітовано й поновлено в правах члена Спілки радянських письменників, хоч офіційно він ніколи до неї не вступав. </a:t>
            </a:r>
            <a:endParaRPr lang="ru-RU" dirty="0"/>
          </a:p>
        </p:txBody>
      </p:sp>
      <p:pic>
        <p:nvPicPr>
          <p:cNvPr id="22530" name="Picture 2" descr="http://incognita.day.kiev.ua/img/calendar/pidmo_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81524" y="1700808"/>
            <a:ext cx="3532323" cy="5157192"/>
          </a:xfrm>
          <a:prstGeom prst="rect">
            <a:avLst/>
          </a:prstGeom>
          <a:noFill/>
        </p:spPr>
      </p:pic>
      <p:sp>
        <p:nvSpPr>
          <p:cNvPr id="9" name="Лента лицом вниз 8"/>
          <p:cNvSpPr/>
          <p:nvPr/>
        </p:nvSpPr>
        <p:spPr>
          <a:xfrm>
            <a:off x="107504" y="4509120"/>
            <a:ext cx="3347864" cy="288032"/>
          </a:xfrm>
          <a:prstGeom prst="ribb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1143000"/>
          </a:xfrm>
        </p:spPr>
        <p:txBody>
          <a:bodyPr>
            <a:normAutofit fontScale="90000"/>
          </a:bodyPr>
          <a:lstStyle/>
          <a:p>
            <a:r>
              <a:rPr lang="uk-UA" b="1" i="1" u="sng" dirty="0" smtClean="0">
                <a:solidFill>
                  <a:srgbClr val="FF0000"/>
                </a:solidFill>
              </a:rPr>
              <a:t>Особливості творчої манери В. Підмогильного</a:t>
            </a:r>
            <a:endParaRPr lang="ru-RU" b="1" i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203032" cy="5069160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uk-UA" dirty="0" smtClean="0"/>
              <a:t>Сухість, а іноді й протокольність розповіді;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Заглиблення в психологічні й побутові деталі;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Тон вибачливої іронії, сатири й скептицизму;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Засіб холодного наукоподібного розтину суспільних явищ і окремих людських характерів, ушляхетнення людини і вияв зрозуміння до її слабостей;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Філософічний критицизм;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Звернення до тем краси, моралі, мистецтва, людини і громади, людини і революції;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Характери героїв розкриваються поступово, через художнє дослідження поведінки, дій, вчинків;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Деталі, описи, герої нерідко контрастні;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Новий тип героя, схильного до рефлексії, самоспоглядання, зосередження на власній особі. </a:t>
            </a:r>
            <a:endParaRPr lang="ru-RU" dirty="0"/>
          </a:p>
        </p:txBody>
      </p:sp>
      <p:pic>
        <p:nvPicPr>
          <p:cNvPr id="4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797152" y="2367135"/>
            <a:ext cx="6857999" cy="212372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4690864" cy="1052736"/>
          </a:xfrm>
        </p:spPr>
        <p:txBody>
          <a:bodyPr>
            <a:normAutofit/>
          </a:bodyPr>
          <a:lstStyle/>
          <a:p>
            <a:r>
              <a:rPr lang="uk-UA" sz="5400" b="1" dirty="0" smtClean="0">
                <a:solidFill>
                  <a:srgbClr val="FF0000"/>
                </a:solidFill>
              </a:rPr>
              <a:t>ЗАПИТАННЯ: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6984776" cy="5721499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uk-UA" b="1" dirty="0" smtClean="0">
                <a:solidFill>
                  <a:srgbClr val="0000FF"/>
                </a:solidFill>
              </a:rPr>
              <a:t>Де народився письменник?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>
                <a:solidFill>
                  <a:srgbClr val="0000FF"/>
                </a:solidFill>
              </a:rPr>
              <a:t>Де здобув свою першу освіту?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>
                <a:solidFill>
                  <a:srgbClr val="0000FF"/>
                </a:solidFill>
              </a:rPr>
              <a:t>Яка назва першої збірки письменника?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>
                <a:solidFill>
                  <a:srgbClr val="0000FF"/>
                </a:solidFill>
              </a:rPr>
              <a:t>Які твори входили до цієї збірки?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>
                <a:solidFill>
                  <a:srgbClr val="0000FF"/>
                </a:solidFill>
              </a:rPr>
              <a:t>Ким працював Валер'ян Підмогильний?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>
                <a:solidFill>
                  <a:srgbClr val="0000FF"/>
                </a:solidFill>
              </a:rPr>
              <a:t>За що заарештували письменника?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>
                <a:solidFill>
                  <a:srgbClr val="0000FF"/>
                </a:solidFill>
              </a:rPr>
              <a:t>Яка назва останнього твору письменника?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  <p:pic>
        <p:nvPicPr>
          <p:cNvPr id="4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797152" y="2367135"/>
            <a:ext cx="6857999" cy="212372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6948264" cy="1052736"/>
          </a:xfrm>
        </p:spPr>
        <p:txBody>
          <a:bodyPr>
            <a:no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Життєвий і творчий шлях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>
            <a:off x="7380312" y="5733256"/>
            <a:ext cx="720080" cy="3929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800" dirty="0" smtClean="0"/>
              <a:t>.</a:t>
            </a:r>
            <a:endParaRPr lang="ru-RU" sz="800" dirty="0"/>
          </a:p>
        </p:txBody>
      </p:sp>
      <p:pic>
        <p:nvPicPr>
          <p:cNvPr id="4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653136" y="2367139"/>
            <a:ext cx="6857999" cy="212372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908720"/>
            <a:ext cx="3024336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Народився 2 лютого 1901 р. в</a:t>
            </a:r>
            <a:r>
              <a:rPr lang="ru-RU" dirty="0"/>
              <a:t> </a:t>
            </a:r>
            <a:r>
              <a:rPr lang="ru-RU" dirty="0" err="1"/>
              <a:t>народився</a:t>
            </a:r>
            <a:r>
              <a:rPr lang="ru-RU" dirty="0"/>
              <a:t> в </a:t>
            </a:r>
            <a:r>
              <a:rPr lang="ru-RU" dirty="0" smtClean="0"/>
              <a:t>с. </a:t>
            </a:r>
            <a:r>
              <a:rPr lang="ru-RU" dirty="0" err="1"/>
              <a:t>Писарівка</a:t>
            </a:r>
            <a:r>
              <a:rPr lang="ru-RU" dirty="0"/>
              <a:t> </a:t>
            </a:r>
            <a:r>
              <a:rPr lang="ru-RU" dirty="0" err="1"/>
              <a:t>Павлорадського</a:t>
            </a:r>
            <a:r>
              <a:rPr lang="ru-RU" dirty="0"/>
              <a:t> </a:t>
            </a:r>
            <a:r>
              <a:rPr lang="ru-RU" dirty="0" err="1"/>
              <a:t>повіту</a:t>
            </a:r>
            <a:r>
              <a:rPr lang="ru-RU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1988840"/>
            <a:ext cx="3816424" cy="12241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Батьки працювали в економії місцевого графа І.</a:t>
            </a:r>
            <a:r>
              <a:rPr lang="uk-UA" dirty="0" err="1" smtClean="0"/>
              <a:t>Воронцова-Дашкова</a:t>
            </a:r>
            <a:r>
              <a:rPr lang="uk-UA" dirty="0" smtClean="0"/>
              <a:t>, були заможними. </a:t>
            </a:r>
            <a:endParaRPr lang="ru-RU" dirty="0"/>
          </a:p>
        </p:txBody>
      </p:sp>
      <p:pic>
        <p:nvPicPr>
          <p:cNvPr id="14338" name="Picture 2" descr="село Писарівка Синельниківського району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429000"/>
            <a:ext cx="6496050" cy="2987031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547664" y="6381328"/>
            <a:ext cx="38884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село </a:t>
            </a:r>
            <a:r>
              <a:rPr lang="ru-RU" sz="1600" dirty="0" err="1"/>
              <a:t>Писарівка</a:t>
            </a:r>
            <a:r>
              <a:rPr lang="ru-RU" sz="1600" dirty="0"/>
              <a:t> </a:t>
            </a:r>
            <a:r>
              <a:rPr lang="ru-RU" sz="1600" dirty="0" err="1"/>
              <a:t>Синельниківського</a:t>
            </a:r>
            <a:r>
              <a:rPr lang="ru-RU" sz="1600" dirty="0"/>
              <a:t> району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1143000"/>
          </a:xfrm>
        </p:spPr>
        <p:txBody>
          <a:bodyPr>
            <a:noAutofit/>
          </a:bodyPr>
          <a:lstStyle/>
          <a:p>
            <a:r>
              <a:rPr lang="uk-UA" sz="9600" b="1" u="sng" dirty="0" smtClean="0">
                <a:solidFill>
                  <a:srgbClr val="FF0000"/>
                </a:solidFill>
              </a:rPr>
              <a:t>ОСВІТА</a:t>
            </a:r>
            <a:endParaRPr lang="ru-RU" sz="9600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 flipV="1">
            <a:off x="7956376" y="5661249"/>
            <a:ext cx="576064" cy="360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800" dirty="0" smtClean="0"/>
              <a:t>.</a:t>
            </a:r>
            <a:endParaRPr lang="ru-RU" sz="800" dirty="0"/>
          </a:p>
        </p:txBody>
      </p:sp>
      <p:pic>
        <p:nvPicPr>
          <p:cNvPr id="4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653136" y="2367139"/>
            <a:ext cx="6857999" cy="212372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1700808"/>
            <a:ext cx="3744416" cy="129614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Успішно закінчив церковноприходську школу, 1-е Катеринославське реальне училище. 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95936" y="1988840"/>
            <a:ext cx="3024336" cy="158417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Багато читав, вивчав французьку й німецьку, писав вірші і оповідання, які друкувалися під псевдонімом </a:t>
            </a:r>
            <a:r>
              <a:rPr lang="uk-UA" b="1" u="sng" dirty="0" smtClean="0">
                <a:solidFill>
                  <a:srgbClr val="FFFF00"/>
                </a:solidFill>
              </a:rPr>
              <a:t>ЛОРД ЛІСТЕР</a:t>
            </a:r>
            <a:endParaRPr lang="ru-RU" b="1" u="sng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67944" y="3789040"/>
            <a:ext cx="2880320" cy="18722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Стає студентом </a:t>
            </a:r>
            <a:r>
              <a:rPr lang="uk-UA" b="1" i="1" dirty="0" smtClean="0"/>
              <a:t>Катеринославського університету</a:t>
            </a:r>
            <a:r>
              <a:rPr lang="uk-UA" dirty="0" smtClean="0"/>
              <a:t>. Мав досвідчених учителів. </a:t>
            </a:r>
            <a:endParaRPr lang="ru-RU" dirty="0"/>
          </a:p>
        </p:txBody>
      </p:sp>
      <p:pic>
        <p:nvPicPr>
          <p:cNvPr id="15362" name="Picture 2" descr="C:\Documents and Settings\Карина\Рабочий стол\img04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356992"/>
            <a:ext cx="3567793" cy="288032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7668344" y="274638"/>
            <a:ext cx="864096" cy="634082"/>
          </a:xfrm>
        </p:spPr>
        <p:txBody>
          <a:bodyPr>
            <a:normAutofit/>
          </a:bodyPr>
          <a:lstStyle/>
          <a:p>
            <a:r>
              <a:rPr lang="uk-UA" sz="800" dirty="0" smtClean="0"/>
              <a:t>.</a:t>
            </a:r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>
            <a:off x="7452320" y="1844824"/>
            <a:ext cx="936104" cy="37772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800" dirty="0" smtClean="0"/>
              <a:t>.</a:t>
            </a:r>
            <a:endParaRPr lang="ru-RU" sz="800" dirty="0"/>
          </a:p>
        </p:txBody>
      </p:sp>
      <p:pic>
        <p:nvPicPr>
          <p:cNvPr id="4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653136" y="2367139"/>
            <a:ext cx="6857999" cy="212372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260648"/>
            <a:ext cx="6768752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Перше відоме оповідання </a:t>
            </a:r>
            <a:r>
              <a:rPr lang="uk-UA" sz="2000" dirty="0" err="1" smtClean="0"/>
              <a:t>“Важке</a:t>
            </a:r>
            <a:r>
              <a:rPr lang="uk-UA" sz="2000" dirty="0" smtClean="0"/>
              <a:t> </a:t>
            </a:r>
            <a:r>
              <a:rPr lang="uk-UA" sz="2000" dirty="0" err="1" smtClean="0"/>
              <a:t>питання”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268760"/>
            <a:ext cx="676875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У 1919 р. в місцевій пресі з'являються його нові твори </a:t>
            </a:r>
            <a:r>
              <a:rPr lang="uk-UA" sz="2000" dirty="0" err="1" smtClean="0"/>
              <a:t>“Гайдамака”</a:t>
            </a:r>
            <a:r>
              <a:rPr lang="uk-UA" sz="2000" dirty="0" smtClean="0"/>
              <a:t> і </a:t>
            </a:r>
            <a:r>
              <a:rPr lang="uk-UA" sz="2000" dirty="0" err="1" smtClean="0"/>
              <a:t>“Ваня”</a:t>
            </a:r>
            <a:r>
              <a:rPr lang="uk-UA" sz="2000" dirty="0" smtClean="0"/>
              <a:t> 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276872"/>
            <a:ext cx="6768752" cy="10801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Перша збірка – </a:t>
            </a:r>
            <a:r>
              <a:rPr lang="uk-UA" sz="2400" b="1" dirty="0" smtClean="0"/>
              <a:t>“ТВОРИ. Т. 1”-</a:t>
            </a:r>
            <a:r>
              <a:rPr lang="uk-UA" dirty="0" smtClean="0"/>
              <a:t> увійшло 9 оповідань</a:t>
            </a:r>
          </a:p>
          <a:p>
            <a:pPr algn="ctr"/>
            <a:r>
              <a:rPr lang="uk-UA" dirty="0" smtClean="0"/>
              <a:t>(Старець; Ваня; Важке питання; Пророк; Гайдамака; Добрий бог; На селі;  На іменинах;  Дід Яким)</a:t>
            </a:r>
            <a:endParaRPr lang="ru-RU" b="1" dirty="0"/>
          </a:p>
        </p:txBody>
      </p:sp>
      <p:pic>
        <p:nvPicPr>
          <p:cNvPr id="16386" name="Picture 2" descr="http://chtyvo.org.ua/content/covers/f43383af774bed9cac13975b22f825d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428999"/>
            <a:ext cx="2088232" cy="3461159"/>
          </a:xfrm>
          <a:prstGeom prst="rect">
            <a:avLst/>
          </a:prstGeom>
          <a:noFill/>
        </p:spPr>
      </p:pic>
      <p:pic>
        <p:nvPicPr>
          <p:cNvPr id="16388" name="Picture 4" descr="http://upload.wikimedia.org/wikipedia/uk/f/f1/%D0%9C%D1%96%D1%81%D1%82%D0%B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3429000"/>
            <a:ext cx="2067593" cy="325293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7668344" y="1340768"/>
            <a:ext cx="648072" cy="7687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308304" y="3501008"/>
            <a:ext cx="1835696" cy="2653755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4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653136" y="2367139"/>
            <a:ext cx="6857999" cy="2123728"/>
          </a:xfrm>
          <a:prstGeom prst="rect">
            <a:avLst/>
          </a:prstGeom>
          <a:noFill/>
        </p:spPr>
      </p:pic>
      <p:sp>
        <p:nvSpPr>
          <p:cNvPr id="5" name="Рамка 4"/>
          <p:cNvSpPr/>
          <p:nvPr/>
        </p:nvSpPr>
        <p:spPr>
          <a:xfrm>
            <a:off x="179512" y="188640"/>
            <a:ext cx="6624736" cy="1080120"/>
          </a:xfrm>
          <a:prstGeom prst="fra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У 1920-1921 рр. учителював у рідних краях: Павлограді,Катеринославі.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Рамка 6"/>
          <p:cNvSpPr/>
          <p:nvPr/>
        </p:nvSpPr>
        <p:spPr>
          <a:xfrm>
            <a:off x="179512" y="1412776"/>
            <a:ext cx="6624736" cy="864096"/>
          </a:xfrm>
          <a:prstGeom prst="fra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Написав повість  </a:t>
            </a:r>
            <a:r>
              <a:rPr lang="uk-UA" dirty="0" err="1" smtClean="0">
                <a:solidFill>
                  <a:schemeClr val="tx1"/>
                </a:solidFill>
              </a:rPr>
              <a:t>“Остап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err="1" smtClean="0">
                <a:solidFill>
                  <a:schemeClr val="tx1"/>
                </a:solidFill>
              </a:rPr>
              <a:t>Шаптала”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Рамка 7"/>
          <p:cNvSpPr/>
          <p:nvPr/>
        </p:nvSpPr>
        <p:spPr>
          <a:xfrm>
            <a:off x="179512" y="2348880"/>
            <a:ext cx="6624736" cy="1080120"/>
          </a:xfrm>
          <a:prstGeom prst="fra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У 1923 р. цикл </a:t>
            </a:r>
            <a:r>
              <a:rPr lang="uk-UA" dirty="0" err="1" smtClean="0">
                <a:solidFill>
                  <a:schemeClr val="tx1"/>
                </a:solidFill>
              </a:rPr>
              <a:t>“Повстанці”</a:t>
            </a:r>
            <a:r>
              <a:rPr lang="uk-UA" dirty="0" smtClean="0">
                <a:solidFill>
                  <a:schemeClr val="tx1"/>
                </a:solidFill>
              </a:rPr>
              <a:t> з'явився в еміграційному журналі </a:t>
            </a:r>
            <a:r>
              <a:rPr lang="uk-UA" dirty="0" err="1" smtClean="0">
                <a:solidFill>
                  <a:schemeClr val="tx1"/>
                </a:solidFill>
              </a:rPr>
              <a:t>“Нова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err="1" smtClean="0">
                <a:solidFill>
                  <a:schemeClr val="tx1"/>
                </a:solidFill>
              </a:rPr>
              <a:t>Україна”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8434" name="Picture 2" descr="13-та школа м Павлоград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501008"/>
            <a:ext cx="4680520" cy="2758932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79512" y="6309320"/>
            <a:ext cx="6768752" cy="3600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err="1"/>
              <a:t>Колишнє</a:t>
            </a:r>
            <a:r>
              <a:rPr lang="ru-RU" sz="1200" dirty="0"/>
              <a:t> </a:t>
            </a:r>
            <a:r>
              <a:rPr lang="ru-RU" sz="1200" dirty="0" err="1"/>
              <a:t>земське</a:t>
            </a:r>
            <a:r>
              <a:rPr lang="ru-RU" sz="1200" dirty="0"/>
              <a:t> училище де </a:t>
            </a:r>
            <a:r>
              <a:rPr lang="ru-RU" sz="1200" dirty="0" err="1"/>
              <a:t>працював</a:t>
            </a:r>
            <a:r>
              <a:rPr lang="ru-RU" sz="1200" dirty="0"/>
              <a:t> В. </a:t>
            </a:r>
            <a:r>
              <a:rPr lang="ru-RU" sz="1200" dirty="0" err="1"/>
              <a:t>Підмогильний</a:t>
            </a:r>
            <a:r>
              <a:rPr lang="ru-RU" sz="1200" dirty="0"/>
              <a:t>, зараз школа № 13 в </a:t>
            </a:r>
            <a:r>
              <a:rPr lang="ru-RU" sz="1200" dirty="0" err="1"/>
              <a:t>Калініна</a:t>
            </a:r>
            <a:r>
              <a:rPr lang="ru-RU" sz="1200" dirty="0"/>
              <a:t> м Павлоград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6948264" y="274638"/>
            <a:ext cx="792088" cy="922114"/>
          </a:xfrm>
        </p:spPr>
        <p:txBody>
          <a:bodyPr>
            <a:normAutofit/>
          </a:bodyPr>
          <a:lstStyle/>
          <a:p>
            <a:r>
              <a:rPr lang="uk-UA" sz="800" dirty="0" smtClean="0"/>
              <a:t>.</a:t>
            </a:r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740352" y="2276872"/>
            <a:ext cx="1090464" cy="3805883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5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653136" y="2367137"/>
            <a:ext cx="6857999" cy="212372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188640"/>
            <a:ext cx="3168352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1921 р. вирушає до Києва.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908720"/>
            <a:ext cx="3168352" cy="7200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Улаштовується бібліографом у Книжковій палаті.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1556792"/>
            <a:ext cx="3168352" cy="7200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Оселяється у Ворзелі.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419872" y="2276872"/>
            <a:ext cx="3456384" cy="72008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Працює викладачем української мови й політграмоти.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2996952"/>
            <a:ext cx="3168352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Одружується з Катериною </a:t>
            </a:r>
            <a:r>
              <a:rPr lang="uk-UA" dirty="0" err="1" smtClean="0"/>
              <a:t>Червінською</a:t>
            </a: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17412" name="Picture 4" descr="http://www.utoronto.ca/elul/Pidmohylnyi/vp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891557"/>
            <a:ext cx="2232248" cy="2966443"/>
          </a:xfrm>
          <a:prstGeom prst="rect">
            <a:avLst/>
          </a:prstGeom>
          <a:noFill/>
        </p:spPr>
      </p:pic>
      <p:pic>
        <p:nvPicPr>
          <p:cNvPr id="17413" name="Picture 5" descr="C:\Documents and Settings\Карина\Рабочий стол\img05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3140968"/>
            <a:ext cx="2520280" cy="350950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7822704" y="404664"/>
            <a:ext cx="133672" cy="64807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028384" y="4293097"/>
            <a:ext cx="288032" cy="792088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4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797152" y="2367135"/>
            <a:ext cx="6857999" cy="212372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188640"/>
            <a:ext cx="2987824" cy="57606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 1923 р. подружжя повертається до Києва.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908720"/>
            <a:ext cx="6768752" cy="86409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Працює редактором видавництва </a:t>
            </a:r>
            <a:r>
              <a:rPr lang="uk-UA" dirty="0" err="1" smtClean="0"/>
              <a:t>“Книгоспілка”</a:t>
            </a:r>
            <a:r>
              <a:rPr lang="uk-UA" dirty="0" smtClean="0"/>
              <a:t>, а з 1925 р. – у редакції журналу </a:t>
            </a:r>
            <a:r>
              <a:rPr lang="uk-UA" dirty="0" err="1" smtClean="0"/>
              <a:t>“Життя</a:t>
            </a:r>
            <a:r>
              <a:rPr lang="uk-UA" dirty="0" smtClean="0"/>
              <a:t> і </a:t>
            </a:r>
            <a:r>
              <a:rPr lang="uk-UA" dirty="0" err="1" smtClean="0"/>
              <a:t>революція”</a:t>
            </a:r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1115616" y="1844824"/>
            <a:ext cx="648072" cy="115212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мка 8"/>
          <p:cNvSpPr/>
          <p:nvPr/>
        </p:nvSpPr>
        <p:spPr>
          <a:xfrm>
            <a:off x="107504" y="3068960"/>
            <a:ext cx="2952328" cy="1080120"/>
          </a:xfrm>
          <a:prstGeom prst="fram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З легкої руки Підмогильного утворилася </a:t>
            </a:r>
            <a:r>
              <a:rPr lang="uk-UA" dirty="0" err="1" smtClean="0">
                <a:solidFill>
                  <a:schemeClr val="tx1"/>
                </a:solidFill>
              </a:rPr>
              <a:t>“Ланка”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1259632" y="4149080"/>
            <a:ext cx="504056" cy="79208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мка 10"/>
          <p:cNvSpPr/>
          <p:nvPr/>
        </p:nvSpPr>
        <p:spPr>
          <a:xfrm>
            <a:off x="107504" y="4941168"/>
            <a:ext cx="3240360" cy="1800200"/>
          </a:xfrm>
          <a:prstGeom prst="fram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Був організатором і головним ідеологом </a:t>
            </a:r>
            <a:r>
              <a:rPr lang="uk-UA" dirty="0" err="1" smtClean="0">
                <a:solidFill>
                  <a:schemeClr val="tx1"/>
                </a:solidFill>
              </a:rPr>
              <a:t>“Ланки”</a:t>
            </a:r>
            <a:r>
              <a:rPr lang="uk-UA" dirty="0" smtClean="0">
                <a:solidFill>
                  <a:schemeClr val="tx1"/>
                </a:solidFill>
              </a:rPr>
              <a:t>. 1926 р.- угруповування було реорганізоване в МАРС.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9458" name="Picture 2" descr="Файл:Ланка192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2132856"/>
            <a:ext cx="3831036" cy="388843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96336" y="476672"/>
            <a:ext cx="1450504" cy="792088"/>
          </a:xfrm>
        </p:spPr>
        <p:txBody>
          <a:bodyPr/>
          <a:lstStyle/>
          <a:p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>
            <a:off x="8244408" y="3789041"/>
            <a:ext cx="72008" cy="1728192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4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797152" y="2367135"/>
            <a:ext cx="6857999" cy="2123728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179512" y="188640"/>
            <a:ext cx="6840760" cy="8640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Оповідання Підмогильного друкують у часописах, окремих збірках, найповніша – </a:t>
            </a:r>
            <a:r>
              <a:rPr lang="uk-UA" dirty="0" err="1" smtClean="0"/>
              <a:t>“Проблема</a:t>
            </a:r>
            <a:r>
              <a:rPr lang="uk-UA" dirty="0" smtClean="0"/>
              <a:t> </a:t>
            </a:r>
            <a:r>
              <a:rPr lang="uk-UA" dirty="0" err="1" smtClean="0"/>
              <a:t>хліба”</a:t>
            </a:r>
            <a:r>
              <a:rPr lang="uk-UA" dirty="0" smtClean="0"/>
              <a:t>(1927)</a:t>
            </a:r>
            <a:endParaRPr lang="ru-RU" dirty="0"/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251520" y="1340768"/>
            <a:ext cx="2592288" cy="3024336"/>
          </a:xfrm>
          <a:prstGeom prst="vertic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Публікація роману </a:t>
            </a:r>
            <a:r>
              <a:rPr lang="uk-UA" sz="3200" b="1" u="sng" dirty="0" err="1" smtClean="0">
                <a:solidFill>
                  <a:srgbClr val="FF0000"/>
                </a:solidFill>
              </a:rPr>
              <a:t>“Місто”</a:t>
            </a:r>
            <a:endParaRPr lang="uk-UA" sz="3200" b="1" u="sng" dirty="0" smtClean="0">
              <a:solidFill>
                <a:srgbClr val="FF0000"/>
              </a:solidFill>
            </a:endParaRPr>
          </a:p>
          <a:p>
            <a:pPr algn="ctr"/>
            <a:r>
              <a:rPr lang="uk-UA" dirty="0" smtClean="0"/>
              <a:t>(1928 р.) Харків</a:t>
            </a:r>
            <a:endParaRPr lang="ru-RU" dirty="0"/>
          </a:p>
        </p:txBody>
      </p:sp>
      <p:pic>
        <p:nvPicPr>
          <p:cNvPr id="20482" name="Picture 2" descr="https://encrypted-tbn2.gstatic.com/images?q=tbn:ANd9GcR4w0LsR19p3C-d57eVulqwe_Stg5fpTc5WyViAN-xDZIIwslA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188790"/>
            <a:ext cx="3240360" cy="515181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7812360" y="274638"/>
            <a:ext cx="288032" cy="994122"/>
          </a:xfrm>
        </p:spPr>
        <p:txBody>
          <a:bodyPr>
            <a:normAutofit/>
          </a:bodyPr>
          <a:lstStyle/>
          <a:p>
            <a:r>
              <a:rPr lang="uk-UA" sz="800" dirty="0" smtClean="0"/>
              <a:t>.</a:t>
            </a:r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56376" y="3284985"/>
            <a:ext cx="504056" cy="2664296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4" name="Picture 2" descr="http://t0.gstatic.com/images?q=tbn:ANd9GcQAoj3vqnLAULIe4oCSDSo3zOR-2zLSzw-3gxuVRhLYemd0IcUH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797152" y="2367135"/>
            <a:ext cx="6857999" cy="2123728"/>
          </a:xfrm>
          <a:prstGeom prst="rect">
            <a:avLst/>
          </a:prstGeom>
          <a:noFill/>
        </p:spPr>
      </p:pic>
      <p:sp>
        <p:nvSpPr>
          <p:cNvPr id="5" name="Прямоугольник с одним вырезанным скругленным углом 4"/>
          <p:cNvSpPr/>
          <p:nvPr/>
        </p:nvSpPr>
        <p:spPr>
          <a:xfrm>
            <a:off x="395536" y="260648"/>
            <a:ext cx="3312368" cy="1944216"/>
          </a:xfrm>
          <a:prstGeom prst="snip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1930 р. київський журнал </a:t>
            </a:r>
            <a:r>
              <a:rPr lang="uk-UA" dirty="0" err="1" smtClean="0"/>
              <a:t>“Життя</a:t>
            </a:r>
            <a:r>
              <a:rPr lang="uk-UA" dirty="0" smtClean="0"/>
              <a:t> і </a:t>
            </a:r>
            <a:r>
              <a:rPr lang="uk-UA" dirty="0" err="1" smtClean="0"/>
              <a:t>революція”</a:t>
            </a:r>
            <a:r>
              <a:rPr lang="uk-UA" dirty="0" smtClean="0"/>
              <a:t> друкує новий роман </a:t>
            </a:r>
          </a:p>
          <a:p>
            <a:pPr algn="ctr"/>
            <a:r>
              <a:rPr lang="uk-UA" dirty="0" err="1" smtClean="0"/>
              <a:t>“Невеличка</a:t>
            </a:r>
            <a:r>
              <a:rPr lang="uk-UA" dirty="0" smtClean="0"/>
              <a:t> </a:t>
            </a:r>
            <a:r>
              <a:rPr lang="uk-UA" dirty="0" err="1" smtClean="0"/>
              <a:t>драма”</a:t>
            </a:r>
            <a:endParaRPr lang="ru-RU" dirty="0"/>
          </a:p>
        </p:txBody>
      </p:sp>
      <p:sp>
        <p:nvSpPr>
          <p:cNvPr id="6" name="Прямоугольник с одним вырезанным скругленным углом 5"/>
          <p:cNvSpPr/>
          <p:nvPr/>
        </p:nvSpPr>
        <p:spPr>
          <a:xfrm>
            <a:off x="3851920" y="260648"/>
            <a:ext cx="3240360" cy="1944216"/>
          </a:xfrm>
          <a:prstGeom prst="snip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 вересня 1932р. по квітень 1933-го  працює у видавництві </a:t>
            </a:r>
            <a:r>
              <a:rPr lang="uk-UA" dirty="0" err="1" smtClean="0"/>
              <a:t>“Рух”</a:t>
            </a:r>
            <a:r>
              <a:rPr lang="uk-UA" dirty="0" smtClean="0"/>
              <a:t> на посаді консультанта з іноземної літератури.</a:t>
            </a:r>
            <a:endParaRPr lang="ru-RU" dirty="0"/>
          </a:p>
        </p:txBody>
      </p:sp>
      <p:sp>
        <p:nvSpPr>
          <p:cNvPr id="7" name="Прямоугольник с одним вырезанным скругленным углом 6"/>
          <p:cNvSpPr/>
          <p:nvPr/>
        </p:nvSpPr>
        <p:spPr>
          <a:xfrm>
            <a:off x="251520" y="2492896"/>
            <a:ext cx="3312368" cy="1944216"/>
          </a:xfrm>
          <a:prstGeom prst="snip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Останній твір, який побачив світ за життя автора, - оповідання </a:t>
            </a:r>
          </a:p>
          <a:p>
            <a:pPr algn="ctr"/>
            <a:r>
              <a:rPr lang="uk-UA" sz="2400" b="1" dirty="0" smtClean="0"/>
              <a:t>“З життя </a:t>
            </a:r>
            <a:r>
              <a:rPr lang="uk-UA" sz="2400" b="1" dirty="0" err="1" smtClean="0"/>
              <a:t>Будинку”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4725144"/>
            <a:ext cx="3240360" cy="115212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Останній твір – </a:t>
            </a:r>
          </a:p>
          <a:p>
            <a:pPr algn="ctr"/>
            <a:r>
              <a:rPr lang="uk-UA" sz="2400" b="1" dirty="0" err="1" smtClean="0">
                <a:solidFill>
                  <a:srgbClr val="FF0000"/>
                </a:solidFill>
              </a:rPr>
              <a:t>“Повість</a:t>
            </a:r>
            <a:r>
              <a:rPr lang="uk-UA" sz="2400" b="1" dirty="0" smtClean="0">
                <a:solidFill>
                  <a:srgbClr val="FF0000"/>
                </a:solidFill>
              </a:rPr>
              <a:t> без назви…”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21506" name="Picture 2" descr="http://upload.wikimedia.org/wikipedia/uk/thumb/1/1b/Val_Pidmohil.gif/200px-Val_Pidmohi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2348880"/>
            <a:ext cx="2736304" cy="430968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625</Words>
  <Application>Microsoft Office PowerPoint</Application>
  <PresentationFormat>Экран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Підмогильний Валер'ян Петрович (1901-1937) </vt:lpstr>
      <vt:lpstr>Життєвий і творчий шлях</vt:lpstr>
      <vt:lpstr>ОСВІТА</vt:lpstr>
      <vt:lpstr>.</vt:lpstr>
      <vt:lpstr>.</vt:lpstr>
      <vt:lpstr>.</vt:lpstr>
      <vt:lpstr>.</vt:lpstr>
      <vt:lpstr>.</vt:lpstr>
      <vt:lpstr>.</vt:lpstr>
      <vt:lpstr>.</vt:lpstr>
      <vt:lpstr>.</vt:lpstr>
      <vt:lpstr>Особливості творчої манери В. Підмогильного</vt:lpstr>
      <vt:lpstr>ЗАПИТАННЯ: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Підмогильний Валер'ян Петрович (1901-1937) </dc:title>
  <dc:creator>Карина</dc:creator>
  <cp:lastModifiedBy>Карина</cp:lastModifiedBy>
  <cp:revision>12</cp:revision>
  <dcterms:created xsi:type="dcterms:W3CDTF">2013-11-06T11:05:14Z</dcterms:created>
  <dcterms:modified xsi:type="dcterms:W3CDTF">2013-11-12T12:52:45Z</dcterms:modified>
</cp:coreProperties>
</file>