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BF38-596C-4D6E-8FE6-1E1BF10247B0}" type="datetimeFigureOut">
              <a:rPr lang="uk-UA" smtClean="0"/>
              <a:t>04.02.2015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EE55F-A3A3-4E64-98B2-9097B0E47CE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60648"/>
            <a:ext cx="7772400" cy="1971650"/>
          </a:xfrm>
        </p:spPr>
        <p:txBody>
          <a:bodyPr>
            <a:normAutofit/>
          </a:bodyPr>
          <a:lstStyle/>
          <a:p>
            <a:r>
              <a:rPr lang="uk-UA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Дараган</a:t>
            </a:r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Юрій Юрійович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149080"/>
            <a:ext cx="4032448" cy="432048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16 </a:t>
            </a:r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березня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1894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, — </a:t>
            </a:r>
            <a:r>
              <a:rPr lang="ru-RU" dirty="0" smtClean="0">
                <a:solidFill>
                  <a:schemeClr val="tx1"/>
                </a:solidFill>
                <a:latin typeface="Comic Sans MS" pitchFamily="66" charset="0"/>
              </a:rPr>
              <a:t>17 </a:t>
            </a:r>
            <a:r>
              <a:rPr lang="ru-RU" dirty="0" err="1">
                <a:solidFill>
                  <a:schemeClr val="tx1"/>
                </a:solidFill>
                <a:latin typeface="Comic Sans MS" pitchFamily="66" charset="0"/>
              </a:rPr>
              <a:t>березня</a:t>
            </a:r>
            <a:r>
              <a:rPr lang="ru-RU" dirty="0">
                <a:solidFill>
                  <a:schemeClr val="tx1"/>
                </a:solidFill>
                <a:latin typeface="Comic Sans MS" pitchFamily="66" charset="0"/>
              </a:rPr>
              <a:t> 1926</a:t>
            </a:r>
            <a:endParaRPr lang="uk-UA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266" name="Picture 2" descr="113 років від народження поета Юрія Дараган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802802" cy="451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2708920"/>
            <a:ext cx="338437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latin typeface="Comic Sans MS" pitchFamily="66" charset="0"/>
              </a:rPr>
              <a:t>український</a:t>
            </a:r>
            <a:r>
              <a:rPr lang="ru-RU" sz="2000" dirty="0">
                <a:latin typeface="Comic Sans MS" pitchFamily="66" charset="0"/>
              </a:rPr>
              <a:t> поет, </a:t>
            </a:r>
            <a:r>
              <a:rPr lang="ru-RU" sz="2000" dirty="0" err="1">
                <a:latin typeface="Comic Sans MS" pitchFamily="66" charset="0"/>
              </a:rPr>
              <a:t>представник</a:t>
            </a:r>
            <a:r>
              <a:rPr lang="ru-RU" sz="2000" dirty="0">
                <a:latin typeface="Comic Sans MS" pitchFamily="66" charset="0"/>
              </a:rPr>
              <a:t> «</a:t>
            </a:r>
            <a:r>
              <a:rPr lang="ru-RU" sz="2000" dirty="0" err="1">
                <a:latin typeface="Comic Sans MS" pitchFamily="66" charset="0"/>
              </a:rPr>
              <a:t>празької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школи</a:t>
            </a:r>
            <a:r>
              <a:rPr lang="ru-RU" sz="2000" dirty="0">
                <a:latin typeface="Comic Sans MS" pitchFamily="66" charset="0"/>
              </a:rPr>
              <a:t>».</a:t>
            </a:r>
            <a:endParaRPr lang="uk-UA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67544" y="3861048"/>
            <a:ext cx="7920880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188640"/>
            <a:ext cx="7848872" cy="86409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25658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/>
              <a:t>Дараган</a:t>
            </a:r>
            <a:r>
              <a:rPr lang="ru-RU" dirty="0"/>
              <a:t> </a:t>
            </a:r>
            <a:r>
              <a:rPr lang="ru-RU" dirty="0" smtClean="0"/>
              <a:t>1</a:t>
            </a:r>
            <a:r>
              <a:rPr lang="en-US" dirty="0" smtClean="0"/>
              <a:t>6 </a:t>
            </a:r>
            <a:r>
              <a:rPr lang="ru-RU" dirty="0" err="1" smtClean="0"/>
              <a:t>березня</a:t>
            </a:r>
            <a:r>
              <a:rPr lang="en-US" dirty="0" smtClean="0"/>
              <a:t> </a:t>
            </a:r>
            <a:r>
              <a:rPr lang="ru-RU" dirty="0" smtClean="0"/>
              <a:t>1894</a:t>
            </a:r>
            <a:r>
              <a:rPr lang="ru-RU" dirty="0"/>
              <a:t> року у </a:t>
            </a:r>
            <a:r>
              <a:rPr lang="ru-RU" dirty="0" err="1"/>
              <a:t>Єлисаветграді</a:t>
            </a:r>
            <a:r>
              <a:rPr lang="ru-RU" dirty="0"/>
              <a:t> на </a:t>
            </a:r>
            <a:r>
              <a:rPr lang="ru-RU" dirty="0" err="1"/>
              <a:t>Херсонщині</a:t>
            </a:r>
            <a:r>
              <a:rPr lang="ru-RU" dirty="0"/>
              <a:t> в </a:t>
            </a:r>
            <a:r>
              <a:rPr lang="ru-RU" dirty="0" err="1"/>
              <a:t>родині</a:t>
            </a:r>
            <a:r>
              <a:rPr lang="ru-RU" dirty="0"/>
              <a:t> </a:t>
            </a:r>
            <a:r>
              <a:rPr lang="ru-RU" dirty="0" err="1"/>
              <a:t>інженера</a:t>
            </a:r>
            <a:r>
              <a:rPr lang="ru-RU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uk-UA" dirty="0" smtClean="0"/>
              <a:t>Навчався </a:t>
            </a:r>
            <a:r>
              <a:rPr lang="uk-UA" dirty="0"/>
              <a:t>у </a:t>
            </a:r>
            <a:r>
              <a:rPr lang="uk-UA" dirty="0" err="1"/>
              <a:t>Тираспільській</a:t>
            </a:r>
            <a:r>
              <a:rPr lang="uk-UA" dirty="0"/>
              <a:t> реальній школі, але закінчити її не довелося — хлопця забрали на першу світову війну. Там він — </a:t>
            </a:r>
            <a:r>
              <a:rPr lang="uk-UA" dirty="0" err="1"/>
              <a:t>підпоручник</a:t>
            </a:r>
            <a:r>
              <a:rPr lang="uk-UA" dirty="0"/>
              <a:t> російської армії. Був поранений.</a:t>
            </a:r>
          </a:p>
        </p:txBody>
      </p:sp>
      <p:pic>
        <p:nvPicPr>
          <p:cNvPr id="16386" name="Picture 2" descr="http://upload.wikimedia.org/wikipedia/commons/thumb/0/0a/IRA_F1JunPor_1917_h.png/1280px-IRA_F1JunPor_1917_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589240"/>
            <a:ext cx="2758952" cy="1133756"/>
          </a:xfrm>
          <a:prstGeom prst="rect">
            <a:avLst/>
          </a:prstGeom>
          <a:noFill/>
        </p:spPr>
      </p:pic>
      <p:pic>
        <p:nvPicPr>
          <p:cNvPr id="16388" name="Picture 4" descr="январь 1906 - Газетные &quot;старости&quot;(Архив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2736304" cy="164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Кировоград (Украина) - есть ли чем заманить путешественников? - itravel.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196752"/>
            <a:ext cx="308865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фотография Исторический музей &quot;Евреи Елисаветграда&quot; : (Кировоград - Украина). Фотография 547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060848"/>
            <a:ext cx="3672408" cy="170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Архитектура Елисаветграда - &quot;ВСЁ и СРАЗУ&quot;- я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941168"/>
            <a:ext cx="201622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Кировоград - сердце Украины - Кировоград - это малнький Париж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5229200"/>
            <a:ext cx="2418384" cy="1515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188640"/>
            <a:ext cx="828092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229200"/>
            <a:ext cx="7920880" cy="1008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6048672"/>
          </a:xfrm>
        </p:spPr>
        <p:txBody>
          <a:bodyPr>
            <a:normAutofit/>
          </a:bodyPr>
          <a:lstStyle/>
          <a:p>
            <a:r>
              <a:rPr lang="uk-UA" dirty="0"/>
              <a:t>Після Лютневої революції 1917 року </a:t>
            </a:r>
            <a:r>
              <a:rPr lang="uk-UA" dirty="0" err="1"/>
              <a:t>Дараган</a:t>
            </a:r>
            <a:r>
              <a:rPr lang="uk-UA" dirty="0"/>
              <a:t> — в лавах військ УНР. Спочатку — як командир кулеметної сотні в Житомирській військовій школі, а потім </a:t>
            </a:r>
            <a:r>
              <a:rPr lang="uk-UA" dirty="0" err="1"/>
              <a:t>—старшина</a:t>
            </a:r>
            <a:r>
              <a:rPr lang="uk-UA" dirty="0"/>
              <a:t> </a:t>
            </a:r>
            <a:r>
              <a:rPr lang="uk-UA" dirty="0" err="1"/>
              <a:t>Кам'янецької</a:t>
            </a:r>
            <a:r>
              <a:rPr lang="uk-UA" dirty="0"/>
              <a:t> школи</a:t>
            </a:r>
            <a:r>
              <a:rPr lang="uk-UA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ru-RU" dirty="0"/>
              <a:t> у 1923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вступає</a:t>
            </a:r>
            <a:r>
              <a:rPr lang="ru-RU" dirty="0"/>
              <a:t> до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вищого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 М. </a:t>
            </a:r>
            <a:r>
              <a:rPr lang="ru-RU" dirty="0" err="1" smtClean="0"/>
              <a:t>Драгоманова</a:t>
            </a:r>
            <a:endParaRPr lang="uk-UA" dirty="0"/>
          </a:p>
        </p:txBody>
      </p:sp>
      <p:pic>
        <p:nvPicPr>
          <p:cNvPr id="15362" name="Picture 2" descr="Національний педагогічний університет ім. М.П. Драгоманова / Театр / Москва / БЕСПЛАТНО - Афиша бесплатных развлечений / спект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564904"/>
            <a:ext cx="2736304" cy="2524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Житомир Город Репортер Житомира Новости, события, политика, экономика, статьи, новости города, культура, власть, общество, слух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27209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20162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/>
              <a:t>Через </a:t>
            </a:r>
            <a:r>
              <a:rPr lang="ru-RU" dirty="0" err="1"/>
              <a:t>сухоти</a:t>
            </a:r>
            <a:r>
              <a:rPr lang="ru-RU" dirty="0"/>
              <a:t> </a:t>
            </a:r>
            <a:r>
              <a:rPr lang="ru-RU" dirty="0" err="1"/>
              <a:t>легень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горла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/>
              <a:t>Дараган</a:t>
            </a:r>
            <a:r>
              <a:rPr lang="ru-RU" dirty="0"/>
              <a:t> помер 17 </a:t>
            </a:r>
            <a:r>
              <a:rPr lang="ru-RU" dirty="0" err="1"/>
              <a:t>березня</a:t>
            </a:r>
            <a:r>
              <a:rPr lang="ru-RU" dirty="0"/>
              <a:t> 1926 року у </a:t>
            </a:r>
            <a:r>
              <a:rPr lang="ru-RU" dirty="0" err="1"/>
              <a:t>туберкульозному</a:t>
            </a:r>
            <a:r>
              <a:rPr lang="ru-RU" dirty="0"/>
              <a:t> </a:t>
            </a:r>
            <a:r>
              <a:rPr lang="ru-RU" dirty="0" err="1" smtClean="0"/>
              <a:t>санаторії</a:t>
            </a:r>
            <a:r>
              <a:rPr lang="ru-RU" dirty="0"/>
              <a:t> «На </a:t>
            </a:r>
            <a:r>
              <a:rPr lang="ru-RU" dirty="0" err="1"/>
              <a:t>Плеше</a:t>
            </a:r>
            <a:r>
              <a:rPr lang="ru-RU" dirty="0"/>
              <a:t>», у </a:t>
            </a:r>
            <a:r>
              <a:rPr lang="ru-RU" dirty="0" err="1"/>
              <a:t>м.Плешове</a:t>
            </a:r>
            <a:r>
              <a:rPr lang="ru-RU" dirty="0"/>
              <a:t> </a:t>
            </a:r>
            <a:r>
              <a:rPr lang="ru-RU" dirty="0" err="1"/>
              <a:t>поблизу</a:t>
            </a:r>
            <a:r>
              <a:rPr lang="ru-RU" dirty="0"/>
              <a:t> Праги. </a:t>
            </a:r>
            <a:r>
              <a:rPr lang="ru-RU" dirty="0" err="1"/>
              <a:t>Похований</a:t>
            </a:r>
            <a:r>
              <a:rPr lang="ru-RU" dirty="0"/>
              <a:t> на </a:t>
            </a:r>
            <a:r>
              <a:rPr lang="ru-RU" dirty="0" err="1"/>
              <a:t>Ольшанському</a:t>
            </a:r>
            <a:r>
              <a:rPr lang="ru-RU" dirty="0"/>
              <a:t> </a:t>
            </a:r>
            <a:r>
              <a:rPr lang="ru-RU" dirty="0" err="1"/>
              <a:t>цвинтарі</a:t>
            </a:r>
            <a:r>
              <a:rPr lang="ru-RU" dirty="0"/>
              <a:t> в </a:t>
            </a:r>
            <a:r>
              <a:rPr lang="ru-RU" dirty="0" err="1"/>
              <a:t>Празі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7410" name="Picture 2" descr="Ольшанское кладбище Прага Субкультуры, музыкальные стили, биограф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3312368" cy="220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Ольшанское кладбище (Прага, Чехия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564904"/>
            <a:ext cx="319928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Моги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933056"/>
            <a:ext cx="2232248" cy="2718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0728" y="0"/>
            <a:ext cx="8229600" cy="1143000"/>
          </a:xfrm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Творчість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Дараган Юрій. Сагайдак (1925) djvu, pdf - Друкована літерату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2088232" cy="2910428"/>
          </a:xfrm>
          <a:prstGeom prst="rect">
            <a:avLst/>
          </a:prstGeom>
          <a:noFill/>
        </p:spPr>
      </p:pic>
      <p:pic>
        <p:nvPicPr>
          <p:cNvPr id="14340" name="Picture 4" descr="Українське життя в Севастополi Михайло CЛАБОШПИЦЬКИЙ 25 поет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319845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800" y="2636912"/>
            <a:ext cx="3672408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Разом </a:t>
            </a:r>
            <a:r>
              <a:rPr lang="ru-RU" sz="2000" dirty="0" err="1">
                <a:latin typeface="Comic Sans MS" pitchFamily="66" charset="0"/>
              </a:rPr>
              <a:t>зі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своїм</a:t>
            </a:r>
            <a:r>
              <a:rPr lang="ru-RU" sz="2000" dirty="0">
                <a:latin typeface="Comic Sans MS" pitchFamily="66" charset="0"/>
              </a:rPr>
              <a:t> земляком </a:t>
            </a:r>
            <a:r>
              <a:rPr lang="ru-RU" sz="2000" dirty="0" err="1" smtClean="0">
                <a:latin typeface="Comic Sans MS" pitchFamily="66" charset="0"/>
              </a:rPr>
              <a:t>Євгеном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Маланюком</a:t>
            </a:r>
            <a:r>
              <a:rPr lang="ru-RU" sz="2000" dirty="0" smtClean="0">
                <a:latin typeface="Comic Sans MS" pitchFamily="66" charset="0"/>
              </a:rPr>
              <a:t> у</a:t>
            </a:r>
            <a:r>
              <a:rPr lang="ru-RU" sz="2000" dirty="0">
                <a:latin typeface="Comic Sans MS" pitchFamily="66" charset="0"/>
              </a:rPr>
              <a:t> 1922–1923 роках </a:t>
            </a:r>
            <a:r>
              <a:rPr lang="ru-RU" sz="2000" dirty="0" err="1">
                <a:latin typeface="Comic Sans MS" pitchFamily="66" charset="0"/>
              </a:rPr>
              <a:t>Юрій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Дараган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видавав</a:t>
            </a:r>
            <a:r>
              <a:rPr lang="ru-RU" sz="2000" dirty="0">
                <a:latin typeface="Comic Sans MS" pitchFamily="66" charset="0"/>
              </a:rPr>
              <a:t> </a:t>
            </a:r>
            <a:r>
              <a:rPr lang="ru-RU" sz="2000" dirty="0" err="1">
                <a:latin typeface="Comic Sans MS" pitchFamily="66" charset="0"/>
              </a:rPr>
              <a:t>часопис</a:t>
            </a:r>
            <a:r>
              <a:rPr lang="ru-RU" sz="2000" dirty="0">
                <a:latin typeface="Comic Sans MS" pitchFamily="66" charset="0"/>
              </a:rPr>
              <a:t> «Веселка», де </a:t>
            </a:r>
            <a:r>
              <a:rPr lang="ru-RU" sz="2000" dirty="0" err="1">
                <a:latin typeface="Comic Sans MS" pitchFamily="66" charset="0"/>
              </a:rPr>
              <a:t>друкував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свої</a:t>
            </a:r>
            <a:r>
              <a:rPr lang="ru-RU" sz="2000" dirty="0">
                <a:latin typeface="Comic Sans MS" pitchFamily="66" charset="0"/>
              </a:rPr>
              <a:t> твори.</a:t>
            </a:r>
            <a:endParaRPr lang="uk-UA" sz="2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229200"/>
            <a:ext cx="338437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Comic Sans MS" pitchFamily="66" charset="0"/>
              </a:rPr>
              <a:t>У 1925 </a:t>
            </a:r>
            <a:r>
              <a:rPr lang="ru-RU" sz="2000" dirty="0" err="1">
                <a:latin typeface="Comic Sans MS" pitchFamily="66" charset="0"/>
              </a:rPr>
              <a:t>році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ще</a:t>
            </a:r>
            <a:r>
              <a:rPr lang="ru-RU" sz="2000" dirty="0">
                <a:latin typeface="Comic Sans MS" pitchFamily="66" charset="0"/>
              </a:rPr>
              <a:t> за </a:t>
            </a:r>
            <a:r>
              <a:rPr lang="ru-RU" sz="2000" dirty="0" err="1">
                <a:latin typeface="Comic Sans MS" pitchFamily="66" charset="0"/>
              </a:rPr>
              <a:t>життя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Дарагана</a:t>
            </a:r>
            <a:r>
              <a:rPr lang="ru-RU" sz="2000" dirty="0">
                <a:latin typeface="Comic Sans MS" pitchFamily="66" charset="0"/>
              </a:rPr>
              <a:t>, </a:t>
            </a:r>
            <a:r>
              <a:rPr lang="ru-RU" sz="2000" dirty="0" err="1">
                <a:latin typeface="Comic Sans MS" pitchFamily="66" charset="0"/>
              </a:rPr>
              <a:t>виходить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єдина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його</a:t>
            </a:r>
            <a:r>
              <a:rPr lang="ru-RU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збірка</a:t>
            </a:r>
            <a:r>
              <a:rPr lang="ru-RU" sz="2000" dirty="0">
                <a:latin typeface="Comic Sans MS" pitchFamily="66" charset="0"/>
              </a:rPr>
              <a:t> «Сагайдак»</a:t>
            </a:r>
            <a:endParaRPr lang="uk-UA" sz="20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980728"/>
            <a:ext cx="3384376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Перший </a:t>
            </a:r>
            <a:r>
              <a:rPr lang="ru-RU" sz="2000" dirty="0" err="1" smtClean="0">
                <a:latin typeface="Comic Sans MS" pitchFamily="66" charset="0"/>
              </a:rPr>
              <a:t>російський</a:t>
            </a:r>
            <a:r>
              <a:rPr lang="ru-RU" sz="2000" dirty="0" smtClean="0">
                <a:latin typeface="Comic Sans MS" pitchFamily="66" charset="0"/>
              </a:rPr>
              <a:t> </a:t>
            </a:r>
            <a:r>
              <a:rPr lang="ru-RU" sz="2000" dirty="0" err="1" smtClean="0">
                <a:latin typeface="Comic Sans MS" pitchFamily="66" charset="0"/>
              </a:rPr>
              <a:t>вірш</a:t>
            </a:r>
            <a:r>
              <a:rPr lang="ru-RU" sz="20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latin typeface="Comic Sans MS" pitchFamily="66" charset="0"/>
              </a:rPr>
              <a:t>надрукував</a:t>
            </a:r>
            <a:r>
              <a:rPr lang="ru-RU" sz="2000" dirty="0" smtClean="0">
                <a:latin typeface="Comic Sans MS" pitchFamily="66" charset="0"/>
              </a:rPr>
              <a:t> у 14 </a:t>
            </a:r>
            <a:r>
              <a:rPr lang="ru-RU" sz="2000" dirty="0" err="1" smtClean="0">
                <a:latin typeface="Comic Sans MS" pitchFamily="66" charset="0"/>
              </a:rPr>
              <a:t>років</a:t>
            </a:r>
            <a:r>
              <a:rPr lang="ru-RU" sz="2000" dirty="0" smtClean="0">
                <a:latin typeface="Comic Sans MS" pitchFamily="66" charset="0"/>
              </a:rPr>
              <a:t> у </a:t>
            </a:r>
            <a:r>
              <a:rPr lang="ru-RU" sz="2000" dirty="0" err="1" smtClean="0">
                <a:latin typeface="Comic Sans MS" pitchFamily="66" charset="0"/>
              </a:rPr>
              <a:t>часописі</a:t>
            </a:r>
            <a:r>
              <a:rPr lang="ru-RU" sz="2000" dirty="0" smtClean="0">
                <a:latin typeface="Comic Sans MS" pitchFamily="66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Comic Sans MS" pitchFamily="66" charset="0"/>
              </a:rPr>
              <a:t>«Закавказье»</a:t>
            </a:r>
            <a:endParaRPr lang="uk-UA" sz="2000" dirty="0" smtClean="0">
              <a:latin typeface="Comic Sans MS" pitchFamily="66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Дараган Юрій Юрійович</vt:lpstr>
      <vt:lpstr>Слайд 2</vt:lpstr>
      <vt:lpstr>Слайд 3</vt:lpstr>
      <vt:lpstr>Слайд 4</vt:lpstr>
      <vt:lpstr>Творчість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6</cp:revision>
  <dcterms:created xsi:type="dcterms:W3CDTF">2015-02-04T15:01:50Z</dcterms:created>
  <dcterms:modified xsi:type="dcterms:W3CDTF">2015-02-04T16:00:47Z</dcterms:modified>
</cp:coreProperties>
</file>