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98" d="100"/>
          <a:sy n="98" d="100"/>
        </p:scale>
        <p:origin x="-192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E569397-BDA8-4572-9707-DB617D641BBE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CA77299-9E44-4BD2-850B-96901AD70ED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2428_%D0%9A%D0%B0%D0%BC%D0%B5%D0%BD%D1%8F%D1%8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887" TargetMode="External"/><Relationship Id="rId13" Type="http://schemas.openxmlformats.org/officeDocument/2006/relationships/hyperlink" Target="http://uk.wikipedia.org/wiki/13_%D0%BB%D0%B8%D1%81%D1%82%D0%BE%D0%BF%D0%B0%D0%B4%D0%B0" TargetMode="External"/><Relationship Id="rId18" Type="http://schemas.openxmlformats.org/officeDocument/2006/relationships/hyperlink" Target="http://uk.wikipedia.org/wiki/28_%D1%87%D0%B5%D1%80%D0%B2%D0%BD%D1%8F" TargetMode="External"/><Relationship Id="rId3" Type="http://schemas.openxmlformats.org/officeDocument/2006/relationships/hyperlink" Target="http://uk.wikipedia.org/wiki/%D0%A4%D1%80%D0%B0%D0%BD%D0%BA%D0%BE_%D0%9E%D0%BB%D1%8C%D0%B3%D0%B0_%D0%A4%D0%B5%D0%B4%D0%BE%D1%80%D1%96%D0%B2%D0%BD%D0%B0" TargetMode="External"/><Relationship Id="rId21" Type="http://schemas.openxmlformats.org/officeDocument/2006/relationships/hyperlink" Target="http://uk.wikipedia.org/wiki/1892" TargetMode="External"/><Relationship Id="rId7" Type="http://schemas.openxmlformats.org/officeDocument/2006/relationships/hyperlink" Target="http://uk.wikipedia.org/wiki/1941" TargetMode="External"/><Relationship Id="rId12" Type="http://schemas.openxmlformats.org/officeDocument/2006/relationships/hyperlink" Target="http://uk.wikipedia.org/wiki/1889" TargetMode="External"/><Relationship Id="rId17" Type="http://schemas.openxmlformats.org/officeDocument/2006/relationships/hyperlink" Target="http://uk.wikipedia.org/wiki/1890" TargetMode="External"/><Relationship Id="rId2" Type="http://schemas.openxmlformats.org/officeDocument/2006/relationships/audio" Target="../media/audio1.wav"/><Relationship Id="rId16" Type="http://schemas.openxmlformats.org/officeDocument/2006/relationships/hyperlink" Target="http://uk.wikipedia.org/wiki/21_%D1%87%D0%B5%D1%80%D0%B2%D0%BD%D1%8F" TargetMode="External"/><Relationship Id="rId20" Type="http://schemas.openxmlformats.org/officeDocument/2006/relationships/hyperlink" Target="http://uk.wikipedia.org/wiki/9_%D1%81%D0%B5%D1%80%D0%BF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7_%D0%BB%D0%B8%D0%BF%D0%BD%D1%8F" TargetMode="External"/><Relationship Id="rId11" Type="http://schemas.openxmlformats.org/officeDocument/2006/relationships/hyperlink" Target="http://uk.wikipedia.org/wiki/9_%D0%B1%D0%B5%D1%80%D0%B5%D0%B7%D0%BD%D1%8F" TargetMode="External"/><Relationship Id="rId24" Type="http://schemas.openxmlformats.org/officeDocument/2006/relationships/image" Target="../media/image7.png"/><Relationship Id="rId5" Type="http://schemas.openxmlformats.org/officeDocument/2006/relationships/hyperlink" Target="http://uk.wikipedia.org/wiki/1864" TargetMode="External"/><Relationship Id="rId15" Type="http://schemas.openxmlformats.org/officeDocument/2006/relationships/hyperlink" Target="http://uk.wikipedia.org/wiki/%D0%A4%D1%80%D0%B0%D0%BD%D0%BA%D0%BE_%D0%9F%D0%B5%D1%82%D1%80%D0%BE_%D0%86%D0%B2%D0%B0%D0%BD%D0%BE%D0%B2%D0%B8%D1%87" TargetMode="External"/><Relationship Id="rId23" Type="http://schemas.openxmlformats.org/officeDocument/2006/relationships/hyperlink" Target="http://uk.wikipedia.org/wiki/1988" TargetMode="External"/><Relationship Id="rId10" Type="http://schemas.openxmlformats.org/officeDocument/2006/relationships/hyperlink" Target="http://uk.wikipedia.org/wiki/%D0%A4%D1%80%D0%B0%D0%BD%D0%BA%D0%BE_%D0%A2%D0%B0%D1%80%D0%B0%D1%81_%D0%86%D0%B2%D0%B0%D0%BD%D0%BE%D0%B2%D0%B8%D1%87" TargetMode="External"/><Relationship Id="rId19" Type="http://schemas.openxmlformats.org/officeDocument/2006/relationships/hyperlink" Target="http://uk.wikipedia.org/wiki/%D0%9A%D0%BB%D1%8E%D1%87%D0%BA%D0%BE_%D0%90%D0%BD%D0%BD%D0%B0_%D0%86%D0%B2%D0%B0%D0%BD%D1%96%D0%B2%D0%BD%D0%B0" TargetMode="External"/><Relationship Id="rId4" Type="http://schemas.openxmlformats.org/officeDocument/2006/relationships/hyperlink" Target="http://uk.wikipedia.org/wiki/10_%D0%BA%D0%B2%D1%96%D1%82%D0%BD%D1%8F" TargetMode="External"/><Relationship Id="rId9" Type="http://schemas.openxmlformats.org/officeDocument/2006/relationships/hyperlink" Target="http://uk.wikipedia.org/wiki/1913" TargetMode="External"/><Relationship Id="rId14" Type="http://schemas.openxmlformats.org/officeDocument/2006/relationships/hyperlink" Target="http://uk.wikipedia.org/wiki/1971" TargetMode="External"/><Relationship Id="rId22" Type="http://schemas.openxmlformats.org/officeDocument/2006/relationships/hyperlink" Target="http://uk.wikipedia.org/wiki/24_%D0%BA%D0%B2%D1%96%D1%82%D0%BD%D1%8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05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891" TargetMode="External"/><Relationship Id="rId13" Type="http://schemas.openxmlformats.org/officeDocument/2006/relationships/hyperlink" Target="http://uk.wikipedia.org/wiki/%D0%99%D0%BE%D0%B3%D0%B0%D0%BD%D0%BD_%D0%92%D0%BE%D0%BB%D1%8C%D1%84%D0%B3%D0%B0%D0%BD%D0%B3_%D1%84%D0%BE%D0%BD_%D2%90%D0%B5%D1%82%D0%B5" TargetMode="External"/><Relationship Id="rId18" Type="http://schemas.openxmlformats.org/officeDocument/2006/relationships/hyperlink" Target="http://uk.wikipedia.org/wiki/%D0%A7%D0%B5%D1%80%D0%BD%D0%B8%D1%88%D0%B5%D0%B2%D1%81%D1%8C%D0%BA%D0%B8%D0%B9_%D0%9C%D0%B8%D0%BA%D0%BE%D0%BB%D0%B0_%D0%93%D0%B0%D0%B2%D1%80%D0%B8%D0%BB%D0%BE%D0%B2%D0%B8%D1%87" TargetMode="External"/><Relationship Id="rId3" Type="http://schemas.openxmlformats.org/officeDocument/2006/relationships/image" Target="../media/image8.jpeg"/><Relationship Id="rId21" Type="http://schemas.openxmlformats.org/officeDocument/2006/relationships/hyperlink" Target="http://uk.wikipedia.org/wiki/%D0%90%D0%B4%D0%B0%D0%BC_%D0%9C%D1%96%D1%86%D0%BA%D0%B5%D0%B2%D0%B8%D1%87" TargetMode="External"/><Relationship Id="rId7" Type="http://schemas.openxmlformats.org/officeDocument/2006/relationships/hyperlink" Target="http://uk.wikipedia.org/wiki/1890" TargetMode="External"/><Relationship Id="rId12" Type="http://schemas.openxmlformats.org/officeDocument/2006/relationships/hyperlink" Target="http://uk.wikipedia.org/wiki/%D0%92%D1%96%D0%BB%D1%8C%D1%8F%D0%BC_%D0%A8%D0%B5%D0%BA%D1%81%D0%BF%D1%96%D1%80" TargetMode="External"/><Relationship Id="rId17" Type="http://schemas.openxmlformats.org/officeDocument/2006/relationships/hyperlink" Target="http://uk.wikipedia.org/wiki/%D0%9B%D0%B5%D1%80%D0%BC%D0%BE%D0%BD%D1%82%D0%BE%D0%B2_%D0%9C%D0%B8%D1%85%D0%B0%D0%B9%D0%BB%D0%BE_%D0%AE%D1%80%D1%96%D0%B9%D0%BE%D0%B2%D0%B8%D1%87" TargetMode="External"/><Relationship Id="rId2" Type="http://schemas.openxmlformats.org/officeDocument/2006/relationships/audio" Target="../media/audio1.wav"/><Relationship Id="rId16" Type="http://schemas.openxmlformats.org/officeDocument/2006/relationships/hyperlink" Target="http://uk.wikipedia.org/wiki/%D0%9F%D1%83%D1%88%D0%BA%D1%96%D0%BD_%D0%9E%D0%BB%D0%B5%D0%BA%D1%81%D0%B0%D0%BD%D0%B4%D1%80_%D0%A1%D0%B5%D1%80%D0%B3%D1%96%D0%B9%D0%BE%D0%B2%D0%B8%D1%87" TargetMode="External"/><Relationship Id="rId20" Type="http://schemas.openxmlformats.org/officeDocument/2006/relationships/hyperlink" Target="http://uk.wikipedia.org/wiki/%D0%9D%D0%B5%D0%BA%D1%80%D0%B0%D1%81%D0%BE%D0%B2_%D0%9C%D0%B8%D0%BA%D0%BE%D0%BB%D0%B0_%D0%9E%D0%BB%D0%B5%D0%BA%D1%81%D1%96%D0%B9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899" TargetMode="External"/><Relationship Id="rId11" Type="http://schemas.openxmlformats.org/officeDocument/2006/relationships/hyperlink" Target="http://uk.wikipedia.org/wiki/%D0%94%D0%B0%D0%BD%D1%82%D0%B5_%D0%90%D0%BB%D1%96%D2%91%27%D1%94%D1%80%D1%96" TargetMode="External"/><Relationship Id="rId5" Type="http://schemas.openxmlformats.org/officeDocument/2006/relationships/image" Target="../media/image10.jpeg"/><Relationship Id="rId15" Type="http://schemas.openxmlformats.org/officeDocument/2006/relationships/hyperlink" Target="http://uk.wikipedia.org/wiki/%D0%91%27%D1%94%D1%80%D0%BD%D1%81%D1%82%D1%8C%D1%94%D1%80%D0%BD%D0%B5_%D0%91%27%D1%94%D1%80%D0%BD%D1%81%D0%BE%D0%BD" TargetMode="External"/><Relationship Id="rId10" Type="http://schemas.openxmlformats.org/officeDocument/2006/relationships/hyperlink" Target="http://uk.wikipedia.org/wiki/%D0%93%D0%BE%D0%BC%D0%B5%D1%80" TargetMode="External"/><Relationship Id="rId19" Type="http://schemas.openxmlformats.org/officeDocument/2006/relationships/hyperlink" Target="http://uk.wikipedia.org/wiki/%D0%93%D0%B5%D1%80%D1%86%D0%B5%D0%BD_%D0%9E%D0%BB%D0%B5%D0%BA%D1%81%D0%B0%D0%BD%D0%B4%D1%80_%D0%86%D0%B2%D0%B0%D0%BD%D0%BE%D0%B2%D0%B8%D1%87" TargetMode="External"/><Relationship Id="rId4" Type="http://schemas.openxmlformats.org/officeDocument/2006/relationships/image" Target="../media/image9.jpeg"/><Relationship Id="rId9" Type="http://schemas.openxmlformats.org/officeDocument/2006/relationships/hyperlink" Target="http://uk.wikipedia.org/wiki/1895" TargetMode="External"/><Relationship Id="rId14" Type="http://schemas.openxmlformats.org/officeDocument/2006/relationships/hyperlink" Target="http://uk.wikipedia.org/wiki/%D0%95%D0%BC%D1%96%D0%BB%D1%8C_%D0%97%D0%BE%D0%BB%D1%8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08" TargetMode="External"/><Relationship Id="rId7" Type="http://schemas.openxmlformats.org/officeDocument/2006/relationships/hyperlink" Target="http://uk.wikipedia.org/wiki/%D0%9B%D1%8C%D0%B2%D1%96%D0%B2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16" TargetMode="External"/><Relationship Id="rId5" Type="http://schemas.openxmlformats.org/officeDocument/2006/relationships/hyperlink" Target="http://uk.wikipedia.org/wiki/28_%D1%82%D1%80%D0%B0%D0%B2%D0%BD%D1%8F" TargetMode="External"/><Relationship Id="rId4" Type="http://schemas.openxmlformats.org/officeDocument/2006/relationships/hyperlink" Target="http://uk.wikipedia.org/wiki/191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/>
          </a:bodyPr>
          <a:lstStyle/>
          <a:p>
            <a:r>
              <a:rPr lang="uk-UA" sz="4800" dirty="0" smtClean="0"/>
              <a:t>Іван Франко(</a:t>
            </a:r>
            <a:r>
              <a:rPr lang="uk-UA" sz="4800" dirty="0" smtClean="0">
                <a:solidFill>
                  <a:schemeClr val="tx1"/>
                </a:solidFill>
              </a:rPr>
              <a:t>1856-</a:t>
            </a:r>
            <a:r>
              <a:rPr lang="uk-UA" sz="4800" dirty="0" smtClean="0">
                <a:solidFill>
                  <a:schemeClr val="tx1"/>
                </a:solidFill>
              </a:rPr>
              <a:t> </a:t>
            </a:r>
            <a:r>
              <a:rPr lang="uk-UA" sz="4800" dirty="0" smtClean="0">
                <a:solidFill>
                  <a:schemeClr val="tx1"/>
                </a:solidFill>
              </a:rPr>
              <a:t>1916)</a:t>
            </a:r>
            <a:endParaRPr lang="uk-UA" sz="4800" dirty="0">
              <a:solidFill>
                <a:schemeClr val="tx1"/>
              </a:solidFill>
            </a:endParaRPr>
          </a:p>
        </p:txBody>
      </p:sp>
      <p:pic>
        <p:nvPicPr>
          <p:cNvPr id="9" name="Содержимое 8" descr="Іван-Франко-біографія-скорочено-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627784" y="1628800"/>
            <a:ext cx="3530352" cy="5041343"/>
          </a:xfrm>
        </p:spPr>
      </p:pic>
    </p:spTree>
  </p:cSld>
  <p:clrMapOvr>
    <a:masterClrMapping/>
  </p:clrMapOvr>
  <p:transition spd="med">
    <p:diamond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95736" y="620688"/>
            <a:ext cx="4462983" cy="5958313"/>
          </a:xfr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7416824" cy="12241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Іван Франко на грошових купюрах ,монетах і марках:</a:t>
            </a:r>
            <a:endParaRPr lang="uk-UA" dirty="0"/>
          </a:p>
        </p:txBody>
      </p:sp>
      <p:pic>
        <p:nvPicPr>
          <p:cNvPr id="11" name="Рисунок 10" descr="120px-20-Hryvnia-2000-fro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365104"/>
            <a:ext cx="3240360" cy="1620180"/>
          </a:xfrm>
          <a:prstGeom prst="rect">
            <a:avLst/>
          </a:prstGeom>
        </p:spPr>
      </p:pic>
      <p:pic>
        <p:nvPicPr>
          <p:cNvPr id="12" name="Рисунок 11" descr="120px-20-Hryvnia-2003-fron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5856" y="2132856"/>
            <a:ext cx="2952328" cy="1549971"/>
          </a:xfrm>
          <a:prstGeom prst="rect">
            <a:avLst/>
          </a:prstGeom>
        </p:spPr>
      </p:pic>
      <p:pic>
        <p:nvPicPr>
          <p:cNvPr id="13" name="Рисунок 12" descr="120px-Franko_A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4293096"/>
            <a:ext cx="2160240" cy="1440160"/>
          </a:xfrm>
          <a:prstGeom prst="rect">
            <a:avLst/>
          </a:prstGeom>
        </p:spPr>
      </p:pic>
      <p:pic>
        <p:nvPicPr>
          <p:cNvPr id="14" name="Рисунок 13" descr="120px-Franko_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88224" y="2132856"/>
            <a:ext cx="1740024" cy="1740024"/>
          </a:xfrm>
          <a:prstGeom prst="rect">
            <a:avLst/>
          </a:prstGeom>
        </p:spPr>
      </p:pic>
      <p:pic>
        <p:nvPicPr>
          <p:cNvPr id="15" name="Рисунок 14" descr="120px-S7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1520" y="1960037"/>
            <a:ext cx="2820144" cy="1974101"/>
          </a:xfrm>
          <a:prstGeom prst="rect">
            <a:avLst/>
          </a:prstGeom>
        </p:spPr>
      </p:pic>
      <p:pic>
        <p:nvPicPr>
          <p:cNvPr id="16" name="Рисунок 15" descr="120px-S74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0800000" flipV="1">
            <a:off x="3635896" y="4509120"/>
            <a:ext cx="2376264" cy="1071657"/>
          </a:xfrm>
          <a:prstGeom prst="rect">
            <a:avLst/>
          </a:prstGeom>
        </p:spPr>
      </p:pic>
    </p:spTree>
  </p:cSld>
  <p:clrMapOvr>
    <a:masterClrMapping/>
  </p:clrMapOvr>
  <p:transition spd="med">
    <p:strips dir="l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fr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92696"/>
            <a:ext cx="3672408" cy="574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499992" y="692696"/>
            <a:ext cx="4392488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500" dirty="0"/>
              <a:t>Франко на сьогодні єдиний український поет, щодо </a:t>
            </a:r>
            <a:r>
              <a:rPr lang="uk-UA" sz="2500" dirty="0" err="1"/>
              <a:t>номінування</a:t>
            </a:r>
            <a:r>
              <a:rPr lang="uk-UA" sz="2500" dirty="0"/>
              <a:t> якого на здобуття Нобелівської премії з </a:t>
            </a:r>
            <a:r>
              <a:rPr lang="uk-UA" sz="2500" dirty="0" smtClean="0"/>
              <a:t>літератури</a:t>
            </a:r>
            <a:r>
              <a:rPr lang="uk-UA" sz="2500" dirty="0"/>
              <a:t> доступні відомості </a:t>
            </a:r>
            <a:r>
              <a:rPr lang="uk-UA" sz="2500" dirty="0" smtClean="0"/>
              <a:t>. Також </a:t>
            </a:r>
            <a:r>
              <a:rPr lang="uk-UA" sz="2500" dirty="0"/>
              <a:t>на вшанування Івана Франка названо вулиці у багатьох містах </a:t>
            </a:r>
            <a:r>
              <a:rPr lang="uk-UA" sz="2500" dirty="0" smtClean="0"/>
              <a:t>та </a:t>
            </a:r>
            <a:r>
              <a:rPr lang="uk-UA" sz="2500" dirty="0"/>
              <a:t>кількох населених пунктах Росії </a:t>
            </a:r>
            <a:r>
              <a:rPr lang="uk-UA" sz="2500" dirty="0" smtClean="0"/>
              <a:t>. </a:t>
            </a:r>
            <a:r>
              <a:rPr lang="uk-UA" sz="2500" dirty="0"/>
              <a:t>На його честь названо астероїд </a:t>
            </a:r>
            <a:r>
              <a:rPr lang="uk-UA" sz="2500" dirty="0">
                <a:hlinkClick r:id="rId4" tooltip="2428 Каменяр"/>
              </a:rPr>
              <a:t>2428 Каменяр</a:t>
            </a:r>
            <a:r>
              <a:rPr lang="uk-UA" sz="2500" dirty="0"/>
              <a:t>.</a:t>
            </a:r>
          </a:p>
        </p:txBody>
      </p:sp>
    </p:spTree>
  </p:cSld>
  <p:clrMapOvr>
    <a:masterClrMapping/>
  </p:clrMapOvr>
  <p:transition spd="med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908720"/>
            <a:ext cx="3383280" cy="720080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accent2"/>
                </a:solidFill>
              </a:rPr>
              <a:t>Будинок Івана Франка у Львові</a:t>
            </a:r>
            <a:endParaRPr lang="uk-UA" sz="2000" dirty="0">
              <a:solidFill>
                <a:schemeClr val="accent2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404664"/>
            <a:ext cx="5220072" cy="6264696"/>
          </a:xfrm>
        </p:spPr>
        <p:txBody>
          <a:bodyPr>
            <a:noAutofit/>
          </a:bodyPr>
          <a:lstStyle/>
          <a:p>
            <a:r>
              <a:rPr lang="ru-RU" sz="2700" dirty="0" err="1" smtClean="0"/>
              <a:t>Іван</a:t>
            </a:r>
            <a:r>
              <a:rPr lang="ru-RU" sz="2700" dirty="0" smtClean="0"/>
              <a:t> Якович Франко </a:t>
            </a:r>
            <a:r>
              <a:rPr lang="ru-RU" sz="2700" dirty="0" err="1" smtClean="0"/>
              <a:t>народився</a:t>
            </a:r>
            <a:r>
              <a:rPr lang="ru-RU" sz="2700" dirty="0" smtClean="0"/>
              <a:t> 27 </a:t>
            </a:r>
            <a:r>
              <a:rPr lang="ru-RU" sz="2700" dirty="0" err="1" smtClean="0"/>
              <a:t>серпня</a:t>
            </a:r>
            <a:r>
              <a:rPr lang="ru-RU" sz="2700" dirty="0" smtClean="0"/>
              <a:t> 1856р. у </a:t>
            </a:r>
            <a:r>
              <a:rPr lang="ru-RU" sz="2700" dirty="0" err="1" smtClean="0"/>
              <a:t>підгірському</a:t>
            </a:r>
            <a:r>
              <a:rPr lang="ru-RU" sz="2700" dirty="0" smtClean="0"/>
              <a:t> </a:t>
            </a:r>
            <a:r>
              <a:rPr lang="ru-RU" sz="2700" dirty="0" err="1" smtClean="0"/>
              <a:t>виселку</a:t>
            </a:r>
            <a:r>
              <a:rPr lang="ru-RU" sz="2700" dirty="0" smtClean="0"/>
              <a:t> </a:t>
            </a:r>
            <a:r>
              <a:rPr lang="ru-RU" sz="2700" dirty="0" err="1" smtClean="0"/>
              <a:t>Нагуєвичі</a:t>
            </a:r>
            <a:r>
              <a:rPr lang="ru-RU" sz="2700" dirty="0" smtClean="0"/>
              <a:t> </a:t>
            </a:r>
            <a:r>
              <a:rPr lang="ru-RU" sz="2700" dirty="0" err="1" smtClean="0"/>
              <a:t>Дрогобицького</a:t>
            </a:r>
            <a:r>
              <a:rPr lang="ru-RU" sz="2700" dirty="0" smtClean="0"/>
              <a:t> </a:t>
            </a:r>
            <a:r>
              <a:rPr lang="ru-RU" sz="2700" dirty="0" err="1" smtClean="0"/>
              <a:t>повіту</a:t>
            </a:r>
            <a:r>
              <a:rPr lang="ru-RU" sz="2700" dirty="0" smtClean="0"/>
              <a:t> в </a:t>
            </a:r>
            <a:r>
              <a:rPr lang="ru-RU" sz="2700" dirty="0" err="1" smtClean="0"/>
              <a:t>родині</a:t>
            </a:r>
            <a:r>
              <a:rPr lang="ru-RU" sz="2700" dirty="0" smtClean="0"/>
              <a:t> </a:t>
            </a:r>
            <a:r>
              <a:rPr lang="ru-RU" sz="2700" dirty="0" err="1" smtClean="0"/>
              <a:t>сільського</a:t>
            </a:r>
            <a:r>
              <a:rPr lang="ru-RU" sz="2700" dirty="0" smtClean="0"/>
              <a:t> коваля. </a:t>
            </a:r>
            <a:endParaRPr lang="ru-RU" sz="2700" dirty="0" smtClean="0"/>
          </a:p>
          <a:p>
            <a:r>
              <a:rPr lang="uk-UA" sz="2700" dirty="0" smtClean="0"/>
              <a:t> Вчився він у сільській школі, спочатку в Нагуєвичах, а потім у </a:t>
            </a:r>
            <a:r>
              <a:rPr lang="uk-UA" sz="2700" dirty="0" err="1" smtClean="0"/>
              <a:t>Ясениці</a:t>
            </a:r>
            <a:r>
              <a:rPr lang="uk-UA" sz="2700" dirty="0" smtClean="0"/>
              <a:t> </a:t>
            </a:r>
            <a:r>
              <a:rPr lang="uk-UA" sz="2700" dirty="0" err="1" smtClean="0"/>
              <a:t>Сільній</a:t>
            </a:r>
            <a:r>
              <a:rPr lang="uk-UA" sz="2700" dirty="0" smtClean="0"/>
              <a:t>, у </a:t>
            </a:r>
            <a:r>
              <a:rPr lang="uk-UA" sz="2700" dirty="0" err="1" smtClean="0"/>
              <a:t>Губичах</a:t>
            </a:r>
            <a:r>
              <a:rPr lang="uk-UA" sz="2700" dirty="0" smtClean="0"/>
              <a:t>; з 1864 по 1867 рік — у Дрогобицькій школі </a:t>
            </a:r>
            <a:r>
              <a:rPr lang="uk-UA" sz="2700" dirty="0" err="1" smtClean="0"/>
              <a:t>василіян</a:t>
            </a:r>
            <a:r>
              <a:rPr lang="uk-UA" sz="2700" dirty="0" smtClean="0"/>
              <a:t>, а далі у гімназії, яку закінчив </a:t>
            </a:r>
            <a:r>
              <a:rPr lang="uk-UA" sz="2800" dirty="0" smtClean="0"/>
              <a:t>1875р. </a:t>
            </a:r>
            <a:endParaRPr lang="uk-UA" sz="2800" dirty="0"/>
          </a:p>
        </p:txBody>
      </p:sp>
      <p:pic>
        <p:nvPicPr>
          <p:cNvPr id="6" name="Рисунок 5" descr="629px-Івана_Франка_будино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1700808"/>
            <a:ext cx="3744416" cy="43204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ransition spd="med">
    <p:pull dir="l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419872" y="908720"/>
            <a:ext cx="5472608" cy="5665816"/>
          </a:xfrm>
        </p:spPr>
        <p:txBody>
          <a:bodyPr>
            <a:normAutofit fontScale="77500" lnSpcReduction="20000"/>
          </a:bodyPr>
          <a:lstStyle/>
          <a:p>
            <a:r>
              <a:rPr lang="uk-UA" sz="3000" dirty="0" smtClean="0"/>
              <a:t> Вже з дитячих років «Кобзар» Т. Шевченка став його улюбленою книгою. В гімназії Франко глибоко цікавиться і знайомиться з літературою польською, німецькою, французькою, з латинськими </a:t>
            </a:r>
            <a:r>
              <a:rPr lang="uk-UA" sz="3000" dirty="0" smtClean="0"/>
              <a:t>класиками</a:t>
            </a:r>
          </a:p>
          <a:p>
            <a:r>
              <a:rPr lang="uk-UA" sz="3000" dirty="0" smtClean="0"/>
              <a:t>В</a:t>
            </a:r>
            <a:r>
              <a:rPr lang="uk-UA" sz="3000" dirty="0" smtClean="0"/>
              <a:t>осени </a:t>
            </a:r>
            <a:r>
              <a:rPr lang="uk-UA" sz="3000" dirty="0" smtClean="0"/>
              <a:t>1875 року вступає на філософський факультет Львівського університету. </a:t>
            </a:r>
          </a:p>
          <a:p>
            <a:r>
              <a:rPr lang="uk-UA" sz="3000" dirty="0" smtClean="0"/>
              <a:t>Ще гімназистом він друкує свої перші літературні твори в студентському університетському журналі у Львові «Друг». Вступивши до студентського «Академічного гуртка», Франко став активним працівником і автором його органу «Друг»: вміщує поезії, </a:t>
            </a:r>
            <a:r>
              <a:rPr lang="uk-UA" sz="3000" dirty="0" smtClean="0"/>
              <a:t>переклади.</a:t>
            </a:r>
            <a:endParaRPr lang="uk-UA" sz="3000" dirty="0" smtClean="0"/>
          </a:p>
          <a:p>
            <a:pPr>
              <a:buNone/>
            </a:pPr>
            <a:endParaRPr lang="uk-UA" dirty="0" smtClean="0"/>
          </a:p>
        </p:txBody>
      </p:sp>
      <p:pic>
        <p:nvPicPr>
          <p:cNvPr id="15" name="Рисунок 14" descr="450px-Нагуєвичі_Франк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1" y="908720"/>
            <a:ext cx="3248297" cy="5544616"/>
          </a:xfrm>
          <a:prstGeom prst="rect">
            <a:avLst/>
          </a:prstGeom>
        </p:spPr>
      </p:pic>
    </p:spTree>
  </p:cSld>
  <p:clrMapOvr>
    <a:masterClrMapping/>
  </p:clrMapOvr>
  <p:transition spd="med">
    <p:pull dir="r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4968552" cy="5832648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Доноси галицьких реакціонерів спричинилися до першого арешту І. Франка та членів редакції журналу «Друг». Після звільнення з тюрми (він просидів у тюрмі майже 8 місяців до суду, а засуджений був на 6 тижнів арешту) І. Франко, що був до того «соціалістом по симпатії, як мужик», включається в соціалістичний і робітничий рух Галичини, стає на шлях активної боротьби з австрійською монархією, з носіями соціального і національного гніту в ній. </a:t>
            </a:r>
            <a:endParaRPr lang="uk-UA" dirty="0"/>
          </a:p>
        </p:txBody>
      </p:sp>
      <p:pic>
        <p:nvPicPr>
          <p:cNvPr id="4" name="Picture 10" descr="fr5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220072" y="1052736"/>
            <a:ext cx="3507560" cy="464616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5112568" cy="5809832"/>
          </a:xfrm>
        </p:spPr>
        <p:txBody>
          <a:bodyPr>
            <a:normAutofit fontScale="62500" lnSpcReduction="20000"/>
          </a:bodyPr>
          <a:lstStyle/>
          <a:p>
            <a:r>
              <a:rPr lang="uk-UA" sz="4200" dirty="0" smtClean="0"/>
              <a:t>У березні 1880 року І. Франко виїжджає в Коломийський повіт. В дорозі письменника вдруге заарештовують у зв'язку з судовим процесом, що його вів австрійський уряд проти селян в Коломиї. Три місяці просидів І. Франко у тюрмі, після чого його було відправлено у супроводі поліцая до Нагуєвичів і ще раз по дорозі посаджено у Дрогобицьку тюрму, що її описав потім І. Франко в оповіданні «На дні». 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6" name="Рисунок 5" descr="220px-Ivan_Franko_-_later_in_lif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1412776"/>
            <a:ext cx="3355695" cy="3920061"/>
          </a:xfrm>
          <a:prstGeom prst="rect">
            <a:avLst/>
          </a:prstGeom>
        </p:spPr>
      </p:pic>
    </p:spTree>
  </p:cSld>
  <p:clrMapOvr>
    <a:masterClrMapping/>
  </p:clrMapOvr>
  <p:transition spd="med">
    <p:pull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5184576" cy="59538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3300" b="1" dirty="0" smtClean="0">
                <a:solidFill>
                  <a:schemeClr val="accent4">
                    <a:lumMod val="75000"/>
                  </a:schemeClr>
                </a:solidFill>
              </a:rPr>
              <a:t>Сім'я</a:t>
            </a:r>
          </a:p>
          <a:p>
            <a:r>
              <a:rPr lang="uk-UA" dirty="0" smtClean="0"/>
              <a:t>дружина - </a:t>
            </a:r>
            <a:r>
              <a:rPr lang="uk-UA" dirty="0" smtClean="0">
                <a:hlinkClick r:id="rId3" tooltip="Франко Ольга Федорівна"/>
              </a:rPr>
              <a:t>Ольга Франко (</a:t>
            </a:r>
            <a:r>
              <a:rPr lang="uk-UA" dirty="0" err="1" smtClean="0">
                <a:hlinkClick r:id="rId3" tooltip="Франко Ольга Федорівна"/>
              </a:rPr>
              <a:t>Хоружинська</a:t>
            </a:r>
            <a:r>
              <a:rPr lang="uk-UA" dirty="0" smtClean="0">
                <a:hlinkClick r:id="rId3" tooltip="Франко Ольга Федорівна"/>
              </a:rPr>
              <a:t>)</a:t>
            </a:r>
            <a:r>
              <a:rPr lang="uk-UA" dirty="0" smtClean="0"/>
              <a:t> (</a:t>
            </a:r>
            <a:r>
              <a:rPr lang="uk-UA" dirty="0" smtClean="0">
                <a:hlinkClick r:id="rId4" tooltip="10 квітня"/>
              </a:rPr>
              <a:t>10 квітня</a:t>
            </a:r>
            <a:r>
              <a:rPr lang="uk-UA" dirty="0" smtClean="0"/>
              <a:t> </a:t>
            </a:r>
            <a:r>
              <a:rPr lang="uk-UA" dirty="0" smtClean="0">
                <a:hlinkClick r:id="rId5" tooltip="1864"/>
              </a:rPr>
              <a:t>1864</a:t>
            </a:r>
            <a:r>
              <a:rPr lang="uk-UA" dirty="0" smtClean="0"/>
              <a:t>— </a:t>
            </a:r>
            <a:r>
              <a:rPr lang="uk-UA" dirty="0" smtClean="0">
                <a:hlinkClick r:id="rId6" tooltip="17 липня"/>
              </a:rPr>
              <a:t>17 липня</a:t>
            </a:r>
            <a:r>
              <a:rPr lang="uk-UA" dirty="0" smtClean="0"/>
              <a:t> </a:t>
            </a:r>
            <a:r>
              <a:rPr lang="uk-UA" dirty="0" smtClean="0">
                <a:hlinkClick r:id="rId7" tooltip="1941"/>
              </a:rPr>
              <a:t>1941</a:t>
            </a:r>
            <a:r>
              <a:rPr lang="uk-UA" dirty="0" smtClean="0"/>
              <a:t>), </a:t>
            </a:r>
            <a:r>
              <a:rPr lang="uk-UA" dirty="0" err="1" smtClean="0"/>
              <a:t>письмениця</a:t>
            </a:r>
            <a:r>
              <a:rPr lang="uk-UA" dirty="0" smtClean="0"/>
              <a:t>, перекладачка, громадська діячка;</a:t>
            </a:r>
          </a:p>
          <a:p>
            <a:r>
              <a:rPr lang="uk-UA" dirty="0" smtClean="0"/>
              <a:t>син Андрій (</a:t>
            </a:r>
            <a:r>
              <a:rPr lang="uk-UA" dirty="0" smtClean="0">
                <a:hlinkClick r:id="rId8" tooltip="1887"/>
              </a:rPr>
              <a:t>1887</a:t>
            </a:r>
            <a:r>
              <a:rPr lang="uk-UA" dirty="0" smtClean="0"/>
              <a:t> - </a:t>
            </a:r>
            <a:r>
              <a:rPr lang="uk-UA" dirty="0" smtClean="0">
                <a:hlinkClick r:id="rId9" tooltip="1913"/>
              </a:rPr>
              <a:t>1913</a:t>
            </a:r>
            <a:r>
              <a:rPr lang="uk-UA" dirty="0" smtClean="0"/>
              <a:t>);</a:t>
            </a:r>
          </a:p>
          <a:p>
            <a:r>
              <a:rPr lang="uk-UA" dirty="0" smtClean="0"/>
              <a:t>син </a:t>
            </a:r>
            <a:r>
              <a:rPr lang="uk-UA" dirty="0" smtClean="0">
                <a:hlinkClick r:id="rId10" tooltip="Франко Тарас Іванович"/>
              </a:rPr>
              <a:t>Тарас</a:t>
            </a:r>
            <a:r>
              <a:rPr lang="uk-UA" dirty="0" smtClean="0"/>
              <a:t> (</a:t>
            </a:r>
            <a:r>
              <a:rPr lang="uk-UA" dirty="0" smtClean="0">
                <a:hlinkClick r:id="rId11" tooltip="9 березня"/>
              </a:rPr>
              <a:t>9 березня</a:t>
            </a:r>
            <a:r>
              <a:rPr lang="uk-UA" dirty="0" smtClean="0"/>
              <a:t> </a:t>
            </a:r>
            <a:r>
              <a:rPr lang="uk-UA" dirty="0" smtClean="0">
                <a:hlinkClick r:id="rId12" tooltip="1889"/>
              </a:rPr>
              <a:t>1889</a:t>
            </a:r>
            <a:r>
              <a:rPr lang="uk-UA" dirty="0" smtClean="0"/>
              <a:t> - </a:t>
            </a:r>
            <a:r>
              <a:rPr lang="uk-UA" dirty="0" smtClean="0">
                <a:hlinkClick r:id="rId13" tooltip="13 листопада"/>
              </a:rPr>
              <a:t>13 листопада</a:t>
            </a:r>
            <a:r>
              <a:rPr lang="uk-UA" dirty="0" smtClean="0"/>
              <a:t> </a:t>
            </a:r>
            <a:r>
              <a:rPr lang="uk-UA" dirty="0" smtClean="0">
                <a:hlinkClick r:id="rId14" tooltip="1971"/>
              </a:rPr>
              <a:t>1971</a:t>
            </a:r>
            <a:r>
              <a:rPr lang="uk-UA" dirty="0" smtClean="0"/>
              <a:t>), письменник, член Спілки письменників СРСР;</a:t>
            </a:r>
          </a:p>
          <a:p>
            <a:r>
              <a:rPr lang="uk-UA" dirty="0" smtClean="0"/>
              <a:t>син </a:t>
            </a:r>
            <a:r>
              <a:rPr lang="uk-UA" dirty="0" smtClean="0">
                <a:hlinkClick r:id="rId15" tooltip="Франко Петро Іванович"/>
              </a:rPr>
              <a:t>Петро</a:t>
            </a:r>
            <a:r>
              <a:rPr lang="uk-UA" dirty="0" smtClean="0"/>
              <a:t> (</a:t>
            </a:r>
            <a:r>
              <a:rPr lang="uk-UA" dirty="0" smtClean="0">
                <a:hlinkClick r:id="rId16" tooltip="21 червня"/>
              </a:rPr>
              <a:t>21 червня</a:t>
            </a:r>
            <a:r>
              <a:rPr lang="uk-UA" dirty="0" smtClean="0"/>
              <a:t> </a:t>
            </a:r>
            <a:r>
              <a:rPr lang="uk-UA" dirty="0" smtClean="0">
                <a:hlinkClick r:id="rId17" tooltip="1890"/>
              </a:rPr>
              <a:t>1890</a:t>
            </a:r>
            <a:r>
              <a:rPr lang="uk-UA" dirty="0" smtClean="0"/>
              <a:t> - </a:t>
            </a:r>
            <a:r>
              <a:rPr lang="uk-UA" dirty="0" smtClean="0">
                <a:hlinkClick r:id="rId18" tooltip="28 червня"/>
              </a:rPr>
              <a:t>28 </a:t>
            </a:r>
            <a:r>
              <a:rPr lang="uk-UA" dirty="0" err="1" smtClean="0">
                <a:hlinkClick r:id="rId18" tooltip="28 червня"/>
              </a:rPr>
              <a:t>червня</a:t>
            </a:r>
            <a:r>
              <a:rPr lang="uk-UA" dirty="0" smtClean="0"/>
              <a:t> </a:t>
            </a:r>
            <a:r>
              <a:rPr lang="uk-UA" dirty="0" smtClean="0">
                <a:hlinkClick r:id="rId7" tooltip="1941"/>
              </a:rPr>
              <a:t>1941</a:t>
            </a:r>
            <a:r>
              <a:rPr lang="uk-UA" dirty="0" smtClean="0"/>
              <a:t>), український педагог і письменник;</a:t>
            </a:r>
          </a:p>
          <a:p>
            <a:r>
              <a:rPr lang="uk-UA" dirty="0" smtClean="0"/>
              <a:t>донька </a:t>
            </a:r>
            <a:r>
              <a:rPr lang="uk-UA" dirty="0" smtClean="0">
                <a:hlinkClick r:id="rId19" tooltip="Ключко Анна Іванівна"/>
              </a:rPr>
              <a:t>Анна</a:t>
            </a:r>
            <a:r>
              <a:rPr lang="uk-UA" dirty="0" smtClean="0"/>
              <a:t> (</a:t>
            </a:r>
            <a:r>
              <a:rPr lang="uk-UA" dirty="0" smtClean="0">
                <a:hlinkClick r:id="rId20" tooltip="9 серпня"/>
              </a:rPr>
              <a:t>9 серпня</a:t>
            </a:r>
            <a:r>
              <a:rPr lang="uk-UA" dirty="0" smtClean="0"/>
              <a:t> </a:t>
            </a:r>
            <a:r>
              <a:rPr lang="uk-UA" dirty="0" smtClean="0">
                <a:hlinkClick r:id="rId21" tooltip="1892"/>
              </a:rPr>
              <a:t>1892</a:t>
            </a:r>
            <a:r>
              <a:rPr lang="uk-UA" dirty="0" smtClean="0"/>
              <a:t> - </a:t>
            </a:r>
            <a:r>
              <a:rPr lang="uk-UA" dirty="0" smtClean="0">
                <a:hlinkClick r:id="rId22" tooltip="24 квітня"/>
              </a:rPr>
              <a:t>24 квітня</a:t>
            </a:r>
            <a:r>
              <a:rPr lang="uk-UA" dirty="0" smtClean="0"/>
              <a:t> </a:t>
            </a:r>
            <a:r>
              <a:rPr lang="uk-UA" dirty="0" smtClean="0">
                <a:hlinkClick r:id="rId23" tooltip="1988"/>
              </a:rPr>
              <a:t>1988</a:t>
            </a:r>
            <a:r>
              <a:rPr lang="uk-UA" dirty="0" smtClean="0"/>
              <a:t>), українська письменниця, публіцист, мемуарист.</a:t>
            </a:r>
          </a:p>
          <a:p>
            <a:endParaRPr lang="uk-UA" dirty="0"/>
          </a:p>
        </p:txBody>
      </p:sp>
      <p:pic>
        <p:nvPicPr>
          <p:cNvPr id="4" name="Рисунок 3" descr="424px-Olha_and_Ivan_Franko.pn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5220072" y="980728"/>
            <a:ext cx="3707904" cy="5213821"/>
          </a:xfrm>
          <a:prstGeom prst="rect">
            <a:avLst/>
          </a:prstGeom>
        </p:spPr>
      </p:pic>
    </p:spTree>
  </p:cSld>
  <p:clrMapOvr>
    <a:masterClrMapping/>
  </p:clrMapOvr>
  <p:transition spd="med">
    <p:split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66581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3200" b="1" dirty="0" err="1" smtClean="0"/>
              <a:t>Іванові</a:t>
            </a:r>
            <a:r>
              <a:rPr lang="ru-RU" sz="3200" b="1" dirty="0" smtClean="0"/>
              <a:t> </a:t>
            </a:r>
            <a:r>
              <a:rPr lang="ru-RU" sz="3200" b="1" dirty="0" smtClean="0"/>
              <a:t>Франку </a:t>
            </a:r>
            <a:r>
              <a:rPr lang="ru-RU" sz="3200" b="1" dirty="0" err="1" smtClean="0"/>
              <a:t>належить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ініціатива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ширшого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вживання</a:t>
            </a:r>
            <a:r>
              <a:rPr lang="ru-RU" sz="3200" b="1" dirty="0" smtClean="0"/>
              <a:t> в </a:t>
            </a:r>
            <a:r>
              <a:rPr lang="ru-RU" sz="3200" b="1" dirty="0" err="1" smtClean="0"/>
              <a:t>Галичині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назви</a:t>
            </a:r>
            <a:r>
              <a:rPr lang="ru-RU" sz="3200" b="1" dirty="0" smtClean="0"/>
              <a:t> «</a:t>
            </a:r>
            <a:r>
              <a:rPr lang="ru-RU" sz="3200" b="1" dirty="0" err="1" smtClean="0"/>
              <a:t>українці</a:t>
            </a:r>
            <a:r>
              <a:rPr lang="ru-RU" sz="3200" b="1" dirty="0" smtClean="0"/>
              <a:t>» </a:t>
            </a:r>
            <a:r>
              <a:rPr lang="ru-RU" sz="3200" b="1" dirty="0" err="1" smtClean="0"/>
              <a:t>замість</a:t>
            </a:r>
            <a:r>
              <a:rPr lang="ru-RU" sz="3200" b="1" dirty="0" smtClean="0"/>
              <a:t> «</a:t>
            </a:r>
            <a:r>
              <a:rPr lang="ru-RU" sz="3200" b="1" dirty="0" err="1" smtClean="0"/>
              <a:t>русини</a:t>
            </a:r>
            <a:r>
              <a:rPr lang="ru-RU" sz="3200" b="1" dirty="0" smtClean="0"/>
              <a:t>»</a:t>
            </a:r>
            <a:r>
              <a:rPr lang="ru-RU" sz="3200" dirty="0" smtClean="0"/>
              <a:t> — так </a:t>
            </a:r>
            <a:r>
              <a:rPr lang="ru-RU" sz="3200" dirty="0" err="1" smtClean="0"/>
              <a:t>традиційно</a:t>
            </a:r>
            <a:r>
              <a:rPr lang="ru-RU" sz="3200" dirty="0" smtClean="0"/>
              <a:t> </a:t>
            </a:r>
            <a:r>
              <a:rPr lang="ru-RU" sz="3200" dirty="0" err="1" smtClean="0"/>
              <a:t>називали</a:t>
            </a:r>
            <a:r>
              <a:rPr lang="ru-RU" sz="3200" dirty="0" smtClean="0"/>
              <a:t> себе </a:t>
            </a:r>
            <a:r>
              <a:rPr lang="ru-RU" sz="3200" dirty="0" err="1" smtClean="0"/>
              <a:t>корінні</a:t>
            </a:r>
            <a:r>
              <a:rPr lang="ru-RU" sz="3200" dirty="0" smtClean="0"/>
              <a:t> </a:t>
            </a:r>
            <a:r>
              <a:rPr lang="ru-RU" sz="3200" dirty="0" err="1" smtClean="0"/>
              <a:t>галичани</a:t>
            </a:r>
            <a:r>
              <a:rPr lang="ru-RU" sz="3200" dirty="0" smtClean="0"/>
              <a:t>. В «</a:t>
            </a:r>
            <a:r>
              <a:rPr lang="ru-RU" sz="3200" dirty="0" err="1" smtClean="0"/>
              <a:t>Одвертому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листі</a:t>
            </a:r>
            <a:r>
              <a:rPr lang="ru-RU" sz="3200" dirty="0" smtClean="0"/>
              <a:t> до </a:t>
            </a:r>
            <a:r>
              <a:rPr lang="ru-RU" sz="3200" dirty="0" err="1" smtClean="0"/>
              <a:t>галицької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молодежі</a:t>
            </a:r>
            <a:r>
              <a:rPr lang="ru-RU" sz="3200" dirty="0" smtClean="0"/>
              <a:t>» (</a:t>
            </a:r>
            <a:r>
              <a:rPr lang="ru-RU" sz="3200" dirty="0" smtClean="0">
                <a:hlinkClick r:id="rId3" tooltip="1905"/>
              </a:rPr>
              <a:t>1905</a:t>
            </a:r>
            <a:r>
              <a:rPr lang="ru-RU" sz="3200" dirty="0" smtClean="0"/>
              <a:t>) Франко писав: «Ми </a:t>
            </a:r>
            <a:r>
              <a:rPr lang="ru-RU" sz="3200" dirty="0" err="1" smtClean="0"/>
              <a:t>мусимо</a:t>
            </a:r>
            <a:r>
              <a:rPr lang="ru-RU" sz="3200" dirty="0" smtClean="0"/>
              <a:t> </a:t>
            </a:r>
            <a:r>
              <a:rPr lang="ru-RU" sz="3200" dirty="0" err="1" smtClean="0"/>
              <a:t>навчитися</a:t>
            </a:r>
            <a:r>
              <a:rPr lang="ru-RU" sz="3200" dirty="0" smtClean="0"/>
              <a:t> </a:t>
            </a:r>
            <a:r>
              <a:rPr lang="ru-RU" sz="3200" dirty="0" err="1" smtClean="0"/>
              <a:t>чути</a:t>
            </a:r>
            <a:r>
              <a:rPr lang="ru-RU" sz="3200" dirty="0" smtClean="0"/>
              <a:t> себе </a:t>
            </a:r>
            <a:r>
              <a:rPr lang="ru-RU" sz="3200" dirty="0" err="1" smtClean="0"/>
              <a:t>українцями</a:t>
            </a:r>
            <a:r>
              <a:rPr lang="ru-RU" sz="3200" dirty="0" smtClean="0"/>
              <a:t> — не </a:t>
            </a:r>
            <a:r>
              <a:rPr lang="ru-RU" sz="3200" dirty="0" err="1" smtClean="0"/>
              <a:t>галицькими</a:t>
            </a:r>
            <a:r>
              <a:rPr lang="ru-RU" sz="3200" dirty="0" smtClean="0"/>
              <a:t>, </a:t>
            </a:r>
            <a:r>
              <a:rPr lang="ru-RU" sz="3200" dirty="0" err="1" smtClean="0"/>
              <a:t>не</a:t>
            </a:r>
            <a:r>
              <a:rPr lang="ru-RU" sz="3200" dirty="0" smtClean="0"/>
              <a:t> </a:t>
            </a:r>
            <a:r>
              <a:rPr lang="ru-RU" sz="3200" dirty="0" err="1" smtClean="0"/>
              <a:t>буковинськими</a:t>
            </a:r>
            <a:r>
              <a:rPr lang="ru-RU" sz="3200" dirty="0" smtClean="0"/>
              <a:t>, а </a:t>
            </a:r>
            <a:r>
              <a:rPr lang="ru-RU" sz="3200" dirty="0" err="1" smtClean="0"/>
              <a:t>українцями</a:t>
            </a:r>
            <a:r>
              <a:rPr lang="ru-RU" sz="3200" dirty="0" smtClean="0"/>
              <a:t> без </a:t>
            </a:r>
            <a:r>
              <a:rPr lang="ru-RU" sz="3200" dirty="0" err="1" smtClean="0"/>
              <a:t>соціальних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кордонів</a:t>
            </a:r>
            <a:r>
              <a:rPr lang="ru-RU" sz="3200" dirty="0" smtClean="0"/>
              <a:t>…»</a:t>
            </a:r>
            <a:endParaRPr lang="uk-UA" dirty="0"/>
          </a:p>
        </p:txBody>
      </p:sp>
    </p:spTree>
  </p:cSld>
  <p:clrMapOvr>
    <a:masterClrMapping/>
  </p:clrMapOvr>
  <p:transition spd="med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7344816" cy="864096"/>
          </a:xfrm>
        </p:spPr>
        <p:txBody>
          <a:bodyPr/>
          <a:lstStyle/>
          <a:p>
            <a:r>
              <a:rPr lang="uk-UA" dirty="0" smtClean="0"/>
              <a:t>В</a:t>
            </a:r>
            <a:r>
              <a:rPr lang="uk-UA" dirty="0" smtClean="0"/>
              <a:t>ідомі твори:</a:t>
            </a:r>
            <a:endParaRPr lang="uk-UA" dirty="0"/>
          </a:p>
        </p:txBody>
      </p:sp>
      <p:pic>
        <p:nvPicPr>
          <p:cNvPr id="4" name="Содержимое 3" descr="http://korolenko.kharkov.com/images/fr1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916832"/>
            <a:ext cx="2264100" cy="3244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libr.rv.ua/images/pages/virtual/franko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005064"/>
            <a:ext cx="2070787" cy="26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Ivan_Franko__Zahar_Berku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052736"/>
            <a:ext cx="1907497" cy="288032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499992" y="764704"/>
            <a:ext cx="44644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У жанрі дитячої літератури Франко збагатив українську літературу книгами «Коли ще звірі говорили» (</a:t>
            </a:r>
            <a:r>
              <a:rPr lang="uk-UA" sz="2000" dirty="0">
                <a:hlinkClick r:id="rId6" tooltip="1899"/>
              </a:rPr>
              <a:t>1899</a:t>
            </a:r>
            <a:r>
              <a:rPr lang="uk-UA" sz="2000" dirty="0"/>
              <a:t>), «Лис Микита» (</a:t>
            </a:r>
            <a:r>
              <a:rPr lang="uk-UA" sz="2000" dirty="0">
                <a:hlinkClick r:id="rId7" tooltip="1890"/>
              </a:rPr>
              <a:t>1890</a:t>
            </a:r>
            <a:r>
              <a:rPr lang="uk-UA" sz="2000" dirty="0"/>
              <a:t>), «Пригоди </a:t>
            </a:r>
            <a:r>
              <a:rPr lang="uk-UA" sz="2000" dirty="0" err="1"/>
              <a:t>Дон-Кіхота</a:t>
            </a:r>
            <a:r>
              <a:rPr lang="uk-UA" sz="2000" dirty="0"/>
              <a:t>» (</a:t>
            </a:r>
            <a:r>
              <a:rPr lang="uk-UA" sz="2000" dirty="0">
                <a:hlinkClick r:id="rId8" tooltip="1891"/>
              </a:rPr>
              <a:t>1891</a:t>
            </a:r>
            <a:r>
              <a:rPr lang="uk-UA" sz="2000" dirty="0"/>
              <a:t>), «Коваль </a:t>
            </a:r>
            <a:r>
              <a:rPr lang="uk-UA" sz="2000" dirty="0" err="1"/>
              <a:t>Бассім</a:t>
            </a:r>
            <a:r>
              <a:rPr lang="uk-UA" sz="2000" dirty="0"/>
              <a:t>», «</a:t>
            </a:r>
            <a:r>
              <a:rPr lang="uk-UA" sz="2000" dirty="0" err="1"/>
              <a:t>Абу-Касимові</a:t>
            </a:r>
            <a:r>
              <a:rPr lang="uk-UA" sz="2000" dirty="0"/>
              <a:t> капці» (</a:t>
            </a:r>
            <a:r>
              <a:rPr lang="uk-UA" sz="2000" dirty="0">
                <a:hlinkClick r:id="rId9" tooltip="1895"/>
              </a:rPr>
              <a:t>1895</a:t>
            </a:r>
            <a:r>
              <a:rPr lang="uk-UA" sz="2000" dirty="0"/>
              <a:t>) тощо. Особливо треба відзначити перекладацьку діяльність Франка </a:t>
            </a:r>
            <a:r>
              <a:rPr lang="uk-UA" sz="2000" dirty="0" smtClean="0"/>
              <a:t>. </a:t>
            </a:r>
            <a:r>
              <a:rPr lang="uk-UA" sz="2000" dirty="0"/>
              <a:t>Франко перекладав з 14 мов, серед інших </a:t>
            </a:r>
            <a:r>
              <a:rPr lang="uk-UA" sz="2000" dirty="0">
                <a:hlinkClick r:id="rId10" tooltip="Гомер"/>
              </a:rPr>
              <a:t>Гомера</a:t>
            </a:r>
            <a:r>
              <a:rPr lang="uk-UA" sz="2000" dirty="0"/>
              <a:t>, </a:t>
            </a:r>
            <a:r>
              <a:rPr lang="uk-UA" sz="2000" dirty="0">
                <a:hlinkClick r:id="rId11" tooltip="Данте Аліґ'єрі"/>
              </a:rPr>
              <a:t>Данте</a:t>
            </a:r>
            <a:r>
              <a:rPr lang="uk-UA" sz="2000" dirty="0"/>
              <a:t>, </a:t>
            </a:r>
            <a:r>
              <a:rPr lang="uk-UA" sz="2000" dirty="0">
                <a:hlinkClick r:id="rId12" tooltip="Вільям Шекспір"/>
              </a:rPr>
              <a:t>Шекспіра</a:t>
            </a:r>
            <a:r>
              <a:rPr lang="uk-UA" sz="2000" dirty="0"/>
              <a:t>, </a:t>
            </a:r>
            <a:r>
              <a:rPr lang="uk-UA" sz="2000" dirty="0">
                <a:hlinkClick r:id="rId13" tooltip="Йоганн Вольфганг фон Ґете"/>
              </a:rPr>
              <a:t>Ґете</a:t>
            </a:r>
            <a:r>
              <a:rPr lang="uk-UA" sz="2000" dirty="0"/>
              <a:t>, </a:t>
            </a:r>
            <a:r>
              <a:rPr lang="uk-UA" sz="2000" dirty="0">
                <a:hlinkClick r:id="rId14" tooltip="Еміль Золя"/>
              </a:rPr>
              <a:t>Золя</a:t>
            </a:r>
            <a:r>
              <a:rPr lang="uk-UA" sz="2000" dirty="0"/>
              <a:t>, </a:t>
            </a:r>
            <a:r>
              <a:rPr lang="uk-UA" sz="2000" dirty="0" err="1">
                <a:hlinkClick r:id="rId15" tooltip="Б'єрнстьєрне Б'єрнсон"/>
              </a:rPr>
              <a:t>Б'єрнсона</a:t>
            </a:r>
            <a:r>
              <a:rPr lang="uk-UA" sz="2000" dirty="0"/>
              <a:t>. Зі слов'янських класиків Франко перекладав </a:t>
            </a:r>
            <a:r>
              <a:rPr lang="uk-UA" sz="2000" dirty="0">
                <a:hlinkClick r:id="rId16" tooltip="Пушкін Олександр Сергійович"/>
              </a:rPr>
              <a:t>Пушкіна</a:t>
            </a:r>
            <a:r>
              <a:rPr lang="uk-UA" sz="2000" dirty="0"/>
              <a:t>, </a:t>
            </a:r>
            <a:r>
              <a:rPr lang="uk-UA" sz="2000" dirty="0">
                <a:hlinkClick r:id="rId17" tooltip="Лермонтов Михайло Юрійович"/>
              </a:rPr>
              <a:t>Лермонтова</a:t>
            </a:r>
            <a:r>
              <a:rPr lang="uk-UA" sz="2000" dirty="0"/>
              <a:t>,</a:t>
            </a:r>
            <a:r>
              <a:rPr lang="uk-UA" sz="2000" dirty="0">
                <a:hlinkClick r:id="rId18" tooltip="Чернишевський Микола Гаврилович"/>
              </a:rPr>
              <a:t>Чернишевського</a:t>
            </a:r>
            <a:r>
              <a:rPr lang="uk-UA" sz="2000" dirty="0"/>
              <a:t>, </a:t>
            </a:r>
            <a:r>
              <a:rPr lang="uk-UA" sz="2000" dirty="0">
                <a:hlinkClick r:id="rId19" tooltip="Герцен Олександр Іванович"/>
              </a:rPr>
              <a:t>Герцена</a:t>
            </a:r>
            <a:r>
              <a:rPr lang="uk-UA" sz="2000" dirty="0"/>
              <a:t>, </a:t>
            </a:r>
            <a:r>
              <a:rPr lang="uk-UA" sz="2000" dirty="0">
                <a:hlinkClick r:id="rId20" tooltip="Некрасов Микола Олексійович"/>
              </a:rPr>
              <a:t>Некрасова</a:t>
            </a:r>
            <a:r>
              <a:rPr lang="uk-UA" sz="2000" dirty="0"/>
              <a:t>, </a:t>
            </a:r>
            <a:r>
              <a:rPr lang="uk-UA" sz="2000" dirty="0">
                <a:hlinkClick r:id="rId21" tooltip="Адам Міцкевич"/>
              </a:rPr>
              <a:t>Міцкевича</a:t>
            </a:r>
            <a:r>
              <a:rPr lang="uk-UA" sz="2000" dirty="0"/>
              <a:t>, </a:t>
            </a:r>
            <a:r>
              <a:rPr lang="uk-UA" sz="2000" dirty="0" err="1"/>
              <a:t>Ґомуліцького</a:t>
            </a:r>
            <a:r>
              <a:rPr lang="uk-UA" sz="2000" dirty="0"/>
              <a:t>, </a:t>
            </a:r>
            <a:r>
              <a:rPr lang="uk-UA" sz="2000" dirty="0" err="1" smtClean="0"/>
              <a:t>Гавлічка-Боровського</a:t>
            </a:r>
            <a:r>
              <a:rPr lang="uk-UA" sz="2000" dirty="0" smtClean="0"/>
              <a:t>, </a:t>
            </a:r>
            <a:r>
              <a:rPr lang="uk-UA" sz="2000" dirty="0" err="1" smtClean="0"/>
              <a:t>Махара</a:t>
            </a:r>
            <a:r>
              <a:rPr lang="uk-UA" sz="2000" dirty="0"/>
              <a:t>, </a:t>
            </a:r>
            <a:r>
              <a:rPr lang="uk-UA" sz="2000" dirty="0" smtClean="0"/>
              <a:t>Халупку.</a:t>
            </a:r>
            <a:endParaRPr lang="uk-UA" sz="2000" dirty="0"/>
          </a:p>
        </p:txBody>
      </p:sp>
    </p:spTree>
  </p:cSld>
  <p:clrMapOvr>
    <a:masterClrMapping/>
  </p:clrMapOvr>
  <p:transition spd="med">
    <p:comb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6264696" cy="720080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Останні роки </a:t>
            </a:r>
            <a:r>
              <a:rPr lang="uk-UA" sz="3600" b="1" dirty="0" smtClean="0"/>
              <a:t>життя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424936" cy="530577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hlinkClick r:id="rId3" tooltip="1908"/>
              </a:rPr>
              <a:t>1908</a:t>
            </a:r>
            <a:r>
              <a:rPr lang="ru-RU" dirty="0" smtClean="0"/>
              <a:t>-го року стан </a:t>
            </a:r>
            <a:r>
              <a:rPr lang="ru-RU" dirty="0" err="1" smtClean="0"/>
              <a:t>здоров'я</a:t>
            </a:r>
            <a:r>
              <a:rPr lang="ru-RU" dirty="0" smtClean="0"/>
              <a:t> Франка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погіршився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продовжував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За </a:t>
            </a: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здійснив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перекладів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античних</a:t>
            </a:r>
            <a:r>
              <a:rPr lang="ru-RU" dirty="0" smtClean="0"/>
              <a:t> </a:t>
            </a:r>
            <a:r>
              <a:rPr lang="ru-RU" dirty="0" err="1" smtClean="0"/>
              <a:t>поетів</a:t>
            </a:r>
            <a:r>
              <a:rPr lang="ru-RU" dirty="0" smtClean="0"/>
              <a:t>. </a:t>
            </a:r>
            <a:r>
              <a:rPr lang="ru-RU" dirty="0" smtClean="0">
                <a:hlinkClick r:id="rId4" tooltip="1913"/>
              </a:rPr>
              <a:t>1913</a:t>
            </a:r>
            <a:r>
              <a:rPr lang="ru-RU" dirty="0" smtClean="0"/>
              <a:t>-го року вся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святкувала</a:t>
            </a:r>
            <a:r>
              <a:rPr lang="ru-RU" dirty="0" smtClean="0"/>
              <a:t> </a:t>
            </a:r>
            <a:r>
              <a:rPr lang="ru-RU" dirty="0" err="1" smtClean="0"/>
              <a:t>сорокарічний</a:t>
            </a:r>
            <a:r>
              <a:rPr lang="ru-RU" dirty="0" smtClean="0"/>
              <a:t> </a:t>
            </a:r>
            <a:r>
              <a:rPr lang="ru-RU" dirty="0" err="1" smtClean="0"/>
              <a:t>ювілей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Франка.</a:t>
            </a:r>
          </a:p>
          <a:p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останнього</a:t>
            </a:r>
            <a:r>
              <a:rPr lang="ru-RU" dirty="0" smtClean="0"/>
              <a:t> </a:t>
            </a:r>
            <a:r>
              <a:rPr lang="ru-RU" dirty="0" err="1" smtClean="0"/>
              <a:t>десятиліття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Франка —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складний</a:t>
            </a:r>
            <a:r>
              <a:rPr lang="ru-RU" dirty="0" smtClean="0"/>
              <a:t>. За </a:t>
            </a:r>
            <a:r>
              <a:rPr lang="ru-RU" dirty="0" err="1" smtClean="0"/>
              <a:t>розповідями</a:t>
            </a:r>
            <a:r>
              <a:rPr lang="ru-RU" dirty="0" smtClean="0"/>
              <a:t> </a:t>
            </a:r>
            <a:r>
              <a:rPr lang="ru-RU" dirty="0" err="1" smtClean="0"/>
              <a:t>сина</a:t>
            </a:r>
            <a:r>
              <a:rPr lang="ru-RU" dirty="0" smtClean="0"/>
              <a:t> </a:t>
            </a:r>
            <a:r>
              <a:rPr lang="ru-RU" dirty="0" err="1" smtClean="0"/>
              <a:t>Андрія</a:t>
            </a:r>
            <a:r>
              <a:rPr lang="ru-RU" dirty="0" smtClean="0"/>
              <a:t>, «у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батька </a:t>
            </a:r>
            <a:r>
              <a:rPr lang="ru-RU" dirty="0" err="1" smtClean="0"/>
              <a:t>переслідував</a:t>
            </a:r>
            <a:r>
              <a:rPr lang="ru-RU" dirty="0" smtClean="0"/>
              <a:t> дух </a:t>
            </a:r>
            <a:r>
              <a:rPr lang="ru-RU" dirty="0" err="1" smtClean="0"/>
              <a:t>померлого</a:t>
            </a:r>
            <a:r>
              <a:rPr lang="ru-RU" dirty="0" smtClean="0"/>
              <a:t> </a:t>
            </a:r>
            <a:r>
              <a:rPr lang="ru-RU" dirty="0" err="1" smtClean="0"/>
              <a:t>дідуся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бив </a:t>
            </a:r>
            <a:r>
              <a:rPr lang="ru-RU" dirty="0" err="1" smtClean="0"/>
              <a:t>його</a:t>
            </a:r>
            <a:r>
              <a:rPr lang="ru-RU" dirty="0" smtClean="0"/>
              <a:t> золотим молотом по руках…» «</a:t>
            </a:r>
            <a:r>
              <a:rPr lang="ru-RU" dirty="0" err="1" smtClean="0"/>
              <a:t>Протягом</a:t>
            </a:r>
            <a:r>
              <a:rPr lang="ru-RU" dirty="0" smtClean="0"/>
              <a:t> 14-ти </a:t>
            </a:r>
            <a:r>
              <a:rPr lang="ru-RU" dirty="0" err="1" smtClean="0"/>
              <a:t>днів</a:t>
            </a:r>
            <a:r>
              <a:rPr lang="ru-RU" dirty="0" smtClean="0"/>
              <a:t> я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ані</a:t>
            </a:r>
            <a:r>
              <a:rPr lang="ru-RU" dirty="0" smtClean="0"/>
              <a:t> вдень, </a:t>
            </a:r>
            <a:r>
              <a:rPr lang="ru-RU" dirty="0" err="1" smtClean="0"/>
              <a:t>ані</a:t>
            </a:r>
            <a:r>
              <a:rPr lang="ru-RU" dirty="0" smtClean="0"/>
              <a:t> </a:t>
            </a:r>
            <a:r>
              <a:rPr lang="ru-RU" dirty="0" err="1" smtClean="0"/>
              <a:t>вночі</a:t>
            </a:r>
            <a:r>
              <a:rPr lang="ru-RU" dirty="0" smtClean="0"/>
              <a:t> </a:t>
            </a:r>
            <a:r>
              <a:rPr lang="ru-RU" dirty="0" err="1" smtClean="0"/>
              <a:t>заснути</a:t>
            </a:r>
            <a:r>
              <a:rPr lang="ru-RU" dirty="0" smtClean="0"/>
              <a:t>,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сидіти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, коли, </a:t>
            </a:r>
            <a:r>
              <a:rPr lang="ru-RU" dirty="0" err="1" smtClean="0"/>
              <a:t>проте</a:t>
            </a:r>
            <a:r>
              <a:rPr lang="ru-RU" dirty="0" smtClean="0"/>
              <a:t>, не переставав </a:t>
            </a:r>
            <a:r>
              <a:rPr lang="ru-RU" dirty="0" err="1" smtClean="0"/>
              <a:t>робити</a:t>
            </a:r>
            <a:r>
              <a:rPr lang="ru-RU" dirty="0" smtClean="0"/>
              <a:t>, то </a:t>
            </a:r>
            <a:r>
              <a:rPr lang="ru-RU" dirty="0" err="1" smtClean="0"/>
              <a:t>робив</a:t>
            </a:r>
            <a:r>
              <a:rPr lang="ru-RU" dirty="0" smtClean="0"/>
              <a:t> се </a:t>
            </a:r>
            <a:r>
              <a:rPr lang="ru-RU" dirty="0" err="1" smtClean="0"/>
              <a:t>серед</a:t>
            </a:r>
            <a:r>
              <a:rPr lang="ru-RU" dirty="0" smtClean="0"/>
              <a:t> страшенного болю» — писав </a:t>
            </a:r>
            <a:r>
              <a:rPr lang="ru-RU" dirty="0" err="1" smtClean="0"/>
              <a:t>Іван</a:t>
            </a:r>
            <a:r>
              <a:rPr lang="ru-RU" dirty="0" smtClean="0"/>
              <a:t> Франко. За таких </a:t>
            </a:r>
            <a:r>
              <a:rPr lang="ru-RU" dirty="0" err="1" smtClean="0"/>
              <a:t>обставин</a:t>
            </a:r>
            <a:r>
              <a:rPr lang="ru-RU" dirty="0" smtClean="0"/>
              <a:t> за </a:t>
            </a:r>
            <a:r>
              <a:rPr lang="ru-RU" dirty="0" err="1" smtClean="0"/>
              <a:t>неповний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до </a:t>
            </a:r>
            <a:r>
              <a:rPr lang="ru-RU" dirty="0" err="1" smtClean="0"/>
              <a:t>смерті</a:t>
            </a:r>
            <a:r>
              <a:rPr lang="ru-RU" dirty="0" smtClean="0"/>
              <a:t> Франко створив 232 </a:t>
            </a:r>
            <a:r>
              <a:rPr lang="ru-RU" dirty="0" err="1" smtClean="0"/>
              <a:t>поетичні</a:t>
            </a:r>
            <a:r>
              <a:rPr lang="ru-RU" dirty="0" smtClean="0"/>
              <a:t> </a:t>
            </a:r>
            <a:r>
              <a:rPr lang="ru-RU" dirty="0" err="1" smtClean="0"/>
              <a:t>переклади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переспіви</a:t>
            </a:r>
            <a:r>
              <a:rPr lang="ru-RU" dirty="0" smtClean="0"/>
              <a:t>, </a:t>
            </a:r>
            <a:r>
              <a:rPr lang="ru-RU" dirty="0" err="1" smtClean="0"/>
              <a:t>обсягом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7000 </a:t>
            </a:r>
            <a:r>
              <a:rPr lang="ru-RU" dirty="0" err="1" smtClean="0"/>
              <a:t>поетичних</a:t>
            </a:r>
            <a:r>
              <a:rPr lang="ru-RU" dirty="0" smtClean="0"/>
              <a:t> </a:t>
            </a:r>
            <a:r>
              <a:rPr lang="ru-RU" dirty="0" err="1" smtClean="0"/>
              <a:t>рядків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Помер </a:t>
            </a:r>
            <a:r>
              <a:rPr lang="ru-RU" dirty="0" err="1" smtClean="0"/>
              <a:t>Іван</a:t>
            </a:r>
            <a:r>
              <a:rPr lang="ru-RU" dirty="0" smtClean="0"/>
              <a:t> Франко </a:t>
            </a:r>
            <a:r>
              <a:rPr lang="ru-RU" dirty="0" smtClean="0">
                <a:hlinkClick r:id="rId5" tooltip="28 травня"/>
              </a:rPr>
              <a:t>28 </a:t>
            </a:r>
            <a:r>
              <a:rPr lang="ru-RU" dirty="0" err="1" smtClean="0">
                <a:hlinkClick r:id="rId5" tooltip="28 травня"/>
              </a:rPr>
              <a:t>травня</a:t>
            </a:r>
            <a:r>
              <a:rPr lang="ru-RU" dirty="0" smtClean="0"/>
              <a:t> </a:t>
            </a:r>
            <a:r>
              <a:rPr lang="ru-RU" dirty="0" smtClean="0">
                <a:hlinkClick r:id="rId6" tooltip="1916"/>
              </a:rPr>
              <a:t>1916</a:t>
            </a:r>
            <a:r>
              <a:rPr lang="ru-RU" dirty="0" smtClean="0"/>
              <a:t>-го року у </a:t>
            </a:r>
            <a:r>
              <a:rPr lang="ru-RU" dirty="0" err="1" smtClean="0">
                <a:hlinkClick r:id="rId7" tooltip="Львів"/>
              </a:rPr>
              <a:t>Львові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</a:t>
            </a:r>
            <a:r>
              <a:rPr lang="ru-RU" dirty="0" err="1" smtClean="0"/>
              <a:t>поховали</a:t>
            </a:r>
            <a:r>
              <a:rPr lang="ru-RU" dirty="0" smtClean="0"/>
              <a:t> у чужому </a:t>
            </a:r>
            <a:r>
              <a:rPr lang="ru-RU" dirty="0" err="1" smtClean="0"/>
              <a:t>склепі</a:t>
            </a:r>
            <a:r>
              <a:rPr lang="ru-RU" dirty="0" smtClean="0"/>
              <a:t>, </a:t>
            </a:r>
            <a:r>
              <a:rPr lang="ru-RU" dirty="0" smtClean="0"/>
              <a:t>через 5 </a:t>
            </a:r>
            <a:r>
              <a:rPr lang="ru-RU" dirty="0" err="1" smtClean="0"/>
              <a:t>років</a:t>
            </a:r>
            <a:r>
              <a:rPr lang="ru-RU" dirty="0" smtClean="0"/>
              <a:t> домовина </a:t>
            </a:r>
            <a:r>
              <a:rPr lang="ru-RU" dirty="0" err="1" smtClean="0"/>
              <a:t>з</a:t>
            </a:r>
            <a:r>
              <a:rPr lang="ru-RU" dirty="0" smtClean="0"/>
              <a:t> прахом Франка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smtClean="0"/>
              <a:t>перенесена в </a:t>
            </a:r>
            <a:r>
              <a:rPr lang="ru-RU" dirty="0" err="1" smtClean="0"/>
              <a:t>окрему</a:t>
            </a:r>
            <a:r>
              <a:rPr lang="ru-RU" dirty="0" smtClean="0"/>
              <a:t> </a:t>
            </a:r>
            <a:r>
              <a:rPr lang="ru-RU" dirty="0" smtClean="0"/>
              <a:t>могилу.</a:t>
            </a:r>
            <a:endParaRPr lang="ru-RU" dirty="0" smtClean="0"/>
          </a:p>
          <a:p>
            <a:endParaRPr lang="uk-UA" dirty="0"/>
          </a:p>
        </p:txBody>
      </p:sp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187</TotalTime>
  <Words>319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Іван Франко(1856- 1916)</vt:lpstr>
      <vt:lpstr>Будинок Івана Франка у Львові</vt:lpstr>
      <vt:lpstr>Слайд 3</vt:lpstr>
      <vt:lpstr>Слайд 4</vt:lpstr>
      <vt:lpstr>Слайд 5</vt:lpstr>
      <vt:lpstr>Слайд 6</vt:lpstr>
      <vt:lpstr>Слайд 7</vt:lpstr>
      <vt:lpstr>Відомі твори:</vt:lpstr>
      <vt:lpstr>Останні роки життя</vt:lpstr>
      <vt:lpstr>Слайд 10</vt:lpstr>
      <vt:lpstr>Іван Франко на грошових купюрах ,монетах і марках: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19</cp:revision>
  <dcterms:created xsi:type="dcterms:W3CDTF">2013-11-18T18:53:15Z</dcterms:created>
  <dcterms:modified xsi:type="dcterms:W3CDTF">2013-11-18T22:00:49Z</dcterms:modified>
</cp:coreProperties>
</file>