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 l="-13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6E35-5D6E-4373-B571-5055C4A509E0}" type="datetimeFigureOut">
              <a:rPr lang="uk-UA" smtClean="0"/>
              <a:t>19.11.2013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6409-3D80-49AE-ADAF-1659D69A153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899592" y="2204864"/>
            <a:ext cx="7308304" cy="1758613"/>
          </a:xfrm>
          <a:prstGeom prst="horizontalScroll">
            <a:avLst/>
          </a:prstGeom>
          <a:solidFill>
            <a:schemeClr val="bg1">
              <a:alpha val="44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Купальські пісні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97152"/>
            <a:ext cx="8280920" cy="1754326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Купальські пісні </a:t>
            </a:r>
            <a:r>
              <a:rPr lang="uk-UA" sz="36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— обрядові пісні, які співали в час літнього сонцестояння, на Івана Купала, біля ритуального вогнища.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4124" t="6255" r="3093"/>
          <a:stretch>
            <a:fillRect/>
          </a:stretch>
        </p:blipFill>
        <p:spPr bwMode="auto">
          <a:xfrm>
            <a:off x="1475656" y="332656"/>
            <a:ext cx="6480720" cy="431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645024"/>
            <a:ext cx="8712968" cy="2923877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Святкування</a:t>
            </a:r>
            <a:endParaRPr lang="en-US" sz="28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2600" b="1" dirty="0">
                <a:solidFill>
                  <a:srgbClr val="0070C0"/>
                </a:solidFill>
                <a:latin typeface="Monotype Corsiva" pitchFamily="66" charset="0"/>
              </a:rPr>
              <a:t>Настають найкоротші літні ночі - свято </a:t>
            </a:r>
            <a:r>
              <a:rPr lang="uk-UA" sz="2600" b="1" dirty="0" err="1">
                <a:solidFill>
                  <a:srgbClr val="0070C0"/>
                </a:solidFill>
                <a:latin typeface="Monotype Corsiva" pitchFamily="66" charset="0"/>
              </a:rPr>
              <a:t>Купайла</a:t>
            </a:r>
            <a:r>
              <a:rPr lang="uk-UA" sz="2600" b="1" dirty="0">
                <a:solidFill>
                  <a:srgbClr val="0070C0"/>
                </a:solidFill>
                <a:latin typeface="Monotype Corsiva" pitchFamily="66" charset="0"/>
              </a:rPr>
              <a:t>, і звідусіль: лісів, гаїв, берегів річок линуть купальські співи. Через християнський вплив їх подекуди стали називати «</a:t>
            </a:r>
            <a:r>
              <a:rPr lang="uk-UA" sz="2600" b="1" dirty="0" err="1">
                <a:solidFill>
                  <a:srgbClr val="0070C0"/>
                </a:solidFill>
                <a:latin typeface="Monotype Corsiva" pitchFamily="66" charset="0"/>
              </a:rPr>
              <a:t>петрівочними</a:t>
            </a:r>
            <a:r>
              <a:rPr lang="uk-UA" sz="2600" b="1" dirty="0">
                <a:solidFill>
                  <a:srgbClr val="0070C0"/>
                </a:solidFill>
                <a:latin typeface="Monotype Corsiva" pitchFamily="66" charset="0"/>
              </a:rPr>
              <a:t> піснями». Купальські пісні — це переважно мрії дівчат про заміжжя, прощання з вільним життям, бо восени настає пора весіль. Зміст цих пісень язичницький, купальський.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24845" b="11269"/>
          <a:stretch>
            <a:fillRect/>
          </a:stretch>
        </p:blipFill>
        <p:spPr bwMode="auto">
          <a:xfrm>
            <a:off x="683568" y="332656"/>
            <a:ext cx="7560840" cy="321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2092881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600" b="1" dirty="0" err="1">
                <a:solidFill>
                  <a:srgbClr val="0070C0"/>
                </a:solidFill>
                <a:latin typeface="Monotype Corsiva" pitchFamily="66" charset="0"/>
              </a:rPr>
              <a:t>Купайло</a:t>
            </a:r>
            <a:r>
              <a:rPr lang="uk-UA" sz="2600" b="1" dirty="0">
                <a:solidFill>
                  <a:srgbClr val="0070C0"/>
                </a:solidFill>
                <a:latin typeface="Monotype Corsiva" pitchFamily="66" charset="0"/>
              </a:rPr>
              <a:t>, за язичницькими віруваннями, — Бог шлюбу і земних плодів. У цей день земля має найбільшу силу, яку віддає цілющим травам. До схід сонця треба було збирати трави. Перед початком збирання приносили жертву землі — клали хліб-сіль або монету як плату за щедрість і цілюще </a:t>
            </a:r>
            <a:r>
              <a:rPr lang="uk-UA" sz="2600" b="1" dirty="0" smtClean="0">
                <a:solidFill>
                  <a:srgbClr val="0070C0"/>
                </a:solidFill>
                <a:latin typeface="Monotype Corsiva" pitchFamily="66" charset="0"/>
              </a:rPr>
              <a:t>зілля</a:t>
            </a:r>
            <a:r>
              <a:rPr lang="en-US" sz="2600" b="1" dirty="0">
                <a:solidFill>
                  <a:srgbClr val="0070C0"/>
                </a:solidFill>
                <a:latin typeface="Monotype Corsiva" pitchFamily="66" charset="0"/>
              </a:rPr>
              <a:t>.</a:t>
            </a:r>
            <a:endParaRPr lang="uk-UA" sz="2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6977" t="5241" r="5814" b="7405"/>
          <a:stretch>
            <a:fillRect/>
          </a:stretch>
        </p:blipFill>
        <p:spPr bwMode="auto">
          <a:xfrm>
            <a:off x="1691680" y="2636912"/>
            <a:ext cx="5904656" cy="393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221088"/>
            <a:ext cx="8496944" cy="249299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6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Звичаї</a:t>
            </a:r>
            <a:endParaRPr lang="en-US" sz="2600" dirty="0" smtClean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2600" b="1" dirty="0">
                <a:solidFill>
                  <a:srgbClr val="0070C0"/>
                </a:solidFill>
                <a:latin typeface="Monotype Corsiva" pitchFamily="66" charset="0"/>
              </a:rPr>
              <a:t>Хлопці з дівчатами, перестрибуючи через багаття, міцно тримаються за руки. Якщо руки не роз'єднаються, значить буде щасливе подружжя. Через вогонь стрибає не тільки молодь, але й чоловіки, й жінки, також через нього переносять дітей. Вогонь не лише очищає душі від гріхів, а й перевіряє на сумісність подружжя.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t="7911" b="4673"/>
          <a:stretch>
            <a:fillRect/>
          </a:stretch>
        </p:blipFill>
        <p:spPr bwMode="auto">
          <a:xfrm>
            <a:off x="1259632" y="188640"/>
            <a:ext cx="666750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132856"/>
            <a:ext cx="48526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uk-UA" sz="6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5301208"/>
            <a:ext cx="31710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Презентацію підготувала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учениця 10_б класу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Чубар Діна</a:t>
            </a:r>
            <a:endParaRPr lang="uk-UA" sz="2400" dirty="0"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177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2013-11-19T16:32:07Z</dcterms:created>
  <dcterms:modified xsi:type="dcterms:W3CDTF">2013-11-19T17:01:04Z</dcterms:modified>
</cp:coreProperties>
</file>