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87737"/>
            <a:ext cx="8496944" cy="1731982"/>
          </a:xfrm>
        </p:spPr>
        <p:txBody>
          <a:bodyPr/>
          <a:lstStyle/>
          <a:p>
            <a:r>
              <a:rPr lang="ru-RU" sz="4400" b="1" dirty="0" smtClean="0">
                <a:latin typeface="Annabelle" panose="03000400000000000000" pitchFamily="66" charset="0"/>
              </a:rPr>
              <a:t>Леся </a:t>
            </a:r>
            <a:r>
              <a:rPr lang="uk-UA" sz="4400" b="1" dirty="0" smtClean="0">
                <a:latin typeface="Annabelle" panose="03000400000000000000" pitchFamily="66" charset="0"/>
              </a:rPr>
              <a:t>Українка. Творчий шлях</a:t>
            </a:r>
            <a:endParaRPr lang="ru-RU" sz="4400" b="1" dirty="0">
              <a:latin typeface="Annabelle" panose="03000400000000000000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err="1" smtClean="0">
                <a:latin typeface="Annabelle" panose="03000400000000000000" pitchFamily="66" charset="0"/>
              </a:rPr>
              <a:t>Крепак</a:t>
            </a:r>
            <a:r>
              <a:rPr lang="uk-UA" b="1" dirty="0" smtClean="0">
                <a:latin typeface="Annabelle" panose="03000400000000000000" pitchFamily="66" charset="0"/>
              </a:rPr>
              <a:t> Катерини</a:t>
            </a:r>
            <a:endParaRPr lang="ru-RU" b="1" dirty="0"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055401"/>
            <a:ext cx="5328592" cy="4802599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latin typeface="Annabelle" panose="03000400000000000000" pitchFamily="66" charset="0"/>
              </a:rPr>
              <a:t>Елемент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епосу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властивий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багатьом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ліричним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поезіям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Українки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знайшов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пізніше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втілення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баладах</a:t>
            </a:r>
            <a:r>
              <a:rPr lang="ru-RU" b="1" dirty="0">
                <a:latin typeface="Annabelle" panose="03000400000000000000" pitchFamily="66" charset="0"/>
              </a:rPr>
              <a:t>, легендах, поемах, </a:t>
            </a:r>
            <a:r>
              <a:rPr lang="ru-RU" b="1" dirty="0" err="1">
                <a:latin typeface="Annabelle" panose="03000400000000000000" pitchFamily="66" charset="0"/>
              </a:rPr>
              <a:t>писаних</a:t>
            </a:r>
            <a:r>
              <a:rPr lang="ru-RU" b="1" dirty="0">
                <a:latin typeface="Annabelle" panose="03000400000000000000" pitchFamily="66" charset="0"/>
              </a:rPr>
              <a:t> на </a:t>
            </a:r>
            <a:r>
              <a:rPr lang="ru-RU" b="1" dirty="0" err="1">
                <a:latin typeface="Annabelle" panose="03000400000000000000" pitchFamily="66" charset="0"/>
              </a:rPr>
              <a:t>сюжети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світової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культури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проектованих</a:t>
            </a:r>
            <a:r>
              <a:rPr lang="ru-RU" b="1" dirty="0">
                <a:latin typeface="Annabelle" panose="03000400000000000000" pitchFamily="66" charset="0"/>
              </a:rPr>
              <a:t> на </a:t>
            </a:r>
            <a:r>
              <a:rPr lang="ru-RU" b="1" dirty="0" err="1">
                <a:latin typeface="Annabelle" panose="03000400000000000000" pitchFamily="66" charset="0"/>
              </a:rPr>
              <a:t>актуальні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проблеми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вільної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людини</a:t>
            </a:r>
            <a:r>
              <a:rPr lang="ru-RU" b="1" dirty="0">
                <a:latin typeface="Annabelle" panose="03000400000000000000" pitchFamily="66" charset="0"/>
              </a:rPr>
              <a:t> у </a:t>
            </a:r>
            <a:r>
              <a:rPr lang="ru-RU" b="1" dirty="0" err="1">
                <a:latin typeface="Annabelle" panose="03000400000000000000" pitchFamily="66" charset="0"/>
              </a:rPr>
              <a:t>світі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зневолених</a:t>
            </a:r>
            <a:r>
              <a:rPr lang="ru-RU" b="1" dirty="0">
                <a:latin typeface="Annabelle" panose="03000400000000000000" pitchFamily="66" charset="0"/>
              </a:rPr>
              <a:t> («Самсон», «Роберт Брюс, король </a:t>
            </a:r>
            <a:r>
              <a:rPr lang="ru-RU" b="1" dirty="0" err="1">
                <a:latin typeface="Annabelle" panose="03000400000000000000" pitchFamily="66" charset="0"/>
              </a:rPr>
              <a:t>шотландський</a:t>
            </a:r>
            <a:r>
              <a:rPr lang="ru-RU" b="1" dirty="0">
                <a:latin typeface="Annabelle" panose="03000400000000000000" pitchFamily="66" charset="0"/>
              </a:rPr>
              <a:t>», «</a:t>
            </a:r>
            <a:r>
              <a:rPr lang="ru-RU" b="1" dirty="0" err="1">
                <a:latin typeface="Annabelle" panose="03000400000000000000" pitchFamily="66" charset="0"/>
              </a:rPr>
              <a:t>Віла-посестра</a:t>
            </a:r>
            <a:r>
              <a:rPr lang="ru-RU" b="1" dirty="0">
                <a:latin typeface="Annabelle" panose="03000400000000000000" pitchFamily="66" charset="0"/>
              </a:rPr>
              <a:t>», «Одно слово» й </a:t>
            </a:r>
            <a:r>
              <a:rPr lang="ru-RU" b="1" dirty="0" err="1">
                <a:latin typeface="Annabelle" panose="03000400000000000000" pitchFamily="66" charset="0"/>
              </a:rPr>
              <a:t>ін</a:t>
            </a:r>
            <a:r>
              <a:rPr lang="ru-RU" b="1" dirty="0">
                <a:latin typeface="Annabelle" panose="03000400000000000000" pitchFamily="66" charset="0"/>
              </a:rPr>
              <a:t>.) й роль </a:t>
            </a:r>
            <a:r>
              <a:rPr lang="ru-RU" b="1" dirty="0" err="1">
                <a:latin typeface="Annabelle" panose="03000400000000000000" pitchFamily="66" charset="0"/>
              </a:rPr>
              <a:t>поета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цій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боротьбі</a:t>
            </a:r>
            <a:r>
              <a:rPr lang="ru-RU" b="1" dirty="0">
                <a:latin typeface="Annabelle" panose="03000400000000000000" pitchFamily="66" charset="0"/>
              </a:rPr>
              <a:t> («</a:t>
            </a:r>
            <a:r>
              <a:rPr lang="ru-RU" b="1" dirty="0" err="1">
                <a:latin typeface="Annabelle" panose="03000400000000000000" pitchFamily="66" charset="0"/>
              </a:rPr>
              <a:t>Давня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казка</a:t>
            </a:r>
            <a:r>
              <a:rPr lang="ru-RU" b="1" dirty="0">
                <a:latin typeface="Annabelle" panose="03000400000000000000" pitchFamily="66" charset="0"/>
              </a:rPr>
              <a:t>», «Саул», «</a:t>
            </a:r>
            <a:r>
              <a:rPr lang="ru-RU" b="1" dirty="0" err="1">
                <a:latin typeface="Annabelle" panose="03000400000000000000" pitchFamily="66" charset="0"/>
              </a:rPr>
              <a:t>Орфеєве</a:t>
            </a:r>
            <a:r>
              <a:rPr lang="ru-RU" b="1" dirty="0">
                <a:latin typeface="Annabelle" panose="03000400000000000000" pitchFamily="66" charset="0"/>
              </a:rPr>
              <a:t> чудо»).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orpheusandlyra.com/files/OperaWebRenata/Ukrsongs/art_songs/Ukrainian_poet_Lesya_Ukrainka_44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55401"/>
            <a:ext cx="3563888" cy="481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nnabelle" panose="03000400000000000000" pitchFamily="66" charset="0"/>
              </a:rPr>
              <a:t>Драматургія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204864"/>
            <a:ext cx="5292080" cy="464145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Annabelle" panose="03000400000000000000" pitchFamily="66" charset="0"/>
              </a:rPr>
              <a:t>У </a:t>
            </a:r>
            <a:r>
              <a:rPr lang="ru-RU" b="1" dirty="0" err="1">
                <a:latin typeface="Annabelle" panose="03000400000000000000" pitchFamily="66" charset="0"/>
              </a:rPr>
              <a:t>другій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половині</a:t>
            </a:r>
            <a:r>
              <a:rPr lang="ru-RU" b="1" dirty="0">
                <a:latin typeface="Annabelle" panose="03000400000000000000" pitchFamily="66" charset="0"/>
              </a:rPr>
              <a:t> 90-х </a:t>
            </a:r>
            <a:r>
              <a:rPr lang="ru-RU" b="1" dirty="0" err="1">
                <a:latin typeface="Annabelle" panose="03000400000000000000" pitchFamily="66" charset="0"/>
              </a:rPr>
              <a:t>років</a:t>
            </a:r>
            <a:r>
              <a:rPr lang="ru-RU" b="1" dirty="0">
                <a:latin typeface="Annabelle" panose="03000400000000000000" pitchFamily="66" charset="0"/>
              </a:rPr>
              <a:t> Леся </a:t>
            </a:r>
            <a:r>
              <a:rPr lang="ru-RU" b="1" dirty="0" err="1">
                <a:latin typeface="Annabelle" panose="03000400000000000000" pitchFamily="66" charset="0"/>
              </a:rPr>
              <a:t>Українка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звертається</a:t>
            </a:r>
            <a:r>
              <a:rPr lang="ru-RU" b="1" dirty="0">
                <a:latin typeface="Annabelle" panose="03000400000000000000" pitchFamily="66" charset="0"/>
              </a:rPr>
              <a:t> до </a:t>
            </a:r>
            <a:r>
              <a:rPr lang="ru-RU" b="1" dirty="0" err="1">
                <a:latin typeface="Annabelle" panose="03000400000000000000" pitchFamily="66" charset="0"/>
              </a:rPr>
              <a:t>драматургії</a:t>
            </a:r>
            <a:r>
              <a:rPr lang="ru-RU" b="1" dirty="0">
                <a:latin typeface="Annabelle" panose="03000400000000000000" pitchFamily="66" charset="0"/>
              </a:rPr>
              <a:t>. Перша </a:t>
            </a:r>
            <a:r>
              <a:rPr lang="ru-RU" b="1" dirty="0" err="1">
                <a:latin typeface="Annabelle" panose="03000400000000000000" pitchFamily="66" charset="0"/>
              </a:rPr>
              <a:t>її</a:t>
            </a:r>
            <a:r>
              <a:rPr lang="ru-RU" b="1" dirty="0">
                <a:latin typeface="Annabelle" panose="03000400000000000000" pitchFamily="66" charset="0"/>
              </a:rPr>
              <a:t> драма «</a:t>
            </a:r>
            <a:r>
              <a:rPr lang="ru-RU" b="1" dirty="0" err="1">
                <a:latin typeface="Annabelle" panose="03000400000000000000" pitchFamily="66" charset="0"/>
              </a:rPr>
              <a:t>Блакитна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троянда</a:t>
            </a:r>
            <a:r>
              <a:rPr lang="ru-RU" b="1" dirty="0">
                <a:latin typeface="Annabelle" panose="03000400000000000000" pitchFamily="66" charset="0"/>
              </a:rPr>
              <a:t>» (1896) з </a:t>
            </a:r>
            <a:r>
              <a:rPr lang="ru-RU" b="1" dirty="0" err="1">
                <a:latin typeface="Annabelle" panose="03000400000000000000" pitchFamily="66" charset="0"/>
              </a:rPr>
              <a:t>життя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української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інтелігенції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поширює</a:t>
            </a:r>
            <a:r>
              <a:rPr lang="ru-RU" b="1" dirty="0">
                <a:latin typeface="Annabelle" panose="03000400000000000000" pitchFamily="66" charset="0"/>
              </a:rPr>
              <a:t> тематику </a:t>
            </a:r>
            <a:r>
              <a:rPr lang="ru-RU" b="1" dirty="0" err="1">
                <a:latin typeface="Annabelle" panose="03000400000000000000" pitchFamily="66" charset="0"/>
              </a:rPr>
              <a:t>тогочасної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української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драми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що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доти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показувала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переважно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життя</a:t>
            </a:r>
            <a:r>
              <a:rPr lang="ru-RU" b="1" dirty="0">
                <a:latin typeface="Annabelle" panose="03000400000000000000" pitchFamily="66" charset="0"/>
              </a:rPr>
              <a:t> селянства. </a:t>
            </a:r>
            <a:r>
              <a:rPr lang="ru-RU" b="1" dirty="0" err="1">
                <a:latin typeface="Annabelle" panose="03000400000000000000" pitchFamily="66" charset="0"/>
              </a:rPr>
              <a:t>Філософський</a:t>
            </a:r>
            <a:r>
              <a:rPr lang="ru-RU" b="1" dirty="0">
                <a:latin typeface="Annabelle" panose="03000400000000000000" pitchFamily="66" charset="0"/>
              </a:rPr>
              <a:t> дискурс </a:t>
            </a:r>
            <a:r>
              <a:rPr lang="ru-RU" b="1" dirty="0" err="1">
                <a:latin typeface="Annabelle" panose="03000400000000000000" pitchFamily="66" charset="0"/>
              </a:rPr>
              <a:t>драми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нав'язуючи</a:t>
            </a:r>
            <a:r>
              <a:rPr lang="ru-RU" b="1" dirty="0">
                <a:latin typeface="Annabelle" panose="03000400000000000000" pitchFamily="66" charset="0"/>
              </a:rPr>
              <a:t> до </a:t>
            </a:r>
            <a:r>
              <a:rPr lang="ru-RU" b="1" dirty="0" err="1">
                <a:latin typeface="Annabelle" panose="03000400000000000000" pitchFamily="66" charset="0"/>
              </a:rPr>
              <a:t>творчості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Гаутпмана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представляє</a:t>
            </a:r>
            <a:r>
              <a:rPr lang="ru-RU" b="1" dirty="0">
                <a:latin typeface="Annabelle" panose="03000400000000000000" pitchFamily="66" charset="0"/>
              </a:rPr>
              <a:t> не </a:t>
            </a:r>
            <a:r>
              <a:rPr lang="ru-RU" b="1" dirty="0" err="1">
                <a:latin typeface="Annabelle" panose="03000400000000000000" pitchFamily="66" charset="0"/>
              </a:rPr>
              <a:t>тільки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божевілля</a:t>
            </a:r>
            <a:r>
              <a:rPr lang="ru-RU" b="1" dirty="0">
                <a:latin typeface="Annabelle" panose="03000400000000000000" pitchFamily="66" charset="0"/>
              </a:rPr>
              <a:t> як форму </a:t>
            </a:r>
            <a:r>
              <a:rPr lang="ru-RU" b="1" dirty="0" err="1">
                <a:latin typeface="Annabelle" panose="03000400000000000000" pitchFamily="66" charset="0"/>
              </a:rPr>
              <a:t>свободи</a:t>
            </a:r>
            <a:r>
              <a:rPr lang="ru-RU" b="1" dirty="0">
                <a:latin typeface="Annabelle" panose="03000400000000000000" pitchFamily="66" charset="0"/>
              </a:rPr>
              <a:t>, але і </a:t>
            </a:r>
            <a:r>
              <a:rPr lang="ru-RU" b="1" dirty="0" err="1">
                <a:latin typeface="Annabelle" panose="03000400000000000000" pitchFamily="66" charset="0"/>
              </a:rPr>
              <a:t>певну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тугу</a:t>
            </a:r>
            <a:r>
              <a:rPr lang="ru-RU" b="1" dirty="0">
                <a:latin typeface="Annabelle" panose="03000400000000000000" pitchFamily="66" charset="0"/>
              </a:rPr>
              <a:t> за </a:t>
            </a:r>
            <a:r>
              <a:rPr lang="ru-RU" b="1" dirty="0" err="1">
                <a:latin typeface="Annabelle" panose="03000400000000000000" pitchFamily="66" charset="0"/>
              </a:rPr>
              <a:t>тілом</a:t>
            </a:r>
            <a:r>
              <a:rPr lang="ru-RU" b="1" dirty="0" smtClean="0">
                <a:latin typeface="Annabelle" panose="03000400000000000000" pitchFamily="66" charset="0"/>
              </a:rPr>
              <a:t>.</a:t>
            </a:r>
          </a:p>
          <a:p>
            <a:r>
              <a:rPr lang="ru-RU" b="1" dirty="0" err="1">
                <a:latin typeface="Annabelle" panose="03000400000000000000" pitchFamily="66" charset="0"/>
              </a:rPr>
              <a:t>Далі</a:t>
            </a:r>
            <a:r>
              <a:rPr lang="ru-RU" b="1" dirty="0">
                <a:latin typeface="Annabelle" panose="03000400000000000000" pitchFamily="66" charset="0"/>
              </a:rPr>
              <a:t> Леся </a:t>
            </a:r>
            <a:r>
              <a:rPr lang="ru-RU" b="1" dirty="0" err="1">
                <a:latin typeface="Annabelle" panose="03000400000000000000" pitchFamily="66" charset="0"/>
              </a:rPr>
              <a:t>Українка</a:t>
            </a:r>
            <a:r>
              <a:rPr lang="ru-RU" b="1" dirty="0">
                <a:latin typeface="Annabelle" panose="03000400000000000000" pitchFamily="66" charset="0"/>
              </a:rPr>
              <a:t>, широко </a:t>
            </a:r>
            <a:r>
              <a:rPr lang="ru-RU" b="1" dirty="0" err="1">
                <a:latin typeface="Annabelle" panose="03000400000000000000" pitchFamily="66" charset="0"/>
              </a:rPr>
              <a:t>використовуючи</a:t>
            </a:r>
            <a:r>
              <a:rPr lang="ru-RU" b="1" dirty="0">
                <a:latin typeface="Annabelle" panose="03000400000000000000" pitchFamily="66" charset="0"/>
              </a:rPr>
              <a:t> теми й </a:t>
            </a:r>
            <a:r>
              <a:rPr lang="ru-RU" b="1" dirty="0" err="1">
                <a:latin typeface="Annabelle" panose="03000400000000000000" pitchFamily="66" charset="0"/>
              </a:rPr>
              <a:t>образи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світової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літератури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розвинула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новий</a:t>
            </a:r>
            <a:r>
              <a:rPr lang="ru-RU" b="1" dirty="0">
                <a:latin typeface="Annabelle" panose="03000400000000000000" pitchFamily="66" charset="0"/>
              </a:rPr>
              <a:t> жанр — </a:t>
            </a:r>
            <a:r>
              <a:rPr lang="ru-RU" b="1" dirty="0" err="1">
                <a:latin typeface="Annabelle" panose="03000400000000000000" pitchFamily="66" charset="0"/>
              </a:rPr>
              <a:t>драматичну</a:t>
            </a:r>
            <a:r>
              <a:rPr lang="ru-RU" b="1" dirty="0">
                <a:latin typeface="Annabelle" panose="03000400000000000000" pitchFamily="66" charset="0"/>
              </a:rPr>
              <a:t> поему.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uadocs.exdat.com/pars_docs/tw_refs/137/136747/136747_html_1b9a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73800"/>
            <a:ext cx="3851920" cy="4872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48347"/>
            <a:ext cx="5328591" cy="3877815"/>
          </a:xfrm>
        </p:spPr>
        <p:txBody>
          <a:bodyPr/>
          <a:lstStyle/>
          <a:p>
            <a:r>
              <a:rPr lang="ru-RU" b="1" dirty="0">
                <a:latin typeface="Annabelle" panose="03000400000000000000" pitchFamily="66" charset="0"/>
              </a:rPr>
              <a:t>Перша з них — «Одержима» (1901). </a:t>
            </a:r>
            <a:endParaRPr lang="ru-RU" b="1" dirty="0" smtClean="0">
              <a:latin typeface="Annabelle" panose="03000400000000000000" pitchFamily="66" charset="0"/>
            </a:endParaRPr>
          </a:p>
          <a:p>
            <a:r>
              <a:rPr lang="ru-RU" b="1" dirty="0" err="1" smtClean="0">
                <a:latin typeface="Annabelle" panose="03000400000000000000" pitchFamily="66" charset="0"/>
              </a:rPr>
              <a:t>Особливе</a:t>
            </a:r>
            <a:r>
              <a:rPr lang="ru-RU" b="1" dirty="0" smtClean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місце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її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творчості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посідають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драматичні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поеми</a:t>
            </a:r>
            <a:r>
              <a:rPr lang="ru-RU" b="1" dirty="0">
                <a:latin typeface="Annabelle" panose="03000400000000000000" pitchFamily="66" charset="0"/>
              </a:rPr>
              <a:t> на теми </a:t>
            </a:r>
            <a:r>
              <a:rPr lang="ru-RU" b="1" dirty="0" err="1">
                <a:latin typeface="Annabelle" panose="03000400000000000000" pitchFamily="66" charset="0"/>
              </a:rPr>
              <a:t>вавилонського</a:t>
            </a:r>
            <a:r>
              <a:rPr lang="ru-RU" b="1" dirty="0">
                <a:latin typeface="Annabelle" panose="03000400000000000000" pitchFamily="66" charset="0"/>
              </a:rPr>
              <a:t> полону при </a:t>
            </a:r>
            <a:r>
              <a:rPr lang="ru-RU" b="1" dirty="0" err="1">
                <a:latin typeface="Annabelle" panose="03000400000000000000" pitchFamily="66" charset="0"/>
              </a:rPr>
              <a:t>аналогії</a:t>
            </a:r>
            <a:r>
              <a:rPr lang="ru-RU" b="1" dirty="0">
                <a:latin typeface="Annabelle" panose="03000400000000000000" pitchFamily="66" charset="0"/>
              </a:rPr>
              <a:t> полону </a:t>
            </a:r>
            <a:r>
              <a:rPr lang="ru-RU" b="1" dirty="0" err="1">
                <a:latin typeface="Annabelle" panose="03000400000000000000" pitchFamily="66" charset="0"/>
              </a:rPr>
              <a:t>України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Російській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Імперії</a:t>
            </a:r>
            <a:r>
              <a:rPr lang="ru-RU" b="1" dirty="0">
                <a:latin typeface="Annabelle" panose="03000400000000000000" pitchFamily="66" charset="0"/>
              </a:rPr>
              <a:t> («На </a:t>
            </a:r>
            <a:r>
              <a:rPr lang="ru-RU" b="1" dirty="0" err="1">
                <a:latin typeface="Annabelle" panose="03000400000000000000" pitchFamily="66" charset="0"/>
              </a:rPr>
              <a:t>руїнах</a:t>
            </a:r>
            <a:r>
              <a:rPr lang="ru-RU" b="1" dirty="0">
                <a:latin typeface="Annabelle" panose="03000400000000000000" pitchFamily="66" charset="0"/>
              </a:rPr>
              <a:t>», «</a:t>
            </a:r>
            <a:r>
              <a:rPr lang="ru-RU" b="1" dirty="0" err="1">
                <a:latin typeface="Annabelle" panose="03000400000000000000" pitchFamily="66" charset="0"/>
              </a:rPr>
              <a:t>Вавилонський</a:t>
            </a:r>
            <a:r>
              <a:rPr lang="ru-RU" b="1" dirty="0">
                <a:latin typeface="Annabelle" panose="03000400000000000000" pitchFamily="66" charset="0"/>
              </a:rPr>
              <a:t> полон», «В дому </a:t>
            </a:r>
            <a:r>
              <a:rPr lang="ru-RU" b="1" dirty="0" err="1">
                <a:latin typeface="Annabelle" panose="03000400000000000000" pitchFamily="66" charset="0"/>
              </a:rPr>
              <a:t>роботи</a:t>
            </a:r>
            <a:r>
              <a:rPr lang="ru-RU" b="1" dirty="0">
                <a:latin typeface="Annabelle" panose="03000400000000000000" pitchFamily="66" charset="0"/>
              </a:rPr>
              <a:t> — в </a:t>
            </a:r>
            <a:r>
              <a:rPr lang="ru-RU" b="1" dirty="0" err="1">
                <a:latin typeface="Annabelle" panose="03000400000000000000" pitchFamily="66" charset="0"/>
              </a:rPr>
              <a:t>країні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неволі</a:t>
            </a:r>
            <a:r>
              <a:rPr lang="ru-RU" b="1" dirty="0">
                <a:latin typeface="Annabelle" panose="03000400000000000000" pitchFamily="66" charset="0"/>
              </a:rPr>
              <a:t>»).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ersons-info.com/userfiles/image/persons/10000-20000/12000-13000/12933/LESIA_UKRAINK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5946"/>
            <a:ext cx="3203848" cy="4882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132857"/>
            <a:ext cx="5220072" cy="47251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latin typeface="Annabelle" panose="03000400000000000000" pitchFamily="66" charset="0"/>
              </a:rPr>
              <a:t>Символічний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зміст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цих</a:t>
            </a:r>
            <a:r>
              <a:rPr lang="ru-RU" b="1" dirty="0">
                <a:latin typeface="Annabelle" panose="03000400000000000000" pitchFamily="66" charset="0"/>
              </a:rPr>
              <a:t> поем </a:t>
            </a:r>
            <a:r>
              <a:rPr lang="ru-RU" b="1" dirty="0" err="1">
                <a:latin typeface="Annabelle" panose="03000400000000000000" pitchFamily="66" charset="0"/>
              </a:rPr>
              <a:t>поетеса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розкрила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поезії</a:t>
            </a:r>
            <a:r>
              <a:rPr lang="ru-RU" b="1" dirty="0">
                <a:latin typeface="Annabelle" panose="03000400000000000000" pitchFamily="66" charset="0"/>
              </a:rPr>
              <a:t> «І </a:t>
            </a:r>
            <a:r>
              <a:rPr lang="ru-RU" b="1" dirty="0" err="1">
                <a:latin typeface="Annabelle" panose="03000400000000000000" pitchFamily="66" charset="0"/>
              </a:rPr>
              <a:t>ти</a:t>
            </a:r>
            <a:r>
              <a:rPr lang="ru-RU" b="1" dirty="0">
                <a:latin typeface="Annabelle" panose="03000400000000000000" pitchFamily="66" charset="0"/>
              </a:rPr>
              <a:t> колись боролась, </a:t>
            </a:r>
            <a:r>
              <a:rPr lang="ru-RU" b="1" dirty="0" err="1">
                <a:latin typeface="Annabelle" panose="03000400000000000000" pitchFamily="66" charset="0"/>
              </a:rPr>
              <a:t>мов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Ізраїль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Україно</a:t>
            </a:r>
            <a:r>
              <a:rPr lang="ru-RU" b="1" dirty="0">
                <a:latin typeface="Annabelle" panose="03000400000000000000" pitchFamily="66" charset="0"/>
              </a:rPr>
              <a:t> моя», де </a:t>
            </a:r>
            <a:r>
              <a:rPr lang="ru-RU" b="1" dirty="0" err="1">
                <a:latin typeface="Annabelle" panose="03000400000000000000" pitchFamily="66" charset="0"/>
              </a:rPr>
              <a:t>можна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знайти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такі</a:t>
            </a:r>
            <a:r>
              <a:rPr lang="ru-RU" b="1" dirty="0">
                <a:latin typeface="Annabelle" panose="03000400000000000000" pitchFamily="66" charset="0"/>
              </a:rPr>
              <a:t> рядки: «</a:t>
            </a:r>
            <a:r>
              <a:rPr lang="ru-RU" b="1" dirty="0" err="1">
                <a:latin typeface="Annabelle" panose="03000400000000000000" pitchFamily="66" charset="0"/>
              </a:rPr>
              <a:t>Чи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довго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ще</a:t>
            </a:r>
            <a:r>
              <a:rPr lang="ru-RU" b="1" dirty="0">
                <a:latin typeface="Annabelle" panose="03000400000000000000" pitchFamily="66" charset="0"/>
              </a:rPr>
              <a:t>, о Господи,// </a:t>
            </a:r>
            <a:r>
              <a:rPr lang="ru-RU" b="1" dirty="0" err="1">
                <a:latin typeface="Annabelle" panose="03000400000000000000" pitchFamily="66" charset="0"/>
              </a:rPr>
              <a:t>Чи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довго</a:t>
            </a:r>
            <a:r>
              <a:rPr lang="ru-RU" b="1" dirty="0">
                <a:latin typeface="Annabelle" panose="03000400000000000000" pitchFamily="66" charset="0"/>
              </a:rPr>
              <a:t>, ми </a:t>
            </a:r>
            <a:r>
              <a:rPr lang="ru-RU" b="1" dirty="0" err="1">
                <a:latin typeface="Annabelle" panose="03000400000000000000" pitchFamily="66" charset="0"/>
              </a:rPr>
              <a:t>будемо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блукати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шукати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рідного</a:t>
            </a:r>
            <a:r>
              <a:rPr lang="ru-RU" b="1" dirty="0">
                <a:latin typeface="Annabelle" panose="03000400000000000000" pitchFamily="66" charset="0"/>
              </a:rPr>
              <a:t> краю на </a:t>
            </a:r>
            <a:r>
              <a:rPr lang="ru-RU" b="1" dirty="0" err="1">
                <a:latin typeface="Annabelle" panose="03000400000000000000" pitchFamily="66" charset="0"/>
              </a:rPr>
              <a:t>своїй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землі</a:t>
            </a:r>
            <a:r>
              <a:rPr lang="ru-RU" b="1" dirty="0">
                <a:latin typeface="Annabelle" panose="03000400000000000000" pitchFamily="66" charset="0"/>
              </a:rPr>
              <a:t>?». </a:t>
            </a:r>
            <a:r>
              <a:rPr lang="ru-RU" b="1" dirty="0" err="1">
                <a:latin typeface="Annabelle" panose="03000400000000000000" pitchFamily="66" charset="0"/>
              </a:rPr>
              <a:t>Становлять</a:t>
            </a:r>
            <a:r>
              <a:rPr lang="ru-RU" b="1" dirty="0">
                <a:latin typeface="Annabelle" panose="03000400000000000000" pitchFamily="66" charset="0"/>
              </a:rPr>
              <a:t> вони </a:t>
            </a:r>
            <a:r>
              <a:rPr lang="ru-RU" b="1" dirty="0" err="1">
                <a:latin typeface="Annabelle" panose="03000400000000000000" pitchFamily="66" charset="0"/>
              </a:rPr>
              <a:t>своєрідний</a:t>
            </a:r>
            <a:r>
              <a:rPr lang="ru-RU" b="1" dirty="0">
                <a:latin typeface="Annabelle" panose="03000400000000000000" pitchFamily="66" charset="0"/>
              </a:rPr>
              <a:t> ключ до </a:t>
            </a:r>
            <a:r>
              <a:rPr lang="ru-RU" b="1" dirty="0" err="1">
                <a:latin typeface="Annabelle" panose="03000400000000000000" pitchFamily="66" charset="0"/>
              </a:rPr>
              <a:t>зрозуміння</a:t>
            </a:r>
            <a:r>
              <a:rPr lang="ru-RU" b="1" dirty="0">
                <a:latin typeface="Annabelle" panose="03000400000000000000" pitchFamily="66" charset="0"/>
              </a:rPr>
              <a:t> образу </a:t>
            </a:r>
            <a:r>
              <a:rPr lang="ru-RU" b="1" dirty="0" err="1">
                <a:latin typeface="Annabelle" panose="03000400000000000000" pitchFamily="66" charset="0"/>
              </a:rPr>
              <a:t>неволі</a:t>
            </a:r>
            <a:r>
              <a:rPr lang="ru-RU" b="1" dirty="0">
                <a:latin typeface="Annabelle" panose="03000400000000000000" pitchFamily="66" charset="0"/>
              </a:rPr>
              <a:t> як образу </a:t>
            </a:r>
            <a:r>
              <a:rPr lang="ru-RU" b="1" dirty="0" err="1">
                <a:latin typeface="Annabelle" panose="03000400000000000000" pitchFamily="66" charset="0"/>
              </a:rPr>
              <a:t>душі</a:t>
            </a:r>
            <a:r>
              <a:rPr lang="ru-RU" b="1" dirty="0">
                <a:latin typeface="Annabelle" panose="03000400000000000000" pitchFamily="66" charset="0"/>
              </a:rPr>
              <a:t>, раба </a:t>
            </a:r>
            <a:r>
              <a:rPr lang="ru-RU" b="1" dirty="0" err="1">
                <a:latin typeface="Annabelle" panose="03000400000000000000" pitchFamily="66" charset="0"/>
              </a:rPr>
              <a:t>власних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стереотипів</a:t>
            </a:r>
            <a:r>
              <a:rPr lang="ru-RU" b="1" dirty="0">
                <a:latin typeface="Annabelle" panose="03000400000000000000" pitchFamily="66" charset="0"/>
              </a:rPr>
              <a:t>. </a:t>
            </a:r>
            <a:r>
              <a:rPr lang="ru-RU" b="1" dirty="0" err="1">
                <a:latin typeface="Annabelle" panose="03000400000000000000" pitchFamily="66" charset="0"/>
              </a:rPr>
              <a:t>Персонажі</a:t>
            </a:r>
            <a:r>
              <a:rPr lang="ru-RU" b="1" dirty="0">
                <a:latin typeface="Annabelle" panose="03000400000000000000" pitchFamily="66" charset="0"/>
              </a:rPr>
              <a:t> раб-</a:t>
            </a:r>
            <a:r>
              <a:rPr lang="ru-RU" b="1" dirty="0" err="1">
                <a:latin typeface="Annabelle" panose="03000400000000000000" pitchFamily="66" charset="0"/>
              </a:rPr>
              <a:t>єгиптянин</a:t>
            </a:r>
            <a:r>
              <a:rPr lang="ru-RU" b="1" dirty="0">
                <a:latin typeface="Annabelle" panose="03000400000000000000" pitchFamily="66" charset="0"/>
              </a:rPr>
              <a:t> і раб-</a:t>
            </a:r>
            <a:r>
              <a:rPr lang="ru-RU" b="1" dirty="0" err="1">
                <a:latin typeface="Annabelle" panose="03000400000000000000" pitchFamily="66" charset="0"/>
              </a:rPr>
              <a:t>єврей</a:t>
            </a:r>
            <a:r>
              <a:rPr lang="ru-RU" b="1" dirty="0">
                <a:latin typeface="Annabelle" panose="03000400000000000000" pitchFamily="66" charset="0"/>
              </a:rPr>
              <a:t> з </a:t>
            </a:r>
            <a:r>
              <a:rPr lang="ru-RU" b="1" dirty="0" err="1">
                <a:latin typeface="Annabelle" panose="03000400000000000000" pitchFamily="66" charset="0"/>
              </a:rPr>
              <a:t>поеми</a:t>
            </a:r>
            <a:r>
              <a:rPr lang="ru-RU" b="1" dirty="0">
                <a:latin typeface="Annabelle" panose="03000400000000000000" pitchFamily="66" charset="0"/>
              </a:rPr>
              <a:t> «В дому </a:t>
            </a:r>
            <a:r>
              <a:rPr lang="ru-RU" b="1" dirty="0" err="1">
                <a:latin typeface="Annabelle" panose="03000400000000000000" pitchFamily="66" charset="0"/>
              </a:rPr>
              <a:t>роботи</a:t>
            </a:r>
            <a:r>
              <a:rPr lang="ru-RU" b="1" dirty="0">
                <a:latin typeface="Annabelle" panose="03000400000000000000" pitchFamily="66" charset="0"/>
              </a:rPr>
              <a:t> — в </a:t>
            </a:r>
            <a:r>
              <a:rPr lang="ru-RU" b="1" dirty="0" err="1">
                <a:latin typeface="Annabelle" panose="03000400000000000000" pitchFamily="66" charset="0"/>
              </a:rPr>
              <a:t>країні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неволі</a:t>
            </a:r>
            <a:r>
              <a:rPr lang="ru-RU" b="1" dirty="0">
                <a:latin typeface="Annabelle" panose="03000400000000000000" pitchFamily="66" charset="0"/>
              </a:rPr>
              <a:t>» — </a:t>
            </a:r>
            <a:r>
              <a:rPr lang="ru-RU" b="1" dirty="0" err="1">
                <a:latin typeface="Annabelle" panose="03000400000000000000" pitchFamily="66" charset="0"/>
              </a:rPr>
              <a:t>це</a:t>
            </a:r>
            <a:r>
              <a:rPr lang="ru-RU" b="1" dirty="0">
                <a:latin typeface="Annabelle" panose="03000400000000000000" pitchFamily="66" charset="0"/>
              </a:rPr>
              <a:t> люди, </a:t>
            </a:r>
            <a:r>
              <a:rPr lang="ru-RU" b="1" dirty="0" err="1">
                <a:latin typeface="Annabelle" panose="03000400000000000000" pitchFamily="66" charset="0"/>
              </a:rPr>
              <a:t>які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забули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власне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коріння</a:t>
            </a:r>
            <a:r>
              <a:rPr lang="ru-RU" b="1" dirty="0">
                <a:latin typeface="Annabelle" panose="03000400000000000000" pitchFamily="66" charset="0"/>
              </a:rPr>
              <a:t>. Духовна </a:t>
            </a:r>
            <a:r>
              <a:rPr lang="ru-RU" b="1" dirty="0" err="1">
                <a:latin typeface="Annabelle" panose="03000400000000000000" pitchFamily="66" charset="0"/>
              </a:rPr>
              <a:t>сліпота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стає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певним</a:t>
            </a:r>
            <a:r>
              <a:rPr lang="ru-RU" b="1" dirty="0">
                <a:latin typeface="Annabelle" panose="03000400000000000000" pitchFamily="66" charset="0"/>
              </a:rPr>
              <a:t> лейтмотивом </a:t>
            </a:r>
            <a:r>
              <a:rPr lang="ru-RU" b="1" dirty="0" err="1">
                <a:latin typeface="Annabelle" panose="03000400000000000000" pitchFamily="66" charset="0"/>
              </a:rPr>
              <a:t>творчості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Лесі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Українки</a:t>
            </a:r>
            <a:r>
              <a:rPr lang="ru-RU" b="1" dirty="0">
                <a:latin typeface="Annabelle" panose="03000400000000000000" pitchFamily="66" charset="0"/>
              </a:rPr>
              <a:t>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l-ukrainka.name/files/LUkr/persons/U/vol12-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45414"/>
            <a:ext cx="3923928" cy="4912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9"/>
            <a:ext cx="5868144" cy="47971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Annabelle" panose="03000400000000000000" pitchFamily="66" charset="0"/>
              </a:rPr>
              <a:t>У </a:t>
            </a:r>
            <a:r>
              <a:rPr lang="ru-RU" b="1" dirty="0" err="1">
                <a:latin typeface="Annabelle" panose="03000400000000000000" pitchFamily="66" charset="0"/>
              </a:rPr>
              <a:t>драматичній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поемі</a:t>
            </a:r>
            <a:r>
              <a:rPr lang="ru-RU" b="1" dirty="0">
                <a:latin typeface="Annabelle" panose="03000400000000000000" pitchFamily="66" charset="0"/>
              </a:rPr>
              <a:t> </a:t>
            </a:r>
            <a:r>
              <a:rPr lang="ru-RU" b="1" dirty="0" smtClean="0">
                <a:latin typeface="Annabelle" panose="03000400000000000000" pitchFamily="66" charset="0"/>
              </a:rPr>
              <a:t> «</a:t>
            </a:r>
            <a:r>
              <a:rPr lang="ru-RU" b="1" dirty="0">
                <a:latin typeface="Annabelle" panose="03000400000000000000" pitchFamily="66" charset="0"/>
              </a:rPr>
              <a:t>Кассандра» (1907) </a:t>
            </a:r>
            <a:r>
              <a:rPr lang="ru-RU" b="1" dirty="0" err="1">
                <a:latin typeface="Annabelle" panose="03000400000000000000" pitchFamily="66" charset="0"/>
              </a:rPr>
              <a:t>письменниця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розвиває</a:t>
            </a:r>
            <a:r>
              <a:rPr lang="ru-RU" b="1" dirty="0">
                <a:latin typeface="Annabelle" panose="03000400000000000000" pitchFamily="66" charset="0"/>
              </a:rPr>
              <a:t> метафору </a:t>
            </a:r>
            <a:r>
              <a:rPr lang="ru-RU" b="1" dirty="0" err="1">
                <a:latin typeface="Annabelle" panose="03000400000000000000" pitchFamily="66" charset="0"/>
              </a:rPr>
              <a:t>людської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правди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трагічної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істини</a:t>
            </a:r>
            <a:r>
              <a:rPr lang="ru-RU" b="1" dirty="0">
                <a:latin typeface="Annabelle" panose="03000400000000000000" pitchFamily="66" charset="0"/>
              </a:rPr>
              <a:t>, яку </a:t>
            </a:r>
            <a:r>
              <a:rPr lang="ru-RU" b="1" dirty="0" err="1">
                <a:latin typeface="Annabelle" panose="03000400000000000000" pitchFamily="66" charset="0"/>
              </a:rPr>
              <a:t>представляє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головна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героїня</a:t>
            </a:r>
            <a:r>
              <a:rPr lang="ru-RU" b="1" dirty="0">
                <a:latin typeface="Annabelle" panose="03000400000000000000" pitchFamily="66" charset="0"/>
              </a:rPr>
              <a:t>. </a:t>
            </a:r>
            <a:r>
              <a:rPr lang="ru-RU" b="1" dirty="0" err="1">
                <a:latin typeface="Annabelle" panose="03000400000000000000" pitchFamily="66" charset="0"/>
              </a:rPr>
              <a:t>Угодництво</a:t>
            </a:r>
            <a:r>
              <a:rPr lang="ru-RU" b="1" dirty="0">
                <a:latin typeface="Annabelle" panose="03000400000000000000" pitchFamily="66" charset="0"/>
              </a:rPr>
              <a:t> й </a:t>
            </a:r>
            <a:r>
              <a:rPr lang="ru-RU" b="1" dirty="0" err="1">
                <a:latin typeface="Annabelle" panose="03000400000000000000" pitchFamily="66" charset="0"/>
              </a:rPr>
              <a:t>пасивність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поміркованої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громади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картає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поетеса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драматичній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поемі</a:t>
            </a:r>
            <a:r>
              <a:rPr lang="ru-RU" b="1" dirty="0">
                <a:latin typeface="Annabelle" panose="03000400000000000000" pitchFamily="66" charset="0"/>
              </a:rPr>
              <a:t> «У катакомбах» (1905). </a:t>
            </a:r>
            <a:r>
              <a:rPr lang="ru-RU" b="1" dirty="0" smtClean="0">
                <a:latin typeface="Annabelle" panose="03000400000000000000" pitchFamily="66" charset="0"/>
              </a:rPr>
              <a:t>Мотив </a:t>
            </a:r>
            <a:r>
              <a:rPr lang="ru-RU" b="1" dirty="0" err="1" smtClean="0">
                <a:latin typeface="Annabelle" panose="03000400000000000000" pitchFamily="66" charset="0"/>
              </a:rPr>
              <a:t>вищого</a:t>
            </a:r>
            <a:r>
              <a:rPr lang="ru-RU" b="1" dirty="0" smtClean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покликання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митця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який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яскраво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проявляється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вже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циклі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поезій</a:t>
            </a:r>
            <a:r>
              <a:rPr lang="ru-RU" b="1" dirty="0">
                <a:latin typeface="Annabelle" panose="03000400000000000000" pitchFamily="66" charset="0"/>
              </a:rPr>
              <a:t> «</a:t>
            </a:r>
            <a:r>
              <a:rPr lang="ru-RU" b="1" dirty="0" err="1">
                <a:latin typeface="Annabelle" panose="03000400000000000000" pitchFamily="66" charset="0"/>
              </a:rPr>
              <a:t>Сім</a:t>
            </a:r>
            <a:r>
              <a:rPr lang="ru-RU" b="1" dirty="0">
                <a:latin typeface="Annabelle" panose="03000400000000000000" pitchFamily="66" charset="0"/>
              </a:rPr>
              <a:t> струн» у </a:t>
            </a:r>
            <a:r>
              <a:rPr lang="ru-RU" b="1" dirty="0" err="1">
                <a:latin typeface="Annabelle" panose="03000400000000000000" pitchFamily="66" charset="0"/>
              </a:rPr>
              <a:t>вірші</a:t>
            </a:r>
            <a:r>
              <a:rPr lang="ru-RU" b="1" dirty="0">
                <a:latin typeface="Annabelle" panose="03000400000000000000" pitchFamily="66" charset="0"/>
              </a:rPr>
              <a:t> «</a:t>
            </a:r>
            <a:r>
              <a:rPr lang="de-DE" b="1" dirty="0" err="1">
                <a:latin typeface="Annabelle" panose="03000400000000000000" pitchFamily="66" charset="0"/>
              </a:rPr>
              <a:t>Fa</a:t>
            </a:r>
            <a:r>
              <a:rPr lang="de-DE" b="1" dirty="0">
                <a:latin typeface="Annabelle" panose="03000400000000000000" pitchFamily="66" charset="0"/>
              </a:rPr>
              <a:t>» (</a:t>
            </a:r>
            <a:r>
              <a:rPr lang="ru-RU" b="1" dirty="0" err="1">
                <a:latin typeface="Annabelle" panose="03000400000000000000" pitchFamily="66" charset="0"/>
              </a:rPr>
              <a:t>Фантазіє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ти</a:t>
            </a:r>
            <a:r>
              <a:rPr lang="ru-RU" b="1" dirty="0">
                <a:latin typeface="Annabelle" panose="03000400000000000000" pitchFamily="66" charset="0"/>
              </a:rPr>
              <a:t> сила </a:t>
            </a:r>
            <a:r>
              <a:rPr lang="ru-RU" b="1" dirty="0" err="1">
                <a:latin typeface="Annabelle" panose="03000400000000000000" pitchFamily="66" charset="0"/>
              </a:rPr>
              <a:t>чарівна</a:t>
            </a:r>
            <a:r>
              <a:rPr lang="ru-RU" b="1" dirty="0">
                <a:latin typeface="Annabelle" panose="03000400000000000000" pitchFamily="66" charset="0"/>
              </a:rPr>
              <a:t>) в </a:t>
            </a:r>
            <a:r>
              <a:rPr lang="ru-RU" b="1" dirty="0" err="1">
                <a:latin typeface="Annabelle" panose="03000400000000000000" pitchFamily="66" charset="0"/>
              </a:rPr>
              <a:t>даній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драмі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набувають</a:t>
            </a:r>
            <a:r>
              <a:rPr lang="ru-RU" b="1" dirty="0">
                <a:latin typeface="Annabelle" panose="03000400000000000000" pitchFamily="66" charset="0"/>
              </a:rPr>
              <a:t> особливого </a:t>
            </a:r>
            <a:r>
              <a:rPr lang="ru-RU" b="1" dirty="0" err="1">
                <a:latin typeface="Annabelle" panose="03000400000000000000" pitchFamily="66" charset="0"/>
              </a:rPr>
              <a:t>загострення</a:t>
            </a:r>
            <a:r>
              <a:rPr lang="ru-RU" b="1" dirty="0">
                <a:latin typeface="Annabelle" panose="03000400000000000000" pitchFamily="66" charset="0"/>
              </a:rPr>
              <a:t>. У </a:t>
            </a:r>
            <a:r>
              <a:rPr lang="ru-RU" b="1" dirty="0" err="1">
                <a:latin typeface="Annabelle" panose="03000400000000000000" pitchFamily="66" charset="0"/>
              </a:rPr>
              <a:t>драмі</a:t>
            </a:r>
            <a:r>
              <a:rPr lang="ru-RU" b="1" dirty="0">
                <a:latin typeface="Annabelle" panose="03000400000000000000" pitchFamily="66" charset="0"/>
              </a:rPr>
              <a:t> «</a:t>
            </a:r>
            <a:r>
              <a:rPr lang="ru-RU" b="1" dirty="0" err="1">
                <a:latin typeface="Annabelle" panose="03000400000000000000" pitchFamily="66" charset="0"/>
              </a:rPr>
              <a:t>Руфін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Прісцілла</a:t>
            </a:r>
            <a:r>
              <a:rPr lang="ru-RU" b="1" dirty="0">
                <a:latin typeface="Annabelle" panose="03000400000000000000" pitchFamily="66" charset="0"/>
              </a:rPr>
              <a:t>» </a:t>
            </a:r>
            <a:r>
              <a:rPr lang="ru-RU" b="1" dirty="0" err="1">
                <a:latin typeface="Annabelle" panose="03000400000000000000" pitchFamily="66" charset="0"/>
              </a:rPr>
              <a:t>світлий</a:t>
            </a:r>
            <a:r>
              <a:rPr lang="ru-RU" b="1" dirty="0">
                <a:latin typeface="Annabelle" panose="03000400000000000000" pitchFamily="66" charset="0"/>
              </a:rPr>
              <a:t> образ </a:t>
            </a:r>
            <a:r>
              <a:rPr lang="ru-RU" b="1" dirty="0" err="1">
                <a:latin typeface="Annabelle" panose="03000400000000000000" pitchFamily="66" charset="0"/>
              </a:rPr>
              <a:t>християнки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протиставлено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грубій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силі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імператорського</a:t>
            </a:r>
            <a:r>
              <a:rPr lang="ru-RU" b="1" dirty="0">
                <a:latin typeface="Annabelle" panose="03000400000000000000" pitchFamily="66" charset="0"/>
              </a:rPr>
              <a:t> Риму. Драматична </a:t>
            </a:r>
            <a:r>
              <a:rPr lang="ru-RU" b="1" dirty="0" err="1">
                <a:latin typeface="Annabelle" panose="03000400000000000000" pitchFamily="66" charset="0"/>
              </a:rPr>
              <a:t>поема«Бояриня</a:t>
            </a:r>
            <a:r>
              <a:rPr lang="ru-RU" b="1" dirty="0">
                <a:latin typeface="Annabelle" panose="03000400000000000000" pitchFamily="66" charset="0"/>
              </a:rPr>
              <a:t>» в новому </a:t>
            </a:r>
            <a:r>
              <a:rPr lang="ru-RU" b="1" dirty="0" err="1">
                <a:latin typeface="Annabelle" panose="03000400000000000000" pitchFamily="66" charset="0"/>
              </a:rPr>
              <a:t>ракурсі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представляє</a:t>
            </a:r>
            <a:r>
              <a:rPr lang="ru-RU" b="1" dirty="0">
                <a:latin typeface="Annabelle" panose="03000400000000000000" pitchFamily="66" charset="0"/>
              </a:rPr>
              <a:t> тему </a:t>
            </a:r>
            <a:r>
              <a:rPr lang="ru-RU" b="1" dirty="0" err="1">
                <a:latin typeface="Annabelle" panose="03000400000000000000" pitchFamily="66" charset="0"/>
              </a:rPr>
              <a:t>волі</a:t>
            </a:r>
            <a:r>
              <a:rPr lang="ru-RU" b="1" dirty="0">
                <a:latin typeface="Annabelle" panose="03000400000000000000" pitchFamily="66" charset="0"/>
              </a:rPr>
              <a:t>. 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uahistory.info/uploads/posts/1363631143_lesja_ukrank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60848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48347"/>
            <a:ext cx="5286698" cy="4349005"/>
          </a:xfrm>
        </p:spPr>
        <p:txBody>
          <a:bodyPr>
            <a:normAutofit/>
          </a:bodyPr>
          <a:lstStyle/>
          <a:p>
            <a:r>
              <a:rPr lang="ru-RU" b="1" dirty="0">
                <a:latin typeface="Annabelle" panose="03000400000000000000" pitchFamily="66" charset="0"/>
              </a:rPr>
              <a:t>Поема «</a:t>
            </a:r>
            <a:r>
              <a:rPr lang="ru-RU" b="1" dirty="0" err="1">
                <a:latin typeface="Annabelle" panose="03000400000000000000" pitchFamily="66" charset="0"/>
              </a:rPr>
              <a:t>Оргія</a:t>
            </a:r>
            <a:r>
              <a:rPr lang="ru-RU" b="1" dirty="0">
                <a:latin typeface="Annabelle" panose="03000400000000000000" pitchFamily="66" charset="0"/>
              </a:rPr>
              <a:t>» в </a:t>
            </a:r>
            <a:r>
              <a:rPr lang="ru-RU" b="1" dirty="0" err="1">
                <a:latin typeface="Annabelle" panose="03000400000000000000" pitchFamily="66" charset="0"/>
              </a:rPr>
              <a:t>певному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сенсі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продовжує</a:t>
            </a:r>
            <a:r>
              <a:rPr lang="ru-RU" b="1" dirty="0">
                <a:latin typeface="Annabelle" panose="03000400000000000000" pitchFamily="66" charset="0"/>
              </a:rPr>
              <a:t> тему </a:t>
            </a:r>
            <a:r>
              <a:rPr lang="ru-RU" b="1" dirty="0" err="1">
                <a:latin typeface="Annabelle" panose="03000400000000000000" pitchFamily="66" charset="0"/>
              </a:rPr>
              <a:t>попередньої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драми</a:t>
            </a:r>
            <a:r>
              <a:rPr lang="ru-RU" b="1" dirty="0">
                <a:latin typeface="Annabelle" panose="03000400000000000000" pitchFamily="66" charset="0"/>
              </a:rPr>
              <a:t>. </a:t>
            </a:r>
            <a:r>
              <a:rPr lang="ru-RU" b="1" dirty="0" err="1">
                <a:latin typeface="Annabelle" panose="03000400000000000000" pitchFamily="66" charset="0"/>
              </a:rPr>
              <a:t>Античний</a:t>
            </a:r>
            <a:r>
              <a:rPr lang="ru-RU" b="1" dirty="0">
                <a:latin typeface="Annabelle" panose="03000400000000000000" pitchFamily="66" charset="0"/>
              </a:rPr>
              <a:t> фон </a:t>
            </a:r>
            <a:r>
              <a:rPr lang="ru-RU" b="1" dirty="0" err="1">
                <a:latin typeface="Annabelle" panose="03000400000000000000" pitchFamily="66" charset="0"/>
              </a:rPr>
              <a:t>подій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експлікує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провідні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питання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філософії</a:t>
            </a:r>
            <a:r>
              <a:rPr lang="ru-RU" b="1" dirty="0">
                <a:latin typeface="Annabelle" panose="03000400000000000000" pitchFamily="66" charset="0"/>
              </a:rPr>
              <a:t>. Контраст </a:t>
            </a:r>
            <a:r>
              <a:rPr lang="ru-RU" b="1" dirty="0" err="1">
                <a:latin typeface="Annabelle" panose="03000400000000000000" pitchFamily="66" charset="0"/>
              </a:rPr>
              <a:t>між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діонізійським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аполінським</a:t>
            </a:r>
            <a:r>
              <a:rPr lang="ru-RU" b="1" dirty="0">
                <a:latin typeface="Annabelle" panose="03000400000000000000" pitchFamily="66" charset="0"/>
              </a:rPr>
              <a:t> началами </a:t>
            </a:r>
            <a:r>
              <a:rPr lang="ru-RU" b="1" dirty="0" err="1">
                <a:latin typeface="Annabelle" panose="03000400000000000000" pitchFamily="66" charset="0"/>
              </a:rPr>
              <a:t>підкреслює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постать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співця</a:t>
            </a:r>
            <a:r>
              <a:rPr lang="ru-RU" b="1" dirty="0">
                <a:latin typeface="Annabelle" panose="03000400000000000000" pitchFamily="66" charset="0"/>
              </a:rPr>
              <a:t> Антея. </a:t>
            </a:r>
            <a:r>
              <a:rPr lang="ru-RU" b="1" dirty="0" err="1">
                <a:latin typeface="Annabelle" panose="03000400000000000000" pitchFamily="66" charset="0"/>
              </a:rPr>
              <a:t>Розуміючи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чим</a:t>
            </a:r>
            <a:r>
              <a:rPr lang="ru-RU" b="1" dirty="0">
                <a:latin typeface="Annabelle" panose="03000400000000000000" pitchFamily="66" charset="0"/>
              </a:rPr>
              <a:t> є </a:t>
            </a:r>
            <a:r>
              <a:rPr lang="ru-RU" b="1" dirty="0" err="1">
                <a:latin typeface="Annabelle" panose="03000400000000000000" pitchFamily="66" charset="0"/>
              </a:rPr>
              <a:t>мистецтво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його</a:t>
            </a:r>
            <a:r>
              <a:rPr lang="ru-RU" b="1" dirty="0">
                <a:latin typeface="Annabelle" panose="03000400000000000000" pitchFamily="66" charset="0"/>
              </a:rPr>
              <a:t> роль в </a:t>
            </a:r>
            <a:r>
              <a:rPr lang="ru-RU" b="1" dirty="0" err="1">
                <a:latin typeface="Annabelle" panose="03000400000000000000" pitchFamily="66" charset="0"/>
              </a:rPr>
              <a:t>історії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він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обирає</a:t>
            </a:r>
            <a:r>
              <a:rPr lang="ru-RU" b="1" dirty="0">
                <a:latin typeface="Annabelle" panose="03000400000000000000" pitchFamily="66" charset="0"/>
              </a:rPr>
              <a:t> смерть, яка переносить </a:t>
            </a:r>
            <a:r>
              <a:rPr lang="ru-RU" b="1" dirty="0" err="1">
                <a:latin typeface="Annabelle" panose="03000400000000000000" pitchFamily="66" charset="0"/>
              </a:rPr>
              <a:t>його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безсмертя</a:t>
            </a:r>
            <a:r>
              <a:rPr lang="ru-RU" b="1" dirty="0">
                <a:latin typeface="Annabelle" panose="03000400000000000000" pitchFamily="66" charset="0"/>
              </a:rPr>
              <a:t>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iki.ciit.zp.ua/wikiimg/3/3e/S640x4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916832"/>
            <a:ext cx="3533775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>
                <a:latin typeface="Annabelle" panose="03000400000000000000" pitchFamily="66" charset="0"/>
              </a:rPr>
              <a:t>Традиційна</a:t>
            </a:r>
            <a:r>
              <a:rPr lang="ru-RU" b="1" dirty="0" smtClean="0">
                <a:latin typeface="Annabelle" panose="03000400000000000000" pitchFamily="66" charset="0"/>
              </a:rPr>
              <a:t> </a:t>
            </a:r>
            <a:r>
              <a:rPr lang="ru-RU" b="1" dirty="0">
                <a:latin typeface="Annabelle" panose="03000400000000000000" pitchFamily="66" charset="0"/>
              </a:rPr>
              <a:t>тема </a:t>
            </a:r>
            <a:r>
              <a:rPr lang="ru-RU" b="1" dirty="0" err="1">
                <a:latin typeface="Annabelle" panose="03000400000000000000" pitchFamily="66" charset="0"/>
              </a:rPr>
              <a:t>світової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літератури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знайшла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драматичній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поемі</a:t>
            </a:r>
            <a:r>
              <a:rPr lang="ru-RU" b="1" dirty="0">
                <a:latin typeface="Annabelle" panose="03000400000000000000" pitchFamily="66" charset="0"/>
              </a:rPr>
              <a:t> «</a:t>
            </a:r>
            <a:r>
              <a:rPr lang="ru-RU" b="1" dirty="0" err="1">
                <a:latin typeface="Annabelle" panose="03000400000000000000" pitchFamily="66" charset="0"/>
              </a:rPr>
              <a:t>Камінний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господар</a:t>
            </a:r>
            <a:r>
              <a:rPr lang="ru-RU" b="1" dirty="0">
                <a:latin typeface="Annabelle" panose="03000400000000000000" pitchFamily="66" charset="0"/>
              </a:rPr>
              <a:t>»(1912) </a:t>
            </a:r>
            <a:r>
              <a:rPr lang="ru-RU" b="1" dirty="0" err="1">
                <a:latin typeface="Annabelle" panose="03000400000000000000" pitchFamily="66" charset="0"/>
              </a:rPr>
              <a:t>цілком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оригінальне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трактування</a:t>
            </a:r>
            <a:r>
              <a:rPr lang="ru-RU" b="1" dirty="0">
                <a:latin typeface="Annabelle" panose="03000400000000000000" pitchFamily="66" charset="0"/>
              </a:rPr>
              <a:t> образу </a:t>
            </a:r>
            <a:r>
              <a:rPr lang="ru-RU" b="1" dirty="0" smtClean="0">
                <a:latin typeface="Annabelle" panose="03000400000000000000" pitchFamily="66" charset="0"/>
              </a:rPr>
              <a:t>Дон-Жуана.</a:t>
            </a:r>
            <a:r>
              <a:rPr lang="ru-RU" b="1" dirty="0">
                <a:latin typeface="Annabelle" panose="03000400000000000000" pitchFamily="66" charset="0"/>
              </a:rPr>
              <a:t> «</a:t>
            </a:r>
            <a:r>
              <a:rPr lang="ru-RU" b="1" dirty="0" err="1">
                <a:latin typeface="Annabelle" panose="03000400000000000000" pitchFamily="66" charset="0"/>
              </a:rPr>
              <a:t>Лісова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пісня</a:t>
            </a:r>
            <a:r>
              <a:rPr lang="ru-RU" b="1" dirty="0">
                <a:latin typeface="Annabelle" panose="03000400000000000000" pitchFamily="66" charset="0"/>
              </a:rPr>
              <a:t>» (1911) — вершина </a:t>
            </a:r>
            <a:r>
              <a:rPr lang="ru-RU" b="1" dirty="0" err="1">
                <a:latin typeface="Annabelle" panose="03000400000000000000" pitchFamily="66" charset="0"/>
              </a:rPr>
              <a:t>творчості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Лесі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Українки</a:t>
            </a:r>
            <a:r>
              <a:rPr lang="ru-RU" b="1" dirty="0">
                <a:latin typeface="Annabelle" panose="03000400000000000000" pitchFamily="66" charset="0"/>
              </a:rPr>
              <a:t>. У </a:t>
            </a:r>
            <a:r>
              <a:rPr lang="ru-RU" b="1" dirty="0" err="1">
                <a:latin typeface="Annabelle" panose="03000400000000000000" pitchFamily="66" charset="0"/>
              </a:rPr>
              <a:t>ній</a:t>
            </a:r>
            <a:r>
              <a:rPr lang="ru-RU" b="1" dirty="0">
                <a:latin typeface="Annabelle" panose="03000400000000000000" pitchFamily="66" charset="0"/>
              </a:rPr>
              <a:t> показано </a:t>
            </a:r>
            <a:r>
              <a:rPr lang="ru-RU" b="1" dirty="0" err="1">
                <a:latin typeface="Annabelle" panose="03000400000000000000" pitchFamily="66" charset="0"/>
              </a:rPr>
              <a:t>конфлікт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між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високим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ідеалом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прозаїчною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дріб'язковою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буденщиною</a:t>
            </a:r>
            <a:r>
              <a:rPr lang="ru-RU" b="1" dirty="0">
                <a:latin typeface="Annabelle" panose="03000400000000000000" pitchFamily="66" charset="0"/>
              </a:rPr>
              <a:t>. Головна </a:t>
            </a:r>
            <a:r>
              <a:rPr lang="ru-RU" b="1" dirty="0" err="1">
                <a:latin typeface="Annabelle" panose="03000400000000000000" pitchFamily="66" charset="0"/>
              </a:rPr>
              <a:t>героїня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драми-феєрії</a:t>
            </a:r>
            <a:r>
              <a:rPr lang="ru-RU" b="1" dirty="0">
                <a:latin typeface="Annabelle" panose="03000400000000000000" pitchFamily="66" charset="0"/>
              </a:rPr>
              <a:t> </a:t>
            </a:r>
            <a:r>
              <a:rPr lang="ru-RU" b="1" dirty="0" err="1">
                <a:latin typeface="Annabelle" panose="03000400000000000000" pitchFamily="66" charset="0"/>
              </a:rPr>
              <a:t>Мавка</a:t>
            </a:r>
            <a:r>
              <a:rPr lang="ru-RU" b="1" dirty="0">
                <a:latin typeface="Annabelle" panose="03000400000000000000" pitchFamily="66" charset="0"/>
              </a:rPr>
              <a:t> — не </a:t>
            </a:r>
            <a:r>
              <a:rPr lang="ru-RU" b="1" dirty="0" err="1">
                <a:latin typeface="Annabelle" panose="03000400000000000000" pitchFamily="66" charset="0"/>
              </a:rPr>
              <a:t>тільки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поетичний</a:t>
            </a:r>
            <a:r>
              <a:rPr lang="ru-RU" b="1" dirty="0">
                <a:latin typeface="Annabelle" panose="03000400000000000000" pitchFamily="66" charset="0"/>
              </a:rPr>
              <a:t> образ </a:t>
            </a:r>
            <a:r>
              <a:rPr lang="ru-RU" b="1" dirty="0" err="1">
                <a:latin typeface="Annabelle" panose="03000400000000000000" pitchFamily="66" charset="0"/>
              </a:rPr>
              <a:t>казкової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істоти</a:t>
            </a:r>
            <a:r>
              <a:rPr lang="ru-RU" b="1" dirty="0">
                <a:latin typeface="Annabelle" panose="03000400000000000000" pitchFamily="66" charset="0"/>
              </a:rPr>
              <a:t>, а й </a:t>
            </a:r>
            <a:r>
              <a:rPr lang="ru-RU" b="1" dirty="0" err="1">
                <a:latin typeface="Annabelle" panose="03000400000000000000" pitchFamily="66" charset="0"/>
              </a:rPr>
              <a:t>філософське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узагальнення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всього</a:t>
            </a:r>
            <a:r>
              <a:rPr lang="ru-RU" b="1" dirty="0">
                <a:latin typeface="Annabelle" panose="03000400000000000000" pitchFamily="66" charset="0"/>
              </a:rPr>
              <a:t> прекрасного, </a:t>
            </a:r>
            <a:r>
              <a:rPr lang="ru-RU" b="1" dirty="0" err="1">
                <a:latin typeface="Annabelle" panose="03000400000000000000" pitchFamily="66" charset="0"/>
              </a:rPr>
              <a:t>вічно</a:t>
            </a:r>
            <a:r>
              <a:rPr lang="ru-RU" b="1" dirty="0">
                <a:latin typeface="Annabelle" panose="03000400000000000000" pitchFamily="66" charset="0"/>
              </a:rPr>
              <a:t> живого. </a:t>
            </a:r>
            <a:r>
              <a:rPr lang="ru-RU" b="1" dirty="0" err="1">
                <a:latin typeface="Annabelle" panose="03000400000000000000" pitchFamily="66" charset="0"/>
              </a:rPr>
              <a:t>Циклічність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натури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протиставляється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людському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життю</a:t>
            </a:r>
            <a:r>
              <a:rPr lang="ru-RU" b="1" dirty="0">
                <a:latin typeface="Annabelle" panose="03000400000000000000" pitchFamily="66" charset="0"/>
              </a:rPr>
              <a:t>. І то </a:t>
            </a:r>
            <a:r>
              <a:rPr lang="ru-RU" b="1" dirty="0" err="1">
                <a:latin typeface="Annabelle" panose="03000400000000000000" pitchFamily="66" charset="0"/>
              </a:rPr>
              <a:t>власне</a:t>
            </a:r>
            <a:r>
              <a:rPr lang="ru-RU" b="1" dirty="0">
                <a:latin typeface="Annabelle" panose="03000400000000000000" pitchFamily="66" charset="0"/>
              </a:rPr>
              <a:t> натура </a:t>
            </a:r>
            <a:r>
              <a:rPr lang="ru-RU" b="1" dirty="0" err="1">
                <a:latin typeface="Annabelle" panose="03000400000000000000" pitchFamily="66" charset="0"/>
              </a:rPr>
              <a:t>перемагає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байдужа</a:t>
            </a:r>
            <a:r>
              <a:rPr lang="ru-RU" b="1" dirty="0">
                <a:latin typeface="Annabelle" panose="03000400000000000000" pitchFamily="66" charset="0"/>
              </a:rPr>
              <a:t> до </a:t>
            </a:r>
            <a:r>
              <a:rPr lang="ru-RU" b="1" dirty="0" err="1">
                <a:latin typeface="Annabelle" panose="03000400000000000000" pitchFamily="66" charset="0"/>
              </a:rPr>
              <a:t>трагедій</a:t>
            </a:r>
            <a:r>
              <a:rPr lang="ru-RU" b="1" dirty="0">
                <a:latin typeface="Annabelle" panose="03000400000000000000" pitchFamily="66" charset="0"/>
              </a:rPr>
              <a:t>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Annabelle" panose="03000400000000000000" pitchFamily="66" charset="0"/>
              </a:rPr>
              <a:t>Прозова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 smtClean="0">
                <a:latin typeface="Annabelle" panose="03000400000000000000" pitchFamily="66" charset="0"/>
              </a:rPr>
              <a:t>творчість</a:t>
            </a:r>
            <a:endParaRPr lang="ru-RU" dirty="0">
              <a:latin typeface="Annabelle" panose="03000400000000000000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42055"/>
            <a:ext cx="6012160" cy="481594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latin typeface="Annabelle" panose="03000400000000000000" pitchFamily="66" charset="0"/>
              </a:rPr>
              <a:t>Окреме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місце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літературній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спадщині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Лесі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Українки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має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мистецька</a:t>
            </a:r>
            <a:r>
              <a:rPr lang="ru-RU" b="1" dirty="0">
                <a:latin typeface="Annabelle" panose="03000400000000000000" pitchFamily="66" charset="0"/>
              </a:rPr>
              <a:t> проза. </a:t>
            </a:r>
            <a:r>
              <a:rPr lang="ru-RU" b="1" dirty="0" err="1">
                <a:latin typeface="Annabelle" panose="03000400000000000000" pitchFamily="66" charset="0"/>
              </a:rPr>
              <a:t>Перші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оповідання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із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сільського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життя</a:t>
            </a:r>
            <a:r>
              <a:rPr lang="ru-RU" b="1" dirty="0">
                <a:latin typeface="Annabelle" panose="03000400000000000000" pitchFamily="66" charset="0"/>
              </a:rPr>
              <a:t> («</a:t>
            </a:r>
            <a:r>
              <a:rPr lang="ru-RU" b="1" dirty="0" err="1">
                <a:latin typeface="Annabelle" panose="03000400000000000000" pitchFamily="66" charset="0"/>
              </a:rPr>
              <a:t>Така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її</a:t>
            </a:r>
            <a:r>
              <a:rPr lang="ru-RU" b="1" dirty="0">
                <a:latin typeface="Annabelle" panose="03000400000000000000" pitchFamily="66" charset="0"/>
              </a:rPr>
              <a:t> доля», «</a:t>
            </a:r>
            <a:r>
              <a:rPr lang="ru-RU" b="1" dirty="0" err="1">
                <a:latin typeface="Annabelle" panose="03000400000000000000" pitchFamily="66" charset="0"/>
              </a:rPr>
              <a:t>Святий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вечір</a:t>
            </a:r>
            <a:r>
              <a:rPr lang="ru-RU" b="1" dirty="0">
                <a:latin typeface="Annabelle" panose="03000400000000000000" pitchFamily="66" charset="0"/>
              </a:rPr>
              <a:t>», «</a:t>
            </a:r>
            <a:r>
              <a:rPr lang="ru-RU" b="1" dirty="0" err="1">
                <a:latin typeface="Annabelle" panose="03000400000000000000" pitchFamily="66" charset="0"/>
              </a:rPr>
              <a:t>Весняні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співи</a:t>
            </a:r>
            <a:r>
              <a:rPr lang="ru-RU" b="1" dirty="0">
                <a:latin typeface="Annabelle" panose="03000400000000000000" pitchFamily="66" charset="0"/>
              </a:rPr>
              <a:t>») </a:t>
            </a:r>
            <a:r>
              <a:rPr lang="ru-RU" b="1" dirty="0" err="1">
                <a:latin typeface="Annabelle" panose="03000400000000000000" pitchFamily="66" charset="0"/>
              </a:rPr>
              <a:t>змістом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мовою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пов'язані</a:t>
            </a:r>
            <a:r>
              <a:rPr lang="ru-RU" b="1" dirty="0">
                <a:latin typeface="Annabelle" panose="03000400000000000000" pitchFamily="66" charset="0"/>
              </a:rPr>
              <a:t> з </a:t>
            </a:r>
            <a:r>
              <a:rPr lang="ru-RU" b="1" dirty="0" err="1">
                <a:latin typeface="Annabelle" panose="03000400000000000000" pitchFamily="66" charset="0"/>
              </a:rPr>
              <a:t>народними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піснями</a:t>
            </a:r>
            <a:r>
              <a:rPr lang="ru-RU" b="1" dirty="0">
                <a:latin typeface="Annabelle" panose="03000400000000000000" pitchFamily="66" charset="0"/>
              </a:rPr>
              <a:t>. У </a:t>
            </a:r>
            <a:r>
              <a:rPr lang="ru-RU" b="1" dirty="0" err="1">
                <a:latin typeface="Annabelle" panose="03000400000000000000" pitchFamily="66" charset="0"/>
              </a:rPr>
              <a:t>жанрі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казки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написані</a:t>
            </a:r>
            <a:r>
              <a:rPr lang="ru-RU" b="1" dirty="0">
                <a:latin typeface="Annabelle" panose="03000400000000000000" pitchFamily="66" charset="0"/>
              </a:rPr>
              <a:t> «Три перлини», «</a:t>
            </a:r>
            <a:r>
              <a:rPr lang="ru-RU" b="1" dirty="0" err="1">
                <a:latin typeface="Annabelle" panose="03000400000000000000" pitchFamily="66" charset="0"/>
              </a:rPr>
              <a:t>Чотири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казки</a:t>
            </a:r>
            <a:r>
              <a:rPr lang="ru-RU" b="1" dirty="0">
                <a:latin typeface="Annabelle" panose="03000400000000000000" pitchFamily="66" charset="0"/>
              </a:rPr>
              <a:t> зеленого шуму», «</a:t>
            </a:r>
            <a:r>
              <a:rPr lang="ru-RU" b="1" dirty="0" err="1">
                <a:latin typeface="Annabelle" panose="03000400000000000000" pitchFamily="66" charset="0"/>
              </a:rPr>
              <a:t>Лелія</a:t>
            </a:r>
            <a:r>
              <a:rPr lang="ru-RU" b="1" dirty="0">
                <a:latin typeface="Annabelle" panose="03000400000000000000" pitchFamily="66" charset="0"/>
              </a:rPr>
              <a:t>», «</a:t>
            </a:r>
            <a:r>
              <a:rPr lang="ru-RU" b="1" dirty="0" err="1">
                <a:latin typeface="Annabelle" panose="03000400000000000000" pitchFamily="66" charset="0"/>
              </a:rPr>
              <a:t>Біда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навчить</a:t>
            </a:r>
            <a:r>
              <a:rPr lang="ru-RU" b="1" dirty="0">
                <a:latin typeface="Annabelle" panose="03000400000000000000" pitchFamily="66" charset="0"/>
              </a:rPr>
              <a:t>», «</a:t>
            </a:r>
            <a:r>
              <a:rPr lang="ru-RU" b="1" dirty="0" err="1">
                <a:latin typeface="Annabelle" panose="03000400000000000000" pitchFamily="66" charset="0"/>
              </a:rPr>
              <a:t>Метелик</a:t>
            </a:r>
            <a:r>
              <a:rPr lang="ru-RU" b="1" dirty="0">
                <a:latin typeface="Annabelle" panose="03000400000000000000" pitchFamily="66" charset="0"/>
              </a:rPr>
              <a:t>». </a:t>
            </a:r>
            <a:r>
              <a:rPr lang="ru-RU" b="1" dirty="0" err="1">
                <a:latin typeface="Annabelle" panose="03000400000000000000" pitchFamily="66" charset="0"/>
              </a:rPr>
              <a:t>Гострим</a:t>
            </a:r>
            <a:r>
              <a:rPr lang="ru-RU" b="1" dirty="0">
                <a:latin typeface="Annabelle" panose="03000400000000000000" pitchFamily="66" charset="0"/>
              </a:rPr>
              <a:t> драматизмом </a:t>
            </a:r>
            <a:r>
              <a:rPr lang="ru-RU" b="1" dirty="0" err="1">
                <a:latin typeface="Annabelle" panose="03000400000000000000" pitchFamily="66" charset="0"/>
              </a:rPr>
              <a:t>відзначаються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повісті«Жаль</a:t>
            </a:r>
            <a:r>
              <a:rPr lang="ru-RU" b="1" dirty="0">
                <a:latin typeface="Annabelle" panose="03000400000000000000" pitchFamily="66" charset="0"/>
              </a:rPr>
              <a:t>» і «Приязнь». </a:t>
            </a:r>
            <a:r>
              <a:rPr lang="ru-RU" b="1" dirty="0" err="1">
                <a:latin typeface="Annabelle" panose="03000400000000000000" pitchFamily="66" charset="0"/>
              </a:rPr>
              <a:t>Залишилася</a:t>
            </a:r>
            <a:r>
              <a:rPr lang="ru-RU" b="1" dirty="0">
                <a:latin typeface="Annabelle" panose="03000400000000000000" pitchFamily="66" charset="0"/>
              </a:rPr>
              <a:t> не </a:t>
            </a:r>
            <a:r>
              <a:rPr lang="ru-RU" b="1" dirty="0" err="1">
                <a:latin typeface="Annabelle" panose="03000400000000000000" pitchFamily="66" charset="0"/>
              </a:rPr>
              <a:t>закінченою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передсмертна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повість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Українки</a:t>
            </a:r>
            <a:r>
              <a:rPr lang="ru-RU" b="1" dirty="0">
                <a:latin typeface="Annabelle" panose="03000400000000000000" pitchFamily="66" charset="0"/>
              </a:rPr>
              <a:t> «</a:t>
            </a:r>
            <a:r>
              <a:rPr lang="ru-RU" b="1" dirty="0" err="1">
                <a:latin typeface="Annabelle" panose="03000400000000000000" pitchFamily="66" charset="0"/>
              </a:rPr>
              <a:t>Екбаль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Ганем</a:t>
            </a:r>
            <a:r>
              <a:rPr lang="ru-RU" b="1" dirty="0">
                <a:latin typeface="Annabelle" panose="03000400000000000000" pitchFamily="66" charset="0"/>
              </a:rPr>
              <a:t>», в </a:t>
            </a:r>
            <a:r>
              <a:rPr lang="ru-RU" b="1" dirty="0" err="1">
                <a:latin typeface="Annabelle" panose="03000400000000000000" pitchFamily="66" charset="0"/>
              </a:rPr>
              <a:t>якій</a:t>
            </a:r>
            <a:r>
              <a:rPr lang="ru-RU" b="1" dirty="0">
                <a:latin typeface="Annabelle" panose="03000400000000000000" pitchFamily="66" charset="0"/>
              </a:rPr>
              <a:t> вона </a:t>
            </a:r>
            <a:r>
              <a:rPr lang="ru-RU" b="1" dirty="0" err="1">
                <a:latin typeface="Annabelle" panose="03000400000000000000" pitchFamily="66" charset="0"/>
              </a:rPr>
              <a:t>хотіла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змалювати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психологію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арабської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жінки</a:t>
            </a:r>
            <a:r>
              <a:rPr lang="ru-RU" b="1" dirty="0">
                <a:latin typeface="Annabelle" panose="03000400000000000000" pitchFamily="66" charset="0"/>
              </a:rPr>
              <a:t>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ar25.org/sites/default/files/node/2013/06/22536/13062501e-les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42055"/>
            <a:ext cx="3275856" cy="4790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Annabelle" panose="03000400000000000000" pitchFamily="66" charset="0"/>
              </a:rPr>
              <a:t>Поетична творчість</a:t>
            </a:r>
          </a:p>
          <a:p>
            <a:r>
              <a:rPr lang="uk-UA" sz="3200" b="1" dirty="0" smtClean="0">
                <a:latin typeface="Annabelle" panose="03000400000000000000" pitchFamily="66" charset="0"/>
              </a:rPr>
              <a:t>Драматургія</a:t>
            </a:r>
          </a:p>
          <a:p>
            <a:r>
              <a:rPr lang="uk-UA" sz="3200" b="1" dirty="0" smtClean="0">
                <a:latin typeface="Annabelle" panose="03000400000000000000" pitchFamily="66" charset="0"/>
              </a:rPr>
              <a:t>Прозова творчість</a:t>
            </a:r>
          </a:p>
          <a:p>
            <a:r>
              <a:rPr lang="uk-UA" sz="3200" b="1" dirty="0" smtClean="0">
                <a:latin typeface="Annabelle" panose="03000400000000000000" pitchFamily="66" charset="0"/>
              </a:rPr>
              <a:t>Значення творчості</a:t>
            </a:r>
            <a:endParaRPr lang="ru-RU" sz="3200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nnabelle" panose="03000400000000000000" pitchFamily="66" charset="0"/>
              </a:rPr>
              <a:t>Зміст:</a:t>
            </a:r>
            <a:endParaRPr lang="ru-RU" b="1" dirty="0"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Annabelle" panose="03000400000000000000" pitchFamily="66" charset="0"/>
              </a:rPr>
              <a:t>Значення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 smtClean="0">
                <a:latin typeface="Annabelle" panose="03000400000000000000" pitchFamily="66" charset="0"/>
              </a:rPr>
              <a:t>творчості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9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latin typeface="Annabelle" panose="03000400000000000000" pitchFamily="66" charset="0"/>
              </a:rPr>
              <a:t>Винятково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велике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значення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творчості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Лесі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Українки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історії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української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літератури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полягає</a:t>
            </a:r>
            <a:r>
              <a:rPr lang="ru-RU" b="1" dirty="0">
                <a:latin typeface="Annabelle" panose="03000400000000000000" pitchFamily="66" charset="0"/>
              </a:rPr>
              <a:t> в тому, </a:t>
            </a:r>
            <a:r>
              <a:rPr lang="ru-RU" b="1" dirty="0" err="1">
                <a:latin typeface="Annabelle" panose="03000400000000000000" pitchFamily="66" charset="0"/>
              </a:rPr>
              <a:t>що</a:t>
            </a:r>
            <a:r>
              <a:rPr lang="ru-RU" b="1" dirty="0">
                <a:latin typeface="Annabelle" panose="03000400000000000000" pitchFamily="66" charset="0"/>
              </a:rPr>
              <a:t> вона </a:t>
            </a:r>
            <a:r>
              <a:rPr lang="ru-RU" b="1" dirty="0" err="1">
                <a:latin typeface="Annabelle" panose="03000400000000000000" pitchFamily="66" charset="0"/>
              </a:rPr>
              <a:t>збагатила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українську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поезію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новими</a:t>
            </a:r>
            <a:r>
              <a:rPr lang="ru-RU" b="1" dirty="0">
                <a:latin typeface="Annabelle" panose="03000400000000000000" pitchFamily="66" charset="0"/>
              </a:rPr>
              <a:t> темами й мотивами; </a:t>
            </a:r>
            <a:r>
              <a:rPr lang="ru-RU" b="1" dirty="0" smtClean="0">
                <a:latin typeface="Annabelle" panose="03000400000000000000" pitchFamily="66" charset="0"/>
              </a:rPr>
              <a:t>вона </a:t>
            </a:r>
            <a:r>
              <a:rPr lang="ru-RU" b="1" dirty="0" err="1">
                <a:latin typeface="Annabelle" panose="03000400000000000000" pitchFamily="66" charset="0"/>
              </a:rPr>
              <a:t>збагатила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строфіку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ритміку</a:t>
            </a:r>
            <a:r>
              <a:rPr lang="ru-RU" b="1" dirty="0">
                <a:latin typeface="Annabelle" panose="03000400000000000000" pitchFamily="66" charset="0"/>
              </a:rPr>
              <a:t> й метрику </a:t>
            </a:r>
            <a:r>
              <a:rPr lang="ru-RU" b="1" dirty="0" err="1">
                <a:latin typeface="Annabelle" panose="03000400000000000000" pitchFamily="66" charset="0"/>
              </a:rPr>
              <a:t>української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поезії</a:t>
            </a:r>
            <a:r>
              <a:rPr lang="ru-RU" b="1" dirty="0">
                <a:latin typeface="Annabelle" panose="03000400000000000000" pitchFamily="66" charset="0"/>
              </a:rPr>
              <a:t>. На </a:t>
            </a:r>
            <a:r>
              <a:rPr lang="ru-RU" b="1" dirty="0" err="1">
                <a:latin typeface="Annabelle" panose="03000400000000000000" pitchFamily="66" charset="0"/>
              </a:rPr>
              <a:t>переломі</a:t>
            </a:r>
            <a:r>
              <a:rPr lang="ru-RU" b="1" dirty="0">
                <a:latin typeface="Annabelle" panose="03000400000000000000" pitchFamily="66" charset="0"/>
              </a:rPr>
              <a:t> 19 — 20 </a:t>
            </a:r>
            <a:r>
              <a:rPr lang="ru-RU" b="1" dirty="0" smtClean="0">
                <a:latin typeface="Annabelle" panose="03000400000000000000" pitchFamily="66" charset="0"/>
              </a:rPr>
              <a:t>ст. Леся </a:t>
            </a:r>
            <a:r>
              <a:rPr lang="ru-RU" b="1" dirty="0" err="1">
                <a:latin typeface="Annabelle" panose="03000400000000000000" pitchFamily="66" charset="0"/>
              </a:rPr>
              <a:t>Українка</a:t>
            </a:r>
            <a:r>
              <a:rPr lang="ru-RU" b="1" dirty="0">
                <a:latin typeface="Annabelle" panose="03000400000000000000" pitchFamily="66" charset="0"/>
              </a:rPr>
              <a:t> стала в </a:t>
            </a:r>
            <a:r>
              <a:rPr lang="ru-RU" b="1" dirty="0" err="1">
                <a:latin typeface="Annabelle" panose="03000400000000000000" pitchFamily="66" charset="0"/>
              </a:rPr>
              <a:t>авангарді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творчих</a:t>
            </a:r>
            <a:r>
              <a:rPr lang="ru-RU" b="1" dirty="0">
                <a:latin typeface="Annabelle" panose="03000400000000000000" pitchFamily="66" charset="0"/>
              </a:rPr>
              <a:t> сил, </a:t>
            </a:r>
            <a:r>
              <a:rPr lang="ru-RU" b="1" dirty="0" err="1">
                <a:latin typeface="Annabelle" panose="03000400000000000000" pitchFamily="66" charset="0"/>
              </a:rPr>
              <a:t>що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виводили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українську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літературу</a:t>
            </a:r>
            <a:r>
              <a:rPr lang="ru-RU" b="1" dirty="0">
                <a:latin typeface="Annabelle" panose="03000400000000000000" pitchFamily="66" charset="0"/>
              </a:rPr>
              <a:t> на </a:t>
            </a:r>
            <a:r>
              <a:rPr lang="ru-RU" b="1" dirty="0" err="1">
                <a:latin typeface="Annabelle" panose="03000400000000000000" pitchFamily="66" charset="0"/>
              </a:rPr>
              <a:t>широку</a:t>
            </a:r>
            <a:r>
              <a:rPr lang="ru-RU" b="1" dirty="0">
                <a:latin typeface="Annabelle" panose="03000400000000000000" pitchFamily="66" charset="0"/>
              </a:rPr>
              <a:t> арену </a:t>
            </a:r>
            <a:r>
              <a:rPr lang="ru-RU" b="1" dirty="0" err="1">
                <a:latin typeface="Annabelle" panose="03000400000000000000" pitchFamily="66" charset="0"/>
              </a:rPr>
              <a:t>світової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літератури</a:t>
            </a:r>
            <a:r>
              <a:rPr lang="ru-RU" b="1" dirty="0">
                <a:latin typeface="Annabelle" panose="03000400000000000000" pitchFamily="66" charset="0"/>
              </a:rPr>
              <a:t>.</a:t>
            </a:r>
          </a:p>
          <a:p>
            <a:r>
              <a:rPr lang="ru-RU" b="1" dirty="0" err="1">
                <a:latin typeface="Annabelle" panose="03000400000000000000" pitchFamily="66" charset="0"/>
              </a:rPr>
              <a:t>Її</a:t>
            </a:r>
            <a:r>
              <a:rPr lang="ru-RU" b="1" dirty="0">
                <a:latin typeface="Annabelle" panose="03000400000000000000" pitchFamily="66" charset="0"/>
              </a:rPr>
              <a:t> твори </a:t>
            </a:r>
            <a:r>
              <a:rPr lang="ru-RU" b="1" dirty="0" err="1">
                <a:latin typeface="Annabelle" panose="03000400000000000000" pitchFamily="66" charset="0"/>
              </a:rPr>
              <a:t>видавалися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багато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разів</a:t>
            </a:r>
            <a:r>
              <a:rPr lang="ru-RU" b="1" dirty="0">
                <a:latin typeface="Annabelle" panose="03000400000000000000" pitchFamily="66" charset="0"/>
              </a:rPr>
              <a:t>. </a:t>
            </a:r>
            <a:r>
              <a:rPr lang="ru-RU" b="1" dirty="0" err="1">
                <a:latin typeface="Annabelle" panose="03000400000000000000" pitchFamily="66" charset="0"/>
              </a:rPr>
              <a:t>Науково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об'єктивнішими</a:t>
            </a:r>
            <a:r>
              <a:rPr lang="ru-RU" b="1" dirty="0">
                <a:latin typeface="Annabelle" panose="03000400000000000000" pitchFamily="66" charset="0"/>
              </a:rPr>
              <a:t> є </a:t>
            </a:r>
            <a:r>
              <a:rPr lang="ru-RU" b="1" dirty="0" err="1">
                <a:latin typeface="Annabelle" panose="03000400000000000000" pitchFamily="66" charset="0"/>
              </a:rPr>
              <a:t>видання</a:t>
            </a:r>
            <a:r>
              <a:rPr lang="ru-RU" b="1" dirty="0">
                <a:latin typeface="Annabelle" panose="03000400000000000000" pitchFamily="66" charset="0"/>
              </a:rPr>
              <a:t> «</a:t>
            </a:r>
            <a:r>
              <a:rPr lang="ru-RU" b="1" dirty="0" err="1" smtClean="0">
                <a:latin typeface="Annabelle" panose="03000400000000000000" pitchFamily="66" charset="0"/>
              </a:rPr>
              <a:t>Книгоспілки</a:t>
            </a:r>
            <a:r>
              <a:rPr lang="ru-RU" b="1" dirty="0" smtClean="0">
                <a:latin typeface="Annabelle" panose="03000400000000000000" pitchFamily="66" charset="0"/>
              </a:rPr>
              <a:t>». </a:t>
            </a:r>
            <a:r>
              <a:rPr lang="ru-RU" b="1" dirty="0" err="1">
                <a:latin typeface="Annabelle" panose="03000400000000000000" pitchFamily="66" charset="0"/>
              </a:rPr>
              <a:t>Усі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пізніші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видання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мають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умисні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цензурні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smtClean="0">
                <a:latin typeface="Annabelle" panose="03000400000000000000" pitchFamily="66" charset="0"/>
              </a:rPr>
              <a:t>пропуски. </a:t>
            </a:r>
            <a:r>
              <a:rPr lang="ru-RU" b="1" dirty="0" err="1">
                <a:latin typeface="Annabelle" panose="03000400000000000000" pitchFamily="66" charset="0"/>
              </a:rPr>
              <a:t>Цінне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багатим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біографічним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епістолярним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матеріалом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видання</a:t>
            </a:r>
            <a:r>
              <a:rPr lang="ru-RU" b="1" dirty="0">
                <a:latin typeface="Annabelle" panose="03000400000000000000" pitchFamily="66" charset="0"/>
              </a:rPr>
              <a:t> О. Косач-</a:t>
            </a:r>
            <a:r>
              <a:rPr lang="ru-RU" b="1" dirty="0" err="1">
                <a:latin typeface="Annabelle" panose="03000400000000000000" pitchFamily="66" charset="0"/>
              </a:rPr>
              <a:t>Кривинюк</a:t>
            </a:r>
            <a:r>
              <a:rPr lang="ru-RU" b="1" dirty="0">
                <a:latin typeface="Annabelle" panose="03000400000000000000" pitchFamily="66" charset="0"/>
              </a:rPr>
              <a:t> «Леся </a:t>
            </a:r>
            <a:r>
              <a:rPr lang="ru-RU" b="1" dirty="0" err="1">
                <a:latin typeface="Annabelle" panose="03000400000000000000" pitchFamily="66" charset="0"/>
              </a:rPr>
              <a:t>Українка</a:t>
            </a:r>
            <a:r>
              <a:rPr lang="ru-RU" b="1" dirty="0">
                <a:latin typeface="Annabelle" panose="03000400000000000000" pitchFamily="66" charset="0"/>
              </a:rPr>
              <a:t>. </a:t>
            </a:r>
            <a:r>
              <a:rPr lang="ru-RU" b="1" dirty="0" err="1">
                <a:latin typeface="Annabelle" panose="03000400000000000000" pitchFamily="66" charset="0"/>
              </a:rPr>
              <a:t>Хронологія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життя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творчості</a:t>
            </a:r>
            <a:r>
              <a:rPr lang="ru-RU" b="1" dirty="0">
                <a:latin typeface="Annabelle" panose="03000400000000000000" pitchFamily="66" charset="0"/>
              </a:rPr>
              <a:t>» (Нью-Йорк, 1970).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48347"/>
            <a:ext cx="6696744" cy="4421013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Annabelle" panose="03000400000000000000" pitchFamily="66" charset="0"/>
              </a:rPr>
              <a:t>Їй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присвячено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художній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фільм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М.Мащенка</a:t>
            </a:r>
            <a:r>
              <a:rPr lang="ru-RU" b="1" dirty="0">
                <a:latin typeface="Annabelle" panose="03000400000000000000" pitchFamily="66" charset="0"/>
              </a:rPr>
              <a:t> «</a:t>
            </a:r>
            <a:r>
              <a:rPr lang="ru-RU" b="1" dirty="0" err="1">
                <a:latin typeface="Annabelle" panose="03000400000000000000" pitchFamily="66" charset="0"/>
              </a:rPr>
              <a:t>Іду</a:t>
            </a:r>
            <a:r>
              <a:rPr lang="ru-RU" b="1" dirty="0">
                <a:latin typeface="Annabelle" panose="03000400000000000000" pitchFamily="66" charset="0"/>
              </a:rPr>
              <a:t> до тебе» (1972) за </a:t>
            </a:r>
            <a:r>
              <a:rPr lang="ru-RU" b="1" dirty="0" err="1">
                <a:latin typeface="Annabelle" panose="03000400000000000000" pitchFamily="66" charset="0"/>
              </a:rPr>
              <a:t>сценарієм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І.Драча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науково-популярні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картини</a:t>
            </a:r>
            <a:r>
              <a:rPr lang="ru-RU" b="1" dirty="0">
                <a:latin typeface="Annabelle" panose="03000400000000000000" pitchFamily="66" charset="0"/>
              </a:rPr>
              <a:t> «Леся </a:t>
            </a:r>
            <a:r>
              <a:rPr lang="ru-RU" b="1" dirty="0" err="1">
                <a:latin typeface="Annabelle" panose="03000400000000000000" pitchFamily="66" charset="0"/>
              </a:rPr>
              <a:t>Українка</a:t>
            </a:r>
            <a:r>
              <a:rPr lang="ru-RU" b="1" dirty="0">
                <a:latin typeface="Annabelle" panose="03000400000000000000" pitchFamily="66" charset="0"/>
              </a:rPr>
              <a:t>» (1957), «Леся </a:t>
            </a:r>
            <a:r>
              <a:rPr lang="ru-RU" b="1" dirty="0" err="1">
                <a:latin typeface="Annabelle" panose="03000400000000000000" pitchFamily="66" charset="0"/>
              </a:rPr>
              <a:t>Українка</a:t>
            </a:r>
            <a:r>
              <a:rPr lang="ru-RU" b="1" dirty="0">
                <a:latin typeface="Annabelle" panose="03000400000000000000" pitchFamily="66" charset="0"/>
              </a:rPr>
              <a:t>» (1969), </a:t>
            </a:r>
            <a:r>
              <a:rPr lang="ru-RU" b="1" dirty="0" err="1">
                <a:latin typeface="Annabelle" panose="03000400000000000000" pitchFamily="66" charset="0"/>
              </a:rPr>
              <a:t>документальну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стрічку</a:t>
            </a:r>
            <a:r>
              <a:rPr lang="ru-RU" b="1" dirty="0">
                <a:latin typeface="Annabelle" panose="03000400000000000000" pitchFamily="66" charset="0"/>
              </a:rPr>
              <a:t> «Леся </a:t>
            </a:r>
            <a:r>
              <a:rPr lang="ru-RU" b="1" dirty="0" err="1">
                <a:latin typeface="Annabelle" panose="03000400000000000000" pitchFamily="66" charset="0"/>
              </a:rPr>
              <a:t>Українка</a:t>
            </a:r>
            <a:r>
              <a:rPr lang="ru-RU" b="1" dirty="0">
                <a:latin typeface="Annabelle" panose="03000400000000000000" pitchFamily="66" charset="0"/>
              </a:rPr>
              <a:t>» (1971). </a:t>
            </a:r>
            <a:r>
              <a:rPr lang="ru-RU" b="1" dirty="0" err="1">
                <a:latin typeface="Annabelle" panose="03000400000000000000" pitchFamily="66" charset="0"/>
              </a:rPr>
              <a:t>Найвідоміші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екранізації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її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творів</a:t>
            </a:r>
            <a:r>
              <a:rPr lang="ru-RU" b="1" dirty="0">
                <a:latin typeface="Annabelle" panose="03000400000000000000" pitchFamily="66" charset="0"/>
              </a:rPr>
              <a:t> — «</a:t>
            </a:r>
            <a:r>
              <a:rPr lang="ru-RU" b="1" dirty="0" err="1">
                <a:latin typeface="Annabelle" panose="03000400000000000000" pitchFamily="66" charset="0"/>
              </a:rPr>
              <a:t>Лісова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пісня</a:t>
            </a:r>
            <a:r>
              <a:rPr lang="ru-RU" b="1" dirty="0">
                <a:latin typeface="Annabelle" panose="03000400000000000000" pitchFamily="66" charset="0"/>
              </a:rPr>
              <a:t>» (1961) </a:t>
            </a:r>
            <a:r>
              <a:rPr lang="ru-RU" b="1" dirty="0" err="1">
                <a:latin typeface="Annabelle" panose="03000400000000000000" pitchFamily="66" charset="0"/>
              </a:rPr>
              <a:t>В.Івченка</a:t>
            </a:r>
            <a:r>
              <a:rPr lang="ru-RU" b="1" dirty="0">
                <a:latin typeface="Annabelle" panose="03000400000000000000" pitchFamily="66" charset="0"/>
              </a:rPr>
              <a:t> та «</a:t>
            </a:r>
            <a:r>
              <a:rPr lang="ru-RU" b="1" dirty="0" err="1">
                <a:latin typeface="Annabelle" panose="03000400000000000000" pitchFamily="66" charset="0"/>
              </a:rPr>
              <a:t>Лісова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пісня</a:t>
            </a:r>
            <a:r>
              <a:rPr lang="ru-RU" b="1" dirty="0">
                <a:latin typeface="Annabelle" panose="03000400000000000000" pitchFamily="66" charset="0"/>
              </a:rPr>
              <a:t>. </a:t>
            </a:r>
            <a:r>
              <a:rPr lang="ru-RU" b="1" dirty="0" err="1">
                <a:latin typeface="Annabelle" panose="03000400000000000000" pitchFamily="66" charset="0"/>
              </a:rPr>
              <a:t>Мавка</a:t>
            </a:r>
            <a:r>
              <a:rPr lang="ru-RU" b="1" dirty="0">
                <a:latin typeface="Annabelle" panose="03000400000000000000" pitchFamily="66" charset="0"/>
              </a:rPr>
              <a:t>» (1980) </a:t>
            </a:r>
            <a:r>
              <a:rPr lang="ru-RU" b="1" dirty="0" err="1">
                <a:latin typeface="Annabelle" panose="03000400000000000000" pitchFamily="66" charset="0"/>
              </a:rPr>
              <a:t>Ю.Іллєнка</a:t>
            </a:r>
            <a:r>
              <a:rPr lang="ru-RU" b="1" dirty="0">
                <a:latin typeface="Annabelle" panose="03000400000000000000" pitchFamily="66" charset="0"/>
              </a:rPr>
              <a:t>, «</a:t>
            </a:r>
            <a:r>
              <a:rPr lang="ru-RU" b="1" dirty="0" err="1">
                <a:latin typeface="Annabelle" panose="03000400000000000000" pitchFamily="66" charset="0"/>
              </a:rPr>
              <a:t>Спокуса</a:t>
            </a:r>
            <a:r>
              <a:rPr lang="ru-RU" b="1" dirty="0">
                <a:latin typeface="Annabelle" panose="03000400000000000000" pitchFamily="66" charset="0"/>
              </a:rPr>
              <a:t> Дон Жуана» (1985) </a:t>
            </a:r>
            <a:r>
              <a:rPr lang="ru-RU" b="1" dirty="0" err="1">
                <a:latin typeface="Annabelle" panose="03000400000000000000" pitchFamily="66" charset="0"/>
              </a:rPr>
              <a:t>В.Левіна</a:t>
            </a:r>
            <a:r>
              <a:rPr lang="ru-RU" b="1" dirty="0">
                <a:latin typeface="Annabelle" panose="03000400000000000000" pitchFamily="66" charset="0"/>
              </a:rPr>
              <a:t>, </a:t>
            </a:r>
            <a:r>
              <a:rPr lang="ru-RU" b="1" dirty="0" err="1">
                <a:latin typeface="Annabelle" panose="03000400000000000000" pitchFamily="66" charset="0"/>
              </a:rPr>
              <a:t>телевізійна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вистава</a:t>
            </a:r>
            <a:r>
              <a:rPr lang="ru-RU" b="1" dirty="0">
                <a:latin typeface="Annabelle" panose="03000400000000000000" pitchFamily="66" charset="0"/>
              </a:rPr>
              <a:t> «</a:t>
            </a:r>
            <a:r>
              <a:rPr lang="ru-RU" b="1" dirty="0" err="1">
                <a:latin typeface="Annabelle" panose="03000400000000000000" pitchFamily="66" charset="0"/>
              </a:rPr>
              <a:t>Оргія</a:t>
            </a:r>
            <a:r>
              <a:rPr lang="ru-RU" b="1" dirty="0">
                <a:latin typeface="Annabelle" panose="03000400000000000000" pitchFamily="66" charset="0"/>
              </a:rPr>
              <a:t>» (1991).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ru-RU" sz="4400" b="1" dirty="0">
                <a:latin typeface="Annabelle" panose="03000400000000000000" pitchFamily="66" charset="0"/>
              </a:rPr>
              <a:t>Леся </a:t>
            </a:r>
            <a:r>
              <a:rPr lang="ru-RU" sz="4400" b="1" dirty="0" err="1">
                <a:latin typeface="Annabelle" panose="03000400000000000000" pitchFamily="66" charset="0"/>
              </a:rPr>
              <a:t>Українка</a:t>
            </a:r>
            <a:r>
              <a:rPr lang="ru-RU" sz="4400" b="1" dirty="0">
                <a:latin typeface="Annabelle" panose="03000400000000000000" pitchFamily="66" charset="0"/>
              </a:rPr>
              <a:t> і </a:t>
            </a:r>
            <a:r>
              <a:rPr lang="ru-RU" sz="4400" b="1" dirty="0" err="1" smtClean="0">
                <a:latin typeface="Annabelle" panose="03000400000000000000" pitchFamily="66" charset="0"/>
              </a:rPr>
              <a:t>кінематограф</a:t>
            </a:r>
            <a:endParaRPr lang="ru-RU" b="1" dirty="0">
              <a:latin typeface="Annabelle" panose="03000400000000000000" pitchFamily="66" charset="0"/>
            </a:endParaRPr>
          </a:p>
        </p:txBody>
      </p:sp>
      <p:pic>
        <p:nvPicPr>
          <p:cNvPr id="14338" name="Picture 2" descr="http://st.kinopoisk.ru/images/film/461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564904"/>
            <a:ext cx="2178371" cy="3267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Annabelle" panose="03000400000000000000" pitchFamily="66" charset="0"/>
              </a:rPr>
              <a:t>Композитор</a:t>
            </a:r>
            <a:r>
              <a:rPr lang="ru-RU" b="1" dirty="0">
                <a:latin typeface="Annabelle" panose="03000400000000000000" pitchFamily="66" charset="0"/>
              </a:rPr>
              <a:t> М. А. </a:t>
            </a:r>
            <a:r>
              <a:rPr lang="ru-RU" b="1" dirty="0" err="1">
                <a:latin typeface="Annabelle" panose="03000400000000000000" pitchFamily="66" charset="0"/>
              </a:rPr>
              <a:t>Скорульський</a:t>
            </a:r>
            <a:r>
              <a:rPr lang="ru-RU" b="1" dirty="0">
                <a:latin typeface="Annabelle" panose="03000400000000000000" pitchFamily="66" charset="0"/>
              </a:rPr>
              <a:t> у 1936 </a:t>
            </a:r>
            <a:r>
              <a:rPr lang="ru-RU" b="1" dirty="0" err="1">
                <a:latin typeface="Annabelle" panose="03000400000000000000" pitchFamily="66" charset="0"/>
              </a:rPr>
              <a:t>році</a:t>
            </a:r>
            <a:r>
              <a:rPr lang="ru-RU" b="1" dirty="0">
                <a:latin typeface="Annabelle" panose="03000400000000000000" pitchFamily="66" charset="0"/>
              </a:rPr>
              <a:t> написав балет «</a:t>
            </a:r>
            <a:r>
              <a:rPr lang="ru-RU" b="1" dirty="0" err="1">
                <a:latin typeface="Annabelle" panose="03000400000000000000" pitchFamily="66" charset="0"/>
              </a:rPr>
              <a:t>Лісова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пісня</a:t>
            </a:r>
            <a:r>
              <a:rPr lang="ru-RU" b="1" dirty="0">
                <a:latin typeface="Annabelle" panose="03000400000000000000" pitchFamily="66" charset="0"/>
              </a:rPr>
              <a:t>» за </a:t>
            </a:r>
            <a:r>
              <a:rPr lang="ru-RU" b="1" dirty="0" err="1">
                <a:latin typeface="Annabelle" panose="03000400000000000000" pitchFamily="66" charset="0"/>
              </a:rPr>
              <a:t>однойменною</a:t>
            </a:r>
            <a:r>
              <a:rPr lang="ru-RU" b="1" dirty="0">
                <a:latin typeface="Annabelle" panose="03000400000000000000" pitchFamily="66" charset="0"/>
              </a:rPr>
              <a:t> драмою-</a:t>
            </a:r>
            <a:r>
              <a:rPr lang="ru-RU" b="1" dirty="0" err="1">
                <a:latin typeface="Annabelle" panose="03000400000000000000" pitchFamily="66" charset="0"/>
              </a:rPr>
              <a:t>феєрією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Лесі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Українки</a:t>
            </a:r>
            <a:r>
              <a:rPr lang="ru-RU" b="1" dirty="0">
                <a:latin typeface="Annabelle" panose="03000400000000000000" pitchFamily="66" charset="0"/>
              </a:rPr>
              <a:t>. </a:t>
            </a:r>
            <a:r>
              <a:rPr lang="ru-RU" b="1" dirty="0" err="1">
                <a:latin typeface="Annabelle" panose="03000400000000000000" pitchFamily="66" charset="0"/>
              </a:rPr>
              <a:t>Прем'єра</a:t>
            </a:r>
            <a:r>
              <a:rPr lang="ru-RU" b="1" dirty="0">
                <a:latin typeface="Annabelle" panose="03000400000000000000" pitchFamily="66" charset="0"/>
              </a:rPr>
              <a:t> балету </a:t>
            </a:r>
            <a:r>
              <a:rPr lang="ru-RU" b="1" dirty="0" err="1">
                <a:latin typeface="Annabelle" panose="03000400000000000000" pitchFamily="66" charset="0"/>
              </a:rPr>
              <a:t>відбулася</a:t>
            </a:r>
            <a:r>
              <a:rPr lang="ru-RU" b="1" dirty="0">
                <a:latin typeface="Annabelle" panose="03000400000000000000" pitchFamily="66" charset="0"/>
              </a:rPr>
              <a:t> у 1946 </a:t>
            </a:r>
            <a:r>
              <a:rPr lang="ru-RU" b="1" dirty="0" err="1">
                <a:latin typeface="Annabelle" panose="03000400000000000000" pitchFamily="66" charset="0"/>
              </a:rPr>
              <a:t>році</a:t>
            </a:r>
            <a:r>
              <a:rPr lang="ru-RU" b="1" dirty="0">
                <a:latin typeface="Annabelle" panose="03000400000000000000" pitchFamily="66" charset="0"/>
              </a:rPr>
              <a:t> в </a:t>
            </a:r>
            <a:r>
              <a:rPr lang="ru-RU" b="1" dirty="0" err="1">
                <a:latin typeface="Annabelle" panose="03000400000000000000" pitchFamily="66" charset="0"/>
              </a:rPr>
              <a:t>Київському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театрі</a:t>
            </a:r>
            <a:r>
              <a:rPr lang="ru-RU" b="1" dirty="0">
                <a:latin typeface="Annabelle" panose="03000400000000000000" pitchFamily="66" charset="0"/>
              </a:rPr>
              <a:t> опери та балету УРСР </a:t>
            </a:r>
            <a:r>
              <a:rPr lang="ru-RU" b="1" dirty="0" err="1">
                <a:latin typeface="Annabelle" panose="03000400000000000000" pitchFamily="66" charset="0"/>
              </a:rPr>
              <a:t>імені</a:t>
            </a:r>
            <a:r>
              <a:rPr lang="ru-RU" b="1" dirty="0">
                <a:latin typeface="Annabelle" panose="03000400000000000000" pitchFamily="66" charset="0"/>
              </a:rPr>
              <a:t> Тараса </a:t>
            </a:r>
            <a:r>
              <a:rPr lang="ru-RU" b="1" dirty="0" err="1">
                <a:latin typeface="Annabelle" panose="03000400000000000000" pitchFamily="66" charset="0"/>
              </a:rPr>
              <a:t>Шевченка</a:t>
            </a:r>
            <a:r>
              <a:rPr lang="ru-RU" b="1" dirty="0">
                <a:latin typeface="Annabelle" panose="03000400000000000000" pitchFamily="66" charset="0"/>
              </a:rPr>
              <a:t>. З 1958 року балет «</a:t>
            </a:r>
            <a:r>
              <a:rPr lang="ru-RU" b="1" dirty="0" err="1">
                <a:latin typeface="Annabelle" panose="03000400000000000000" pitchFamily="66" charset="0"/>
              </a:rPr>
              <a:t>Лісова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пісня</a:t>
            </a:r>
            <a:r>
              <a:rPr lang="ru-RU" b="1" dirty="0">
                <a:latin typeface="Annabelle" panose="03000400000000000000" pitchFamily="66" charset="0"/>
              </a:rPr>
              <a:t>» </a:t>
            </a:r>
            <a:r>
              <a:rPr lang="ru-RU" b="1" dirty="0" err="1">
                <a:latin typeface="Annabelle" panose="03000400000000000000" pitchFamily="66" charset="0"/>
              </a:rPr>
              <a:t>йде</a:t>
            </a:r>
            <a:r>
              <a:rPr lang="ru-RU" b="1" dirty="0">
                <a:latin typeface="Annabelle" panose="03000400000000000000" pitchFamily="66" charset="0"/>
              </a:rPr>
              <a:t> у </a:t>
            </a:r>
            <a:r>
              <a:rPr lang="ru-RU" b="1" dirty="0" err="1">
                <a:latin typeface="Annabelle" panose="03000400000000000000" pitchFamily="66" charset="0"/>
              </a:rPr>
              <a:t>постановці</a:t>
            </a:r>
            <a:r>
              <a:rPr lang="ru-RU" b="1" dirty="0">
                <a:latin typeface="Annabelle" panose="03000400000000000000" pitchFamily="66" charset="0"/>
              </a:rPr>
              <a:t> балетмейстера </a:t>
            </a:r>
            <a:r>
              <a:rPr lang="ru-RU" b="1" dirty="0" err="1" smtClean="0">
                <a:latin typeface="Annabelle" panose="03000400000000000000" pitchFamily="66" charset="0"/>
              </a:rPr>
              <a:t>В.Вронського</a:t>
            </a:r>
            <a:r>
              <a:rPr lang="ru-RU" b="1" dirty="0" smtClean="0">
                <a:latin typeface="Annabelle" panose="03000400000000000000" pitchFamily="66" charset="0"/>
              </a:rPr>
              <a:t>.</a:t>
            </a:r>
            <a:r>
              <a:rPr lang="ru-RU" b="1" dirty="0">
                <a:latin typeface="Annabelle" panose="03000400000000000000" pitchFamily="66" charset="0"/>
              </a:rPr>
              <a:t> </a:t>
            </a:r>
            <a:r>
              <a:rPr lang="ru-RU" b="1" dirty="0" err="1">
                <a:latin typeface="Annabelle" panose="03000400000000000000" pitchFamily="66" charset="0"/>
              </a:rPr>
              <a:t>Харківським</a:t>
            </a:r>
            <a:r>
              <a:rPr lang="ru-RU" b="1" dirty="0">
                <a:latin typeface="Annabelle" panose="03000400000000000000" pitchFamily="66" charset="0"/>
              </a:rPr>
              <a:t> театром «</a:t>
            </a:r>
            <a:r>
              <a:rPr lang="de-DE" b="1" dirty="0">
                <a:latin typeface="Annabelle" panose="03000400000000000000" pitchFamily="66" charset="0"/>
              </a:rPr>
              <a:t>P.S.» </a:t>
            </a:r>
            <a:r>
              <a:rPr lang="ru-RU" b="1" dirty="0" err="1">
                <a:latin typeface="Annabelle" panose="03000400000000000000" pitchFamily="66" charset="0"/>
              </a:rPr>
              <a:t>було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випущено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виставу</a:t>
            </a:r>
            <a:r>
              <a:rPr lang="ru-RU" b="1" dirty="0">
                <a:latin typeface="Annabelle" panose="03000400000000000000" pitchFamily="66" charset="0"/>
              </a:rPr>
              <a:t> «Монологи. </a:t>
            </a:r>
            <a:r>
              <a:rPr lang="ru-RU" b="1" dirty="0" err="1">
                <a:latin typeface="Annabelle" panose="03000400000000000000" pitchFamily="66" charset="0"/>
              </a:rPr>
              <a:t>Вечір</a:t>
            </a:r>
            <a:r>
              <a:rPr lang="ru-RU" b="1" dirty="0">
                <a:latin typeface="Annabelle" panose="03000400000000000000" pitchFamily="66" charset="0"/>
              </a:rPr>
              <a:t> Слова», </a:t>
            </a:r>
            <a:r>
              <a:rPr lang="ru-RU" b="1" dirty="0" err="1">
                <a:latin typeface="Annabelle" panose="03000400000000000000" pitchFamily="66" charset="0"/>
              </a:rPr>
              <a:t>поетична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вистава</a:t>
            </a:r>
            <a:r>
              <a:rPr lang="ru-RU" b="1" dirty="0">
                <a:latin typeface="Annabelle" panose="03000400000000000000" pitchFamily="66" charset="0"/>
              </a:rPr>
              <a:t> за </a:t>
            </a:r>
            <a:r>
              <a:rPr lang="ru-RU" b="1" dirty="0" err="1">
                <a:latin typeface="Annabelle" panose="03000400000000000000" pitchFamily="66" charset="0"/>
              </a:rPr>
              <a:t>поезіями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Лесі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Українки</a:t>
            </a:r>
            <a:r>
              <a:rPr lang="ru-RU" b="1" dirty="0">
                <a:latin typeface="Annabelle" panose="03000400000000000000" pitchFamily="66" charset="0"/>
              </a:rPr>
              <a:t> (</a:t>
            </a:r>
            <a:r>
              <a:rPr lang="ru-RU" b="1" dirty="0" err="1">
                <a:latin typeface="Annabelle" panose="03000400000000000000" pitchFamily="66" charset="0"/>
              </a:rPr>
              <a:t>режисер</a:t>
            </a:r>
            <a:r>
              <a:rPr lang="ru-RU" b="1" dirty="0">
                <a:latin typeface="Annabelle" panose="03000400000000000000" pitchFamily="66" charset="0"/>
              </a:rPr>
              <a:t>: С. В. </a:t>
            </a:r>
            <a:r>
              <a:rPr lang="ru-RU" b="1" dirty="0" err="1">
                <a:latin typeface="Annabelle" panose="03000400000000000000" pitchFamily="66" charset="0"/>
              </a:rPr>
              <a:t>Пасічник</a:t>
            </a:r>
            <a:r>
              <a:rPr lang="ru-RU" b="1" dirty="0">
                <a:latin typeface="Annabelle" panose="03000400000000000000" pitchFamily="66" charset="0"/>
              </a:rPr>
              <a:t>). </a:t>
            </a:r>
            <a:r>
              <a:rPr lang="ru-RU" b="1" dirty="0" err="1">
                <a:latin typeface="Annabelle" panose="03000400000000000000" pitchFamily="66" charset="0"/>
              </a:rPr>
              <a:t>Харківським</a:t>
            </a:r>
            <a:r>
              <a:rPr lang="ru-RU" b="1" dirty="0">
                <a:latin typeface="Annabelle" panose="03000400000000000000" pitchFamily="66" charset="0"/>
              </a:rPr>
              <a:t> театром </a:t>
            </a:r>
            <a:r>
              <a:rPr lang="ru-RU" b="1" dirty="0" err="1">
                <a:latin typeface="Annabelle" panose="03000400000000000000" pitchFamily="66" charset="0"/>
              </a:rPr>
              <a:t>імені</a:t>
            </a:r>
            <a:r>
              <a:rPr lang="ru-RU" b="1" dirty="0">
                <a:latin typeface="Annabelle" panose="03000400000000000000" pitchFamily="66" charset="0"/>
              </a:rPr>
              <a:t> Тараса </a:t>
            </a:r>
            <a:r>
              <a:rPr lang="ru-RU" b="1" dirty="0" err="1">
                <a:latin typeface="Annabelle" panose="03000400000000000000" pitchFamily="66" charset="0"/>
              </a:rPr>
              <a:t>Шевченка</a:t>
            </a:r>
            <a:r>
              <a:rPr lang="ru-RU" b="1" dirty="0">
                <a:latin typeface="Annabelle" panose="03000400000000000000" pitchFamily="66" charset="0"/>
              </a:rPr>
              <a:t> </a:t>
            </a:r>
            <a:r>
              <a:rPr lang="ru-RU" b="1" dirty="0" err="1">
                <a:latin typeface="Annabelle" panose="03000400000000000000" pitchFamily="66" charset="0"/>
              </a:rPr>
              <a:t>було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випущено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виставу</a:t>
            </a:r>
            <a:r>
              <a:rPr lang="ru-RU" b="1" dirty="0">
                <a:latin typeface="Annabelle" panose="03000400000000000000" pitchFamily="66" charset="0"/>
              </a:rPr>
              <a:t> «Адвокат </a:t>
            </a:r>
            <a:r>
              <a:rPr lang="ru-RU" b="1" dirty="0" err="1">
                <a:latin typeface="Annabelle" panose="03000400000000000000" pitchFamily="66" charset="0"/>
              </a:rPr>
              <a:t>Мартіан</a:t>
            </a:r>
            <a:r>
              <a:rPr lang="ru-RU" b="1" dirty="0">
                <a:latin typeface="Annabelle" panose="03000400000000000000" pitchFamily="66" charset="0"/>
              </a:rPr>
              <a:t>» (</a:t>
            </a:r>
            <a:r>
              <a:rPr lang="ru-RU" b="1" dirty="0" err="1">
                <a:latin typeface="Annabelle" panose="03000400000000000000" pitchFamily="66" charset="0"/>
              </a:rPr>
              <a:t>режисер</a:t>
            </a:r>
            <a:r>
              <a:rPr lang="ru-RU" b="1" dirty="0">
                <a:latin typeface="Annabelle" panose="03000400000000000000" pitchFamily="66" charset="0"/>
              </a:rPr>
              <a:t>: С. В. </a:t>
            </a:r>
            <a:r>
              <a:rPr lang="ru-RU" b="1" dirty="0" err="1">
                <a:latin typeface="Annabelle" panose="03000400000000000000" pitchFamily="66" charset="0"/>
              </a:rPr>
              <a:t>Пасічник</a:t>
            </a:r>
            <a:r>
              <a:rPr lang="ru-RU" b="1" dirty="0">
                <a:latin typeface="Annabelle" panose="03000400000000000000" pitchFamily="66" charset="0"/>
              </a:rPr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ru-RU" sz="2800" b="1" dirty="0" err="1">
                <a:latin typeface="Annabelle" panose="03000400000000000000" pitchFamily="66" charset="0"/>
              </a:rPr>
              <a:t>Театральні</a:t>
            </a:r>
            <a:r>
              <a:rPr lang="ru-RU" sz="2800" b="1" dirty="0">
                <a:latin typeface="Annabelle" panose="03000400000000000000" pitchFamily="66" charset="0"/>
              </a:rPr>
              <a:t> постанови за </a:t>
            </a:r>
            <a:r>
              <a:rPr lang="ru-RU" sz="2800" b="1" dirty="0" err="1">
                <a:latin typeface="Annabelle" panose="03000400000000000000" pitchFamily="66" charset="0"/>
              </a:rPr>
              <a:t>творами</a:t>
            </a:r>
            <a:r>
              <a:rPr lang="ru-RU" sz="2800" b="1" dirty="0">
                <a:latin typeface="Annabelle" panose="03000400000000000000" pitchFamily="66" charset="0"/>
              </a:rPr>
              <a:t> </a:t>
            </a:r>
            <a:r>
              <a:rPr lang="ru-RU" sz="2800" b="1" dirty="0" err="1">
                <a:latin typeface="Annabelle" panose="03000400000000000000" pitchFamily="66" charset="0"/>
              </a:rPr>
              <a:t>Лесі</a:t>
            </a:r>
            <a:r>
              <a:rPr lang="ru-RU" sz="2800" b="1" dirty="0"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latin typeface="Annabelle" panose="03000400000000000000" pitchFamily="66" charset="0"/>
              </a:rPr>
              <a:t>Українки</a:t>
            </a:r>
            <a:endParaRPr lang="ru-RU" sz="2800" dirty="0"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nnabelle" panose="03000400000000000000" pitchFamily="66" charset="0"/>
              </a:rPr>
              <a:t>(</a:t>
            </a:r>
            <a:r>
              <a:rPr lang="ru-RU" b="1" dirty="0">
                <a:latin typeface="Annabelle" panose="03000400000000000000" pitchFamily="66" charset="0"/>
              </a:rPr>
              <a:t>рос.) Леся Украинка. Собрание сочинений в 3-х тт. М. 1950. (</a:t>
            </a:r>
            <a:r>
              <a:rPr lang="ru-RU" b="1" dirty="0" err="1">
                <a:latin typeface="Annabelle" panose="03000400000000000000" pitchFamily="66" charset="0"/>
              </a:rPr>
              <a:t>Рецензія</a:t>
            </a:r>
            <a:r>
              <a:rPr lang="ru-RU" b="1" dirty="0">
                <a:latin typeface="Annabelle" panose="03000400000000000000" pitchFamily="66" charset="0"/>
              </a:rPr>
              <a:t> П. О. в </a:t>
            </a:r>
            <a:r>
              <a:rPr lang="ru-RU" b="1" dirty="0" err="1">
                <a:latin typeface="Annabelle" panose="03000400000000000000" pitchFamily="66" charset="0"/>
              </a:rPr>
              <a:t>Літ</a:t>
            </a:r>
            <a:r>
              <a:rPr lang="ru-RU" b="1" dirty="0">
                <a:latin typeface="Annabelle" panose="03000400000000000000" pitchFamily="66" charset="0"/>
              </a:rPr>
              <a:t>.-Наук. </a:t>
            </a:r>
            <a:r>
              <a:rPr lang="ru-RU" b="1" dirty="0" err="1">
                <a:latin typeface="Annabelle" panose="03000400000000000000" pitchFamily="66" charset="0"/>
              </a:rPr>
              <a:t>Збірнику</a:t>
            </a:r>
            <a:r>
              <a:rPr lang="ru-RU" b="1" dirty="0">
                <a:latin typeface="Annabelle" panose="03000400000000000000" pitchFamily="66" charset="0"/>
              </a:rPr>
              <a:t> УВАН, кн. 1. Нью-Йорк 1952)</a:t>
            </a:r>
          </a:p>
          <a:p>
            <a:r>
              <a:rPr lang="ru-RU" b="1" dirty="0">
                <a:latin typeface="Annabelle" panose="03000400000000000000" pitchFamily="66" charset="0"/>
              </a:rPr>
              <a:t>(англ.) </a:t>
            </a:r>
            <a:r>
              <a:rPr lang="de-DE" b="1" dirty="0">
                <a:latin typeface="Annabelle" panose="03000400000000000000" pitchFamily="66" charset="0"/>
              </a:rPr>
              <a:t>Spirit </a:t>
            </a:r>
            <a:r>
              <a:rPr lang="de-DE" b="1" dirty="0" err="1">
                <a:latin typeface="Annabelle" panose="03000400000000000000" pitchFamily="66" charset="0"/>
              </a:rPr>
              <a:t>of</a:t>
            </a:r>
            <a:r>
              <a:rPr lang="de-DE" b="1" dirty="0">
                <a:latin typeface="Annabelle" panose="03000400000000000000" pitchFamily="66" charset="0"/>
              </a:rPr>
              <a:t> Flame. A Collection </a:t>
            </a:r>
            <a:r>
              <a:rPr lang="de-DE" b="1" dirty="0" err="1">
                <a:latin typeface="Annabelle" panose="03000400000000000000" pitchFamily="66" charset="0"/>
              </a:rPr>
              <a:t>of</a:t>
            </a:r>
            <a:r>
              <a:rPr lang="de-DE" b="1" dirty="0">
                <a:latin typeface="Annabelle" panose="03000400000000000000" pitchFamily="66" charset="0"/>
              </a:rPr>
              <a:t> </a:t>
            </a:r>
            <a:r>
              <a:rPr lang="de-DE" b="1" dirty="0" err="1">
                <a:latin typeface="Annabelle" panose="03000400000000000000" pitchFamily="66" charset="0"/>
              </a:rPr>
              <a:t>the</a:t>
            </a:r>
            <a:r>
              <a:rPr lang="de-DE" b="1" dirty="0">
                <a:latin typeface="Annabelle" panose="03000400000000000000" pitchFamily="66" charset="0"/>
              </a:rPr>
              <a:t> Works </a:t>
            </a:r>
            <a:r>
              <a:rPr lang="de-DE" b="1" dirty="0" err="1">
                <a:latin typeface="Annabelle" panose="03000400000000000000" pitchFamily="66" charset="0"/>
              </a:rPr>
              <a:t>of</a:t>
            </a:r>
            <a:r>
              <a:rPr lang="de-DE" b="1" dirty="0">
                <a:latin typeface="Annabelle" panose="03000400000000000000" pitchFamily="66" charset="0"/>
              </a:rPr>
              <a:t> </a:t>
            </a:r>
            <a:r>
              <a:rPr lang="de-DE" b="1" dirty="0" err="1">
                <a:latin typeface="Annabelle" panose="03000400000000000000" pitchFamily="66" charset="0"/>
              </a:rPr>
              <a:t>Lesya</a:t>
            </a:r>
            <a:r>
              <a:rPr lang="de-DE" b="1" dirty="0">
                <a:latin typeface="Annabelle" panose="03000400000000000000" pitchFamily="66" charset="0"/>
              </a:rPr>
              <a:t> </a:t>
            </a:r>
            <a:r>
              <a:rPr lang="de-DE" b="1" dirty="0" err="1">
                <a:latin typeface="Annabelle" panose="03000400000000000000" pitchFamily="66" charset="0"/>
              </a:rPr>
              <a:t>Ukrainka</a:t>
            </a:r>
            <a:r>
              <a:rPr lang="de-DE" b="1" dirty="0">
                <a:latin typeface="Annabelle" panose="03000400000000000000" pitchFamily="66" charset="0"/>
              </a:rPr>
              <a:t>. </a:t>
            </a:r>
            <a:r>
              <a:rPr lang="de-DE" b="1" dirty="0" err="1">
                <a:latin typeface="Annabelle" panose="03000400000000000000" pitchFamily="66" charset="0"/>
              </a:rPr>
              <a:t>Translated</a:t>
            </a:r>
            <a:r>
              <a:rPr lang="de-DE" b="1" dirty="0">
                <a:latin typeface="Annabelle" panose="03000400000000000000" pitchFamily="66" charset="0"/>
              </a:rPr>
              <a:t> </a:t>
            </a:r>
            <a:r>
              <a:rPr lang="de-DE" b="1" dirty="0" err="1">
                <a:latin typeface="Annabelle" panose="03000400000000000000" pitchFamily="66" charset="0"/>
              </a:rPr>
              <a:t>by</a:t>
            </a:r>
            <a:r>
              <a:rPr lang="de-DE" b="1" dirty="0">
                <a:latin typeface="Annabelle" panose="03000400000000000000" pitchFamily="66" charset="0"/>
              </a:rPr>
              <a:t> Percival </a:t>
            </a:r>
            <a:r>
              <a:rPr lang="de-DE" b="1" dirty="0" err="1">
                <a:latin typeface="Annabelle" panose="03000400000000000000" pitchFamily="66" charset="0"/>
              </a:rPr>
              <a:t>Cundy</a:t>
            </a:r>
            <a:r>
              <a:rPr lang="de-DE" b="1" dirty="0">
                <a:latin typeface="Annabelle" panose="03000400000000000000" pitchFamily="66" charset="0"/>
              </a:rPr>
              <a:t>. </a:t>
            </a:r>
            <a:r>
              <a:rPr lang="de-DE" b="1" dirty="0" err="1">
                <a:latin typeface="Annabelle" panose="03000400000000000000" pitchFamily="66" charset="0"/>
              </a:rPr>
              <a:t>Foreword</a:t>
            </a:r>
            <a:r>
              <a:rPr lang="de-DE" b="1" dirty="0">
                <a:latin typeface="Annabelle" panose="03000400000000000000" pitchFamily="66" charset="0"/>
              </a:rPr>
              <a:t> </a:t>
            </a:r>
            <a:r>
              <a:rPr lang="de-DE" b="1" dirty="0" err="1">
                <a:latin typeface="Annabelle" panose="03000400000000000000" pitchFamily="66" charset="0"/>
              </a:rPr>
              <a:t>by</a:t>
            </a:r>
            <a:r>
              <a:rPr lang="de-DE" b="1" dirty="0">
                <a:latin typeface="Annabelle" panose="03000400000000000000" pitchFamily="66" charset="0"/>
              </a:rPr>
              <a:t> Clarence A. Manning. </a:t>
            </a:r>
            <a:r>
              <a:rPr lang="ru-RU" b="1" dirty="0">
                <a:latin typeface="Annabelle" panose="03000400000000000000" pitchFamily="66" charset="0"/>
              </a:rPr>
              <a:t>Нью-Йорк 1950.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nnabelle" panose="03000400000000000000" pitchFamily="66" charset="0"/>
              </a:rPr>
              <a:t>Переклади</a:t>
            </a:r>
            <a:endParaRPr lang="ru-RU" dirty="0"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6" y="2492896"/>
            <a:ext cx="913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latin typeface="Annabelle" panose="03000400000000000000" pitchFamily="66" charset="0"/>
              </a:rPr>
              <a:t>Дякую за увагу!</a:t>
            </a:r>
            <a:endParaRPr lang="ru-RU" sz="7200" b="1" dirty="0"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nnabelle" panose="03000400000000000000" pitchFamily="66" charset="0"/>
              </a:rPr>
              <a:t>Поетична творчість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204863"/>
            <a:ext cx="5796135" cy="465313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err="1">
                <a:latin typeface="Annabelle" panose="03000400000000000000" pitchFamily="66" charset="0"/>
              </a:rPr>
              <a:t>Писати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поезії</a:t>
            </a:r>
            <a:r>
              <a:rPr lang="ru-RU" sz="3600" b="1" dirty="0">
                <a:latin typeface="Annabelle" panose="03000400000000000000" pitchFamily="66" charset="0"/>
              </a:rPr>
              <a:t> Леся </a:t>
            </a:r>
            <a:r>
              <a:rPr lang="ru-RU" sz="3600" b="1" dirty="0" err="1">
                <a:latin typeface="Annabelle" panose="03000400000000000000" pitchFamily="66" charset="0"/>
              </a:rPr>
              <a:t>Українка</a:t>
            </a:r>
            <a:r>
              <a:rPr lang="ru-RU" sz="3600" b="1" dirty="0">
                <a:latin typeface="Annabelle" panose="03000400000000000000" pitchFamily="66" charset="0"/>
              </a:rPr>
              <a:t> почала рано, 9-літньою </a:t>
            </a:r>
            <a:r>
              <a:rPr lang="ru-RU" sz="3600" b="1" dirty="0" err="1">
                <a:latin typeface="Annabelle" panose="03000400000000000000" pitchFamily="66" charset="0"/>
              </a:rPr>
              <a:t>дівчиною</a:t>
            </a:r>
            <a:r>
              <a:rPr lang="ru-RU" sz="3600" b="1" dirty="0">
                <a:latin typeface="Annabelle" panose="03000400000000000000" pitchFamily="66" charset="0"/>
              </a:rPr>
              <a:t> (</a:t>
            </a:r>
            <a:r>
              <a:rPr lang="ru-RU" sz="3600" b="1" dirty="0" err="1">
                <a:latin typeface="Annabelle" panose="03000400000000000000" pitchFamily="66" charset="0"/>
              </a:rPr>
              <a:t>вірш</a:t>
            </a:r>
            <a:r>
              <a:rPr lang="ru-RU" sz="3600" b="1" dirty="0">
                <a:latin typeface="Annabelle" panose="03000400000000000000" pitchFamily="66" charset="0"/>
              </a:rPr>
              <a:t> «</a:t>
            </a:r>
            <a:r>
              <a:rPr lang="ru-RU" sz="3600" b="1" dirty="0" err="1">
                <a:latin typeface="Annabelle" panose="03000400000000000000" pitchFamily="66" charset="0"/>
              </a:rPr>
              <a:t>Надія</a:t>
            </a:r>
            <a:r>
              <a:rPr lang="ru-RU" sz="3600" b="1" dirty="0">
                <a:latin typeface="Annabelle" panose="03000400000000000000" pitchFamily="66" charset="0"/>
              </a:rPr>
              <a:t>»). Леся написала </a:t>
            </a:r>
            <a:r>
              <a:rPr lang="ru-RU" sz="3600" b="1" dirty="0" err="1">
                <a:latin typeface="Annabelle" panose="03000400000000000000" pitchFamily="66" charset="0"/>
              </a:rPr>
              <a:t>цей</a:t>
            </a:r>
            <a:r>
              <a:rPr lang="ru-RU" sz="3600" b="1" dirty="0">
                <a:latin typeface="Annabelle" panose="03000400000000000000" pitchFamily="66" charset="0"/>
              </a:rPr>
              <a:t> перший у </a:t>
            </a:r>
            <a:r>
              <a:rPr lang="ru-RU" sz="3600" b="1" dirty="0" err="1">
                <a:latin typeface="Annabelle" panose="03000400000000000000" pitchFamily="66" charset="0"/>
              </a:rPr>
              <a:t>своєму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житті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вірш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під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впливом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звістки</a:t>
            </a:r>
            <a:r>
              <a:rPr lang="ru-RU" sz="3600" b="1" dirty="0">
                <a:latin typeface="Annabelle" panose="03000400000000000000" pitchFamily="66" charset="0"/>
              </a:rPr>
              <a:t> про долю </a:t>
            </a:r>
            <a:r>
              <a:rPr lang="ru-RU" sz="3600" b="1" dirty="0" err="1">
                <a:latin typeface="Annabelle" panose="03000400000000000000" pitchFamily="66" charset="0"/>
              </a:rPr>
              <a:t>своєї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тітки</a:t>
            </a:r>
            <a:r>
              <a:rPr lang="ru-RU" sz="3600" b="1" dirty="0">
                <a:latin typeface="Annabelle" panose="03000400000000000000" pitchFamily="66" charset="0"/>
              </a:rPr>
              <a:t> Олени </a:t>
            </a:r>
            <a:r>
              <a:rPr lang="ru-RU" sz="3600" b="1" dirty="0" err="1">
                <a:latin typeface="Annabelle" panose="03000400000000000000" pitchFamily="66" charset="0"/>
              </a:rPr>
              <a:t>Антонівни</a:t>
            </a:r>
            <a:r>
              <a:rPr lang="ru-RU" sz="3600" b="1" dirty="0">
                <a:latin typeface="Annabelle" panose="03000400000000000000" pitchFamily="66" charset="0"/>
              </a:rPr>
              <a:t> Косач (в </a:t>
            </a:r>
            <a:r>
              <a:rPr lang="ru-RU" sz="3600" b="1" dirty="0" err="1">
                <a:latin typeface="Annabelle" panose="03000400000000000000" pitchFamily="66" charset="0"/>
              </a:rPr>
              <a:t>одруженні</a:t>
            </a:r>
            <a:r>
              <a:rPr lang="ru-RU" sz="3600" b="1" dirty="0">
                <a:latin typeface="Annabelle" panose="03000400000000000000" pitchFamily="66" charset="0"/>
              </a:rPr>
              <a:t> Тесленко-Приходько), </a:t>
            </a:r>
            <a:r>
              <a:rPr lang="ru-RU" sz="3600" b="1" dirty="0" err="1">
                <a:latin typeface="Annabelle" panose="03000400000000000000" pitchFamily="66" charset="0"/>
              </a:rPr>
              <a:t>засланої</a:t>
            </a:r>
            <a:r>
              <a:rPr lang="ru-RU" sz="3600" b="1" dirty="0">
                <a:latin typeface="Annabelle" panose="03000400000000000000" pitchFamily="66" charset="0"/>
              </a:rPr>
              <a:t> за участь у </a:t>
            </a:r>
            <a:r>
              <a:rPr lang="ru-RU" sz="3600" b="1" dirty="0" err="1">
                <a:latin typeface="Annabelle" panose="03000400000000000000" pitchFamily="66" charset="0"/>
              </a:rPr>
              <a:t>революційному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русі</a:t>
            </a:r>
            <a:r>
              <a:rPr lang="ru-RU" sz="3600" b="1" dirty="0">
                <a:latin typeface="Annabelle" panose="03000400000000000000" pitchFamily="66" charset="0"/>
              </a:rPr>
              <a:t>, </a:t>
            </a:r>
            <a:r>
              <a:rPr lang="ru-RU" sz="3600" b="1" dirty="0" err="1">
                <a:latin typeface="Annabelle" panose="03000400000000000000" pitchFamily="66" charset="0"/>
              </a:rPr>
              <a:t>який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присвятила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своїй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тітці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Олександрі</a:t>
            </a:r>
            <a:r>
              <a:rPr lang="ru-RU" sz="3600" b="1" dirty="0">
                <a:latin typeface="Annabelle" panose="03000400000000000000" pitchFamily="66" charset="0"/>
              </a:rPr>
              <a:t> </a:t>
            </a:r>
            <a:r>
              <a:rPr lang="ru-RU" sz="3600" b="1" dirty="0" err="1">
                <a:latin typeface="Annabelle" panose="03000400000000000000" pitchFamily="66" charset="0"/>
              </a:rPr>
              <a:t>Судовщиковій</a:t>
            </a:r>
            <a:r>
              <a:rPr lang="ru-RU" sz="3600" b="1" dirty="0">
                <a:latin typeface="Annabelle" panose="03000400000000000000" pitchFamily="66" charset="0"/>
              </a:rPr>
              <a:t>.</a:t>
            </a:r>
            <a:endParaRPr lang="ru-RU" sz="3600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latin typeface="Annabelle" panose="03000400000000000000" pitchFamily="66" charset="0"/>
              </a:rPr>
              <a:t>Початок творчого шляху</a:t>
            </a:r>
            <a:endParaRPr lang="ru-RU" sz="4800" b="1" dirty="0">
              <a:latin typeface="Annabelle" panose="03000400000000000000" pitchFamily="66" charset="0"/>
            </a:endParaRPr>
          </a:p>
        </p:txBody>
      </p:sp>
      <p:pic>
        <p:nvPicPr>
          <p:cNvPr id="1026" name="Picture 2" descr="http://www.l-ukrainka.name/files/LUkr/persons/U/vol03-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63679"/>
            <a:ext cx="3347864" cy="4887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7" y="2492896"/>
            <a:ext cx="5040561" cy="4248471"/>
          </a:xfrm>
        </p:spPr>
        <p:txBody>
          <a:bodyPr/>
          <a:lstStyle/>
          <a:p>
            <a:r>
              <a:rPr lang="ru-RU" b="1" dirty="0" err="1">
                <a:latin typeface="Annabelle" panose="03000400000000000000" pitchFamily="66" charset="0"/>
              </a:rPr>
              <a:t>Вперше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надруковані</a:t>
            </a:r>
            <a:r>
              <a:rPr lang="ru-RU" b="1" dirty="0">
                <a:latin typeface="Annabelle" panose="03000400000000000000" pitchFamily="66" charset="0"/>
              </a:rPr>
              <a:t> — </a:t>
            </a:r>
            <a:r>
              <a:rPr lang="ru-RU" b="1" dirty="0" err="1">
                <a:latin typeface="Annabelle" panose="03000400000000000000" pitchFamily="66" charset="0"/>
              </a:rPr>
              <a:t>вірші</a:t>
            </a:r>
            <a:r>
              <a:rPr lang="ru-RU" b="1" dirty="0">
                <a:latin typeface="Annabelle" panose="03000400000000000000" pitchFamily="66" charset="0"/>
              </a:rPr>
              <a:t> «</a:t>
            </a:r>
            <a:r>
              <a:rPr lang="ru-RU" b="1" dirty="0" err="1">
                <a:latin typeface="Annabelle" panose="03000400000000000000" pitchFamily="66" charset="0"/>
              </a:rPr>
              <a:t>Конвалія</a:t>
            </a:r>
            <a:r>
              <a:rPr lang="ru-RU" b="1" dirty="0">
                <a:latin typeface="Annabelle" panose="03000400000000000000" pitchFamily="66" charset="0"/>
              </a:rPr>
              <a:t>» і «Сафо» — </a:t>
            </a:r>
            <a:r>
              <a:rPr lang="ru-RU" b="1" dirty="0" err="1">
                <a:latin typeface="Annabelle" panose="03000400000000000000" pitchFamily="66" charset="0"/>
              </a:rPr>
              <a:t>який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присвятила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своїй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тітці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Олександрі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Судовщиковій</a:t>
            </a:r>
            <a:r>
              <a:rPr lang="ru-RU" b="1" dirty="0">
                <a:latin typeface="Annabelle" panose="03000400000000000000" pitchFamily="66" charset="0"/>
              </a:rPr>
              <a:t> 1884 у </a:t>
            </a:r>
            <a:r>
              <a:rPr lang="ru-RU" b="1" dirty="0" err="1">
                <a:latin typeface="Annabelle" panose="03000400000000000000" pitchFamily="66" charset="0"/>
              </a:rPr>
              <a:t>львівському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журналі</a:t>
            </a:r>
            <a:r>
              <a:rPr lang="ru-RU" b="1" dirty="0">
                <a:latin typeface="Annabelle" panose="03000400000000000000" pitchFamily="66" charset="0"/>
              </a:rPr>
              <a:t> «Зоря». 1885 у </a:t>
            </a:r>
            <a:r>
              <a:rPr lang="ru-RU" b="1" dirty="0" err="1">
                <a:latin typeface="Annabelle" panose="03000400000000000000" pitchFamily="66" charset="0"/>
              </a:rPr>
              <a:t>Львові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вийшла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збірка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її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перекладів</a:t>
            </a:r>
            <a:r>
              <a:rPr lang="ru-RU" b="1" dirty="0">
                <a:latin typeface="Annabelle" panose="03000400000000000000" pitchFamily="66" charset="0"/>
              </a:rPr>
              <a:t> з </a:t>
            </a:r>
            <a:r>
              <a:rPr lang="ru-RU" b="1" dirty="0" err="1">
                <a:latin typeface="Annabelle" panose="03000400000000000000" pitchFamily="66" charset="0"/>
              </a:rPr>
              <a:t>Миколи</a:t>
            </a:r>
            <a:r>
              <a:rPr lang="ru-RU" b="1" dirty="0">
                <a:latin typeface="Annabelle" panose="03000400000000000000" pitchFamily="66" charset="0"/>
              </a:rPr>
              <a:t> Гоголя(</a:t>
            </a:r>
            <a:r>
              <a:rPr lang="ru-RU" b="1" dirty="0" err="1">
                <a:latin typeface="Annabelle" panose="03000400000000000000" pitchFamily="66" charset="0"/>
              </a:rPr>
              <a:t>виготовлена</a:t>
            </a:r>
            <a:r>
              <a:rPr lang="ru-RU" b="1" dirty="0">
                <a:latin typeface="Annabelle" panose="03000400000000000000" pitchFamily="66" charset="0"/>
              </a:rPr>
              <a:t> нею </a:t>
            </a:r>
            <a:r>
              <a:rPr lang="ru-RU" b="1" dirty="0" err="1">
                <a:latin typeface="Annabelle" panose="03000400000000000000" pitchFamily="66" charset="0"/>
              </a:rPr>
              <a:t>спільно</a:t>
            </a:r>
            <a:r>
              <a:rPr lang="ru-RU" b="1" dirty="0">
                <a:latin typeface="Annabelle" panose="03000400000000000000" pitchFamily="66" charset="0"/>
              </a:rPr>
              <a:t> з братом </a:t>
            </a:r>
            <a:r>
              <a:rPr lang="ru-RU" b="1" dirty="0" err="1">
                <a:latin typeface="Annabelle" panose="03000400000000000000" pitchFamily="66" charset="0"/>
              </a:rPr>
              <a:t>Михайлом</a:t>
            </a:r>
            <a:r>
              <a:rPr lang="ru-RU" b="1" dirty="0">
                <a:latin typeface="Annabelle" panose="03000400000000000000" pitchFamily="66" charset="0"/>
              </a:rPr>
              <a:t>).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nnabelle" panose="03000400000000000000" pitchFamily="66" charset="0"/>
              </a:rPr>
              <a:t>Перші вірші до друку</a:t>
            </a:r>
            <a:endParaRPr lang="ru-RU" b="1" dirty="0">
              <a:latin typeface="Annabelle" panose="03000400000000000000" pitchFamily="66" charset="0"/>
            </a:endParaRPr>
          </a:p>
        </p:txBody>
      </p:sp>
      <p:pic>
        <p:nvPicPr>
          <p:cNvPr id="3074" name="Picture 2" descr="http://probapera.org/content/publication/PH256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25" y="1988840"/>
            <a:ext cx="3196058" cy="4858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132856"/>
            <a:ext cx="5580111" cy="47251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latin typeface="Annabelle" panose="03000400000000000000" pitchFamily="66" charset="0"/>
              </a:rPr>
              <a:t>Літературна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діяльність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Лесі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Українки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пожвавилася</a:t>
            </a:r>
            <a:r>
              <a:rPr lang="ru-RU" b="1" dirty="0">
                <a:latin typeface="Annabelle" panose="03000400000000000000" pitchFamily="66" charset="0"/>
              </a:rPr>
              <a:t> з </a:t>
            </a:r>
            <a:r>
              <a:rPr lang="ru-RU" b="1" dirty="0" err="1">
                <a:latin typeface="Annabelle" panose="03000400000000000000" pitchFamily="66" charset="0"/>
              </a:rPr>
              <a:t>середини</a:t>
            </a:r>
            <a:r>
              <a:rPr lang="ru-RU" b="1" dirty="0">
                <a:latin typeface="Annabelle" panose="03000400000000000000" pitchFamily="66" charset="0"/>
              </a:rPr>
              <a:t> 80-их </a:t>
            </a:r>
            <a:r>
              <a:rPr lang="de-DE" b="1" dirty="0">
                <a:latin typeface="Annabelle" panose="03000400000000000000" pitchFamily="66" charset="0"/>
              </a:rPr>
              <a:t>pp., </a:t>
            </a:r>
            <a:r>
              <a:rPr lang="ru-RU" b="1" dirty="0">
                <a:latin typeface="Annabelle" panose="03000400000000000000" pitchFamily="66" charset="0"/>
              </a:rPr>
              <a:t>коли </a:t>
            </a:r>
            <a:r>
              <a:rPr lang="ru-RU" b="1" dirty="0" err="1">
                <a:latin typeface="Annabelle" panose="03000400000000000000" pitchFamily="66" charset="0"/>
              </a:rPr>
              <a:t>Косачі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переїхали</a:t>
            </a:r>
            <a:r>
              <a:rPr lang="ru-RU" b="1" dirty="0">
                <a:latin typeface="Annabelle" panose="03000400000000000000" pitchFamily="66" charset="0"/>
              </a:rPr>
              <a:t> до </a:t>
            </a:r>
            <a:r>
              <a:rPr lang="ru-RU" b="1" dirty="0" err="1">
                <a:latin typeface="Annabelle" panose="03000400000000000000" pitchFamily="66" charset="0"/>
              </a:rPr>
              <a:t>Києва</a:t>
            </a:r>
            <a:r>
              <a:rPr lang="ru-RU" b="1" dirty="0">
                <a:latin typeface="Annabelle" panose="03000400000000000000" pitchFamily="66" charset="0"/>
              </a:rPr>
              <a:t> і в </a:t>
            </a:r>
            <a:r>
              <a:rPr lang="ru-RU" b="1" dirty="0" err="1">
                <a:latin typeface="Annabelle" panose="03000400000000000000" pitchFamily="66" charset="0"/>
              </a:rPr>
              <a:t>оточенні</a:t>
            </a:r>
            <a:r>
              <a:rPr lang="ru-RU" b="1" dirty="0">
                <a:latin typeface="Annabelle" panose="03000400000000000000" pitchFamily="66" charset="0"/>
              </a:rPr>
              <a:t> родин </a:t>
            </a:r>
            <a:r>
              <a:rPr lang="ru-RU" b="1" dirty="0" err="1">
                <a:latin typeface="Annabelle" panose="03000400000000000000" pitchFamily="66" charset="0"/>
              </a:rPr>
              <a:t>Лисенків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Старицьких</a:t>
            </a:r>
            <a:r>
              <a:rPr lang="ru-RU" b="1" dirty="0">
                <a:latin typeface="Annabelle" panose="03000400000000000000" pitchFamily="66" charset="0"/>
              </a:rPr>
              <a:t> вона </a:t>
            </a:r>
            <a:r>
              <a:rPr lang="ru-RU" b="1" dirty="0" err="1">
                <a:latin typeface="Annabelle" panose="03000400000000000000" pitchFamily="66" charset="0"/>
              </a:rPr>
              <a:t>увійшла</a:t>
            </a:r>
            <a:r>
              <a:rPr lang="ru-RU" b="1" dirty="0">
                <a:latin typeface="Annabelle" panose="03000400000000000000" pitchFamily="66" charset="0"/>
              </a:rPr>
              <a:t> до </a:t>
            </a:r>
            <a:r>
              <a:rPr lang="ru-RU" b="1" dirty="0" err="1">
                <a:latin typeface="Annabelle" panose="03000400000000000000" pitchFamily="66" charset="0"/>
              </a:rPr>
              <a:t>літературного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гуртка</a:t>
            </a:r>
            <a:r>
              <a:rPr lang="ru-RU" b="1" dirty="0">
                <a:latin typeface="Annabelle" panose="03000400000000000000" pitchFamily="66" charset="0"/>
              </a:rPr>
              <a:t> «Плеяда». 1892 у </a:t>
            </a:r>
            <a:r>
              <a:rPr lang="ru-RU" b="1" dirty="0" err="1">
                <a:latin typeface="Annabelle" panose="03000400000000000000" pitchFamily="66" charset="0"/>
              </a:rPr>
              <a:t>Львові</a:t>
            </a:r>
            <a:r>
              <a:rPr lang="ru-RU" b="1" dirty="0">
                <a:latin typeface="Annabelle" panose="03000400000000000000" pitchFamily="66" charset="0"/>
              </a:rPr>
              <a:t> </a:t>
            </a:r>
            <a:r>
              <a:rPr lang="ru-RU" b="1" dirty="0" err="1">
                <a:latin typeface="Annabelle" panose="03000400000000000000" pitchFamily="66" charset="0"/>
              </a:rPr>
              <a:t>вийшла</a:t>
            </a:r>
            <a:r>
              <a:rPr lang="ru-RU" b="1" dirty="0">
                <a:latin typeface="Annabelle" panose="03000400000000000000" pitchFamily="66" charset="0"/>
              </a:rPr>
              <a:t> «Книга </a:t>
            </a:r>
            <a:r>
              <a:rPr lang="ru-RU" b="1" dirty="0" err="1">
                <a:latin typeface="Annabelle" panose="03000400000000000000" pitchFamily="66" charset="0"/>
              </a:rPr>
              <a:t>пісень</a:t>
            </a:r>
            <a:r>
              <a:rPr lang="ru-RU" b="1" dirty="0">
                <a:latin typeface="Annabelle" panose="03000400000000000000" pitchFamily="66" charset="0"/>
              </a:rPr>
              <a:t>» </a:t>
            </a:r>
            <a:r>
              <a:rPr lang="ru-RU" b="1" dirty="0" err="1">
                <a:latin typeface="Annabelle" panose="03000400000000000000" pitchFamily="66" charset="0"/>
              </a:rPr>
              <a:t>Генріха</a:t>
            </a:r>
            <a:r>
              <a:rPr lang="ru-RU" b="1" dirty="0">
                <a:latin typeface="Annabelle" panose="03000400000000000000" pitchFamily="66" charset="0"/>
              </a:rPr>
              <a:t> Гейне в перекладах </a:t>
            </a:r>
            <a:r>
              <a:rPr lang="ru-RU" b="1" dirty="0" err="1">
                <a:latin typeface="Annabelle" panose="03000400000000000000" pitchFamily="66" charset="0"/>
              </a:rPr>
              <a:t>Лесі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Українки</a:t>
            </a:r>
            <a:r>
              <a:rPr lang="ru-RU" b="1" dirty="0">
                <a:latin typeface="Annabelle" panose="03000400000000000000" pitchFamily="66" charset="0"/>
              </a:rPr>
              <a:t> (</a:t>
            </a:r>
            <a:r>
              <a:rPr lang="ru-RU" b="1" dirty="0" err="1">
                <a:latin typeface="Annabelle" panose="03000400000000000000" pitchFamily="66" charset="0"/>
              </a:rPr>
              <a:t>спільно</a:t>
            </a:r>
            <a:r>
              <a:rPr lang="ru-RU" b="1" dirty="0">
                <a:latin typeface="Annabelle" panose="03000400000000000000" pitchFamily="66" charset="0"/>
              </a:rPr>
              <a:t> з М. </a:t>
            </a:r>
            <a:r>
              <a:rPr lang="ru-RU" b="1" dirty="0" err="1">
                <a:latin typeface="Annabelle" panose="03000400000000000000" pitchFamily="66" charset="0"/>
              </a:rPr>
              <a:t>Славінським</a:t>
            </a:r>
            <a:r>
              <a:rPr lang="ru-RU" b="1" dirty="0">
                <a:latin typeface="Annabelle" panose="03000400000000000000" pitchFamily="66" charset="0"/>
              </a:rPr>
              <a:t>). Перша </a:t>
            </a:r>
            <a:r>
              <a:rPr lang="ru-RU" b="1" dirty="0" err="1">
                <a:latin typeface="Annabelle" panose="03000400000000000000" pitchFamily="66" charset="0"/>
              </a:rPr>
              <a:t>збірка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її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оригінальних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поезій</a:t>
            </a:r>
            <a:r>
              <a:rPr lang="ru-RU" b="1" dirty="0">
                <a:latin typeface="Annabelle" panose="03000400000000000000" pitchFamily="66" charset="0"/>
              </a:rPr>
              <a:t> «На </a:t>
            </a:r>
            <a:r>
              <a:rPr lang="ru-RU" b="1" dirty="0" err="1">
                <a:latin typeface="Annabelle" panose="03000400000000000000" pitchFamily="66" charset="0"/>
              </a:rPr>
              <a:t>крилах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пісень</a:t>
            </a:r>
            <a:r>
              <a:rPr lang="ru-RU" b="1" dirty="0">
                <a:latin typeface="Annabelle" panose="03000400000000000000" pitchFamily="66" charset="0"/>
              </a:rPr>
              <a:t>» </a:t>
            </a:r>
            <a:r>
              <a:rPr lang="ru-RU" b="1" dirty="0" err="1">
                <a:latin typeface="Annabelle" panose="03000400000000000000" pitchFamily="66" charset="0"/>
              </a:rPr>
              <a:t>з'явилася</a:t>
            </a:r>
            <a:r>
              <a:rPr lang="ru-RU" b="1" dirty="0">
                <a:latin typeface="Annabelle" panose="03000400000000000000" pitchFamily="66" charset="0"/>
              </a:rPr>
              <a:t> у </a:t>
            </a:r>
            <a:r>
              <a:rPr lang="ru-RU" b="1" dirty="0" err="1">
                <a:latin typeface="Annabelle" panose="03000400000000000000" pitchFamily="66" charset="0"/>
              </a:rPr>
              <a:t>Львові</a:t>
            </a:r>
            <a:r>
              <a:rPr lang="ru-RU" b="1" dirty="0">
                <a:latin typeface="Annabelle" panose="03000400000000000000" pitchFamily="66" charset="0"/>
              </a:rPr>
              <a:t> (1893, друге </a:t>
            </a:r>
            <a:r>
              <a:rPr lang="ru-RU" b="1" dirty="0" err="1">
                <a:latin typeface="Annabelle" panose="03000400000000000000" pitchFamily="66" charset="0"/>
              </a:rPr>
              <a:t>видання</a:t>
            </a:r>
            <a:r>
              <a:rPr lang="ru-RU" b="1" dirty="0">
                <a:latin typeface="Annabelle" panose="03000400000000000000" pitchFamily="66" charset="0"/>
              </a:rPr>
              <a:t> в </a:t>
            </a:r>
            <a:r>
              <a:rPr lang="ru-RU" b="1" dirty="0" err="1">
                <a:latin typeface="Annabelle" panose="03000400000000000000" pitchFamily="66" charset="0"/>
              </a:rPr>
              <a:t>Києві</a:t>
            </a:r>
            <a:r>
              <a:rPr lang="ru-RU" b="1" dirty="0">
                <a:latin typeface="Annabelle" panose="03000400000000000000" pitchFamily="66" charset="0"/>
              </a:rPr>
              <a:t> 1904), там же </a:t>
            </a:r>
            <a:r>
              <a:rPr lang="ru-RU" b="1" dirty="0" err="1">
                <a:latin typeface="Annabelle" panose="03000400000000000000" pitchFamily="66" charset="0"/>
              </a:rPr>
              <a:t>вийшла</a:t>
            </a:r>
            <a:r>
              <a:rPr lang="ru-RU" b="1" dirty="0">
                <a:latin typeface="Annabelle" panose="03000400000000000000" pitchFamily="66" charset="0"/>
              </a:rPr>
              <a:t> й друга </a:t>
            </a:r>
            <a:r>
              <a:rPr lang="ru-RU" b="1" dirty="0" err="1">
                <a:latin typeface="Annabelle" panose="03000400000000000000" pitchFamily="66" charset="0"/>
              </a:rPr>
              <a:t>збірка</a:t>
            </a:r>
            <a:r>
              <a:rPr lang="ru-RU" b="1" dirty="0">
                <a:latin typeface="Annabelle" panose="03000400000000000000" pitchFamily="66" charset="0"/>
              </a:rPr>
              <a:t> «</a:t>
            </a:r>
            <a:r>
              <a:rPr lang="ru-RU" b="1" dirty="0" err="1">
                <a:latin typeface="Annabelle" panose="03000400000000000000" pitchFamily="66" charset="0"/>
              </a:rPr>
              <a:t>Думи</a:t>
            </a:r>
            <a:r>
              <a:rPr lang="ru-RU" b="1" dirty="0">
                <a:latin typeface="Annabelle" panose="03000400000000000000" pitchFamily="66" charset="0"/>
              </a:rPr>
              <a:t> і </a:t>
            </a:r>
            <a:r>
              <a:rPr lang="ru-RU" b="1" dirty="0" err="1">
                <a:latin typeface="Annabelle" panose="03000400000000000000" pitchFamily="66" charset="0"/>
              </a:rPr>
              <a:t>мрії</a:t>
            </a:r>
            <a:r>
              <a:rPr lang="ru-RU" b="1" dirty="0">
                <a:latin typeface="Annabelle" panose="03000400000000000000" pitchFamily="66" charset="0"/>
              </a:rPr>
              <a:t>» (1899), </a:t>
            </a:r>
            <a:r>
              <a:rPr lang="ru-RU" b="1" dirty="0" err="1">
                <a:latin typeface="Annabelle" panose="03000400000000000000" pitchFamily="66" charset="0"/>
              </a:rPr>
              <a:t>третя</a:t>
            </a:r>
            <a:r>
              <a:rPr lang="ru-RU" b="1" dirty="0">
                <a:latin typeface="Annabelle" panose="03000400000000000000" pitchFamily="66" charset="0"/>
              </a:rPr>
              <a:t> «</a:t>
            </a:r>
            <a:r>
              <a:rPr lang="ru-RU" b="1" dirty="0" err="1">
                <a:latin typeface="Annabelle" panose="03000400000000000000" pitchFamily="66" charset="0"/>
              </a:rPr>
              <a:t>Відгуки</a:t>
            </a:r>
            <a:r>
              <a:rPr lang="ru-RU" b="1" dirty="0">
                <a:latin typeface="Annabelle" panose="03000400000000000000" pitchFamily="66" charset="0"/>
              </a:rPr>
              <a:t>» (1902) — в </a:t>
            </a:r>
            <a:r>
              <a:rPr lang="ru-RU" b="1" dirty="0" err="1">
                <a:latin typeface="Annabelle" panose="03000400000000000000" pitchFamily="66" charset="0"/>
              </a:rPr>
              <a:t>Чернівцях</a:t>
            </a:r>
            <a:r>
              <a:rPr lang="ru-RU" b="1" dirty="0">
                <a:latin typeface="Annabelle" panose="03000400000000000000" pitchFamily="66" charset="0"/>
              </a:rPr>
              <a:t>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uk-UA" sz="4800" b="1" dirty="0" smtClean="0">
                <a:latin typeface="Annabelle" panose="03000400000000000000" pitchFamily="66" charset="0"/>
              </a:rPr>
              <a:t>Розвиток поетичної діяльності</a:t>
            </a:r>
            <a:endParaRPr lang="ru-RU" sz="4800" b="1" dirty="0">
              <a:latin typeface="Annabelle" panose="03000400000000000000" pitchFamily="66" charset="0"/>
            </a:endParaRPr>
          </a:p>
        </p:txBody>
      </p:sp>
      <p:pic>
        <p:nvPicPr>
          <p:cNvPr id="2050" name="Picture 2" descr="http://mydim.ua/pub/images/b96ec3600dc52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98825"/>
            <a:ext cx="3545810" cy="495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068960"/>
            <a:ext cx="4520825" cy="3057202"/>
          </a:xfrm>
        </p:spPr>
        <p:txBody>
          <a:bodyPr/>
          <a:lstStyle/>
          <a:p>
            <a:r>
              <a:rPr lang="ru-RU" b="1" dirty="0" err="1">
                <a:latin typeface="Annabelle" panose="03000400000000000000" pitchFamily="66" charset="0"/>
              </a:rPr>
              <a:t>Після</a:t>
            </a:r>
            <a:r>
              <a:rPr lang="ru-RU" b="1" dirty="0">
                <a:latin typeface="Annabelle" panose="03000400000000000000" pitchFamily="66" charset="0"/>
              </a:rPr>
              <a:t> того Леся </a:t>
            </a:r>
            <a:r>
              <a:rPr lang="ru-RU" b="1" dirty="0" err="1">
                <a:latin typeface="Annabelle" panose="03000400000000000000" pitchFamily="66" charset="0"/>
              </a:rPr>
              <a:t>Українка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працювала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ціле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десятиліття</a:t>
            </a:r>
            <a:r>
              <a:rPr lang="ru-RU" b="1" dirty="0">
                <a:latin typeface="Annabelle" panose="03000400000000000000" pitchFamily="66" charset="0"/>
              </a:rPr>
              <a:t> і написала </a:t>
            </a:r>
            <a:r>
              <a:rPr lang="ru-RU" b="1" dirty="0" err="1">
                <a:latin typeface="Annabelle" panose="03000400000000000000" pitchFamily="66" charset="0"/>
              </a:rPr>
              <a:t>понад</a:t>
            </a:r>
            <a:r>
              <a:rPr lang="ru-RU" b="1" dirty="0">
                <a:latin typeface="Annabelle" panose="03000400000000000000" pitchFamily="66" charset="0"/>
              </a:rPr>
              <a:t> сотню </a:t>
            </a:r>
            <a:r>
              <a:rPr lang="ru-RU" b="1" dirty="0" err="1">
                <a:latin typeface="Annabelle" panose="03000400000000000000" pitchFamily="66" charset="0"/>
              </a:rPr>
              <a:t>віршів</a:t>
            </a:r>
            <a:r>
              <a:rPr lang="ru-RU" b="1" dirty="0">
                <a:latin typeface="Annabelle" panose="03000400000000000000" pitchFamily="66" charset="0"/>
              </a:rPr>
              <a:t>, з </a:t>
            </a:r>
            <a:r>
              <a:rPr lang="ru-RU" b="1" dirty="0" err="1">
                <a:latin typeface="Annabelle" panose="03000400000000000000" pitchFamily="66" charset="0"/>
              </a:rPr>
              <a:t>яких</a:t>
            </a:r>
            <a:r>
              <a:rPr lang="ru-RU" b="1" dirty="0">
                <a:latin typeface="Annabelle" panose="03000400000000000000" pitchFamily="66" charset="0"/>
              </a:rPr>
              <a:t> половина за </a:t>
            </a:r>
            <a:r>
              <a:rPr lang="ru-RU" b="1" dirty="0" err="1">
                <a:latin typeface="Annabelle" panose="03000400000000000000" pitchFamily="66" charset="0"/>
              </a:rPr>
              <a:t>її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життя</a:t>
            </a:r>
            <a:r>
              <a:rPr lang="ru-RU" b="1" dirty="0">
                <a:latin typeface="Annabelle" panose="03000400000000000000" pitchFamily="66" charset="0"/>
              </a:rPr>
              <a:t> не </a:t>
            </a:r>
            <a:r>
              <a:rPr lang="ru-RU" b="1" dirty="0" err="1">
                <a:latin typeface="Annabelle" panose="03000400000000000000" pitchFamily="66" charset="0"/>
              </a:rPr>
              <a:t>була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надрукована</a:t>
            </a:r>
            <a:r>
              <a:rPr lang="ru-RU" b="1" dirty="0">
                <a:latin typeface="Annabelle" panose="03000400000000000000" pitchFamily="66" charset="0"/>
              </a:rPr>
              <a:t>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uk-UA" sz="4000" b="1" dirty="0" smtClean="0">
                <a:latin typeface="Annabelle" panose="03000400000000000000" pitchFamily="66" charset="0"/>
              </a:rPr>
              <a:t>Успіхи у творчості за життя поетеси</a:t>
            </a:r>
            <a:endParaRPr lang="ru-RU" sz="4000" b="1" dirty="0">
              <a:latin typeface="Annabelle" panose="03000400000000000000" pitchFamily="66" charset="0"/>
            </a:endParaRPr>
          </a:p>
        </p:txBody>
      </p:sp>
      <p:pic>
        <p:nvPicPr>
          <p:cNvPr id="4098" name="Picture 2" descr="http://newzz.in.ua/uploads/posts/2010-02/1266069954_lesy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61190"/>
            <a:ext cx="3305347" cy="4896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3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9"/>
            <a:ext cx="9143999" cy="4797152"/>
          </a:xfrm>
        </p:spPr>
        <p:txBody>
          <a:bodyPr>
            <a:noAutofit/>
          </a:bodyPr>
          <a:lstStyle/>
          <a:p>
            <a:r>
              <a:rPr lang="ru-RU" sz="2600" b="1" dirty="0" err="1" smtClean="0">
                <a:latin typeface="Annabelle" panose="03000400000000000000" pitchFamily="66" charset="0"/>
              </a:rPr>
              <a:t>Поезія</a:t>
            </a:r>
            <a:r>
              <a:rPr lang="ru-RU" sz="2600" b="1" dirty="0" smtClean="0">
                <a:latin typeface="Annabelle" panose="03000400000000000000" pitchFamily="66" charset="0"/>
              </a:rPr>
              <a:t> «</a:t>
            </a:r>
            <a:r>
              <a:rPr lang="de-DE" sz="2600" b="1" dirty="0">
                <a:latin typeface="Annabelle" panose="03000400000000000000" pitchFamily="66" charset="0"/>
              </a:rPr>
              <a:t>Contra </a:t>
            </a:r>
            <a:r>
              <a:rPr lang="de-DE" sz="2600" b="1" dirty="0" err="1">
                <a:latin typeface="Annabelle" panose="03000400000000000000" pitchFamily="66" charset="0"/>
              </a:rPr>
              <a:t>spem</a:t>
            </a:r>
            <a:r>
              <a:rPr lang="de-DE" sz="2600" b="1" dirty="0">
                <a:latin typeface="Annabelle" panose="03000400000000000000" pitchFamily="66" charset="0"/>
              </a:rPr>
              <a:t> </a:t>
            </a:r>
            <a:r>
              <a:rPr lang="de-DE" sz="2600" b="1" dirty="0" err="1">
                <a:latin typeface="Annabelle" panose="03000400000000000000" pitchFamily="66" charset="0"/>
              </a:rPr>
              <a:t>spero</a:t>
            </a:r>
            <a:r>
              <a:rPr lang="de-DE" sz="2600" b="1" dirty="0">
                <a:latin typeface="Annabelle" panose="03000400000000000000" pitchFamily="66" charset="0"/>
              </a:rPr>
              <a:t>» (1890) </a:t>
            </a:r>
            <a:r>
              <a:rPr lang="ru-RU" sz="2600" b="1" dirty="0" err="1">
                <a:latin typeface="Annabelle" panose="03000400000000000000" pitchFamily="66" charset="0"/>
              </a:rPr>
              <a:t>характеризує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античне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розуміння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доблесті</a:t>
            </a:r>
            <a:r>
              <a:rPr lang="ru-RU" sz="2600" b="1" dirty="0">
                <a:latin typeface="Annabelle" panose="03000400000000000000" pitchFamily="66" charset="0"/>
              </a:rPr>
              <a:t> (</a:t>
            </a:r>
            <a:r>
              <a:rPr lang="de-DE" sz="2600" b="1" dirty="0" err="1">
                <a:latin typeface="Annabelle" panose="03000400000000000000" pitchFamily="66" charset="0"/>
              </a:rPr>
              <a:t>arete</a:t>
            </a:r>
            <a:r>
              <a:rPr lang="de-DE" sz="2600" b="1" dirty="0">
                <a:latin typeface="Annabelle" panose="03000400000000000000" pitchFamily="66" charset="0"/>
              </a:rPr>
              <a:t>), </a:t>
            </a:r>
            <a:r>
              <a:rPr lang="ru-RU" sz="2600" b="1" dirty="0" err="1">
                <a:latin typeface="Annabelle" panose="03000400000000000000" pitchFamily="66" charset="0"/>
              </a:rPr>
              <a:t>блискуче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володіння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міфологічними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ілюзіями</a:t>
            </a:r>
            <a:r>
              <a:rPr lang="ru-RU" sz="2600" b="1" dirty="0">
                <a:latin typeface="Annabelle" panose="03000400000000000000" pitchFamily="66" charset="0"/>
              </a:rPr>
              <a:t>, </a:t>
            </a:r>
            <a:r>
              <a:rPr lang="ru-RU" sz="2600" b="1" dirty="0" err="1">
                <a:latin typeface="Annabelle" panose="03000400000000000000" pitchFamily="66" charset="0"/>
              </a:rPr>
              <a:t>автокреація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жінки-воїна</a:t>
            </a:r>
            <a:r>
              <a:rPr lang="ru-RU" sz="2600" b="1" dirty="0">
                <a:latin typeface="Annabelle" panose="03000400000000000000" pitchFamily="66" charset="0"/>
              </a:rPr>
              <a:t>. </a:t>
            </a:r>
            <a:r>
              <a:rPr lang="ru-RU" sz="2600" b="1" dirty="0" err="1" smtClean="0">
                <a:latin typeface="Annabelle" panose="03000400000000000000" pitchFamily="66" charset="0"/>
              </a:rPr>
              <a:t>Такі</a:t>
            </a:r>
            <a:r>
              <a:rPr lang="ru-RU" sz="2600" b="1" dirty="0" smtClean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основні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мотиви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поезій</a:t>
            </a:r>
            <a:r>
              <a:rPr lang="ru-RU" sz="2600" b="1" dirty="0">
                <a:latin typeface="Annabelle" panose="03000400000000000000" pitchFamily="66" charset="0"/>
              </a:rPr>
              <a:t> «До </a:t>
            </a:r>
            <a:r>
              <a:rPr lang="ru-RU" sz="2600" b="1" dirty="0" err="1">
                <a:latin typeface="Annabelle" panose="03000400000000000000" pitchFamily="66" charset="0"/>
              </a:rPr>
              <a:t>товаришів</a:t>
            </a:r>
            <a:r>
              <a:rPr lang="ru-RU" sz="2600" b="1" dirty="0">
                <a:latin typeface="Annabelle" panose="03000400000000000000" pitchFamily="66" charset="0"/>
              </a:rPr>
              <a:t>», «</a:t>
            </a:r>
            <a:r>
              <a:rPr lang="ru-RU" sz="2600" b="1" dirty="0" err="1">
                <a:latin typeface="Annabelle" panose="03000400000000000000" pitchFamily="66" charset="0"/>
              </a:rPr>
              <a:t>Товаришці</a:t>
            </a:r>
            <a:r>
              <a:rPr lang="ru-RU" sz="2600" b="1" dirty="0">
                <a:latin typeface="Annabelle" panose="03000400000000000000" pitchFamily="66" charset="0"/>
              </a:rPr>
              <a:t> на </a:t>
            </a:r>
            <a:r>
              <a:rPr lang="ru-RU" sz="2600" b="1" dirty="0" err="1">
                <a:latin typeface="Annabelle" panose="03000400000000000000" pitchFamily="66" charset="0"/>
              </a:rPr>
              <a:t>спомин</a:t>
            </a:r>
            <a:r>
              <a:rPr lang="ru-RU" sz="2600" b="1" dirty="0">
                <a:latin typeface="Annabelle" panose="03000400000000000000" pitchFamily="66" charset="0"/>
              </a:rPr>
              <a:t>», «</a:t>
            </a:r>
            <a:r>
              <a:rPr lang="ru-RU" sz="2600" b="1" dirty="0" err="1">
                <a:latin typeface="Annabelle" panose="03000400000000000000" pitchFamily="66" charset="0"/>
              </a:rPr>
              <a:t>Грішниця</a:t>
            </a:r>
            <a:r>
              <a:rPr lang="ru-RU" sz="2600" b="1" dirty="0">
                <a:latin typeface="Annabelle" panose="03000400000000000000" pitchFamily="66" charset="0"/>
              </a:rPr>
              <a:t>», «</a:t>
            </a:r>
            <a:r>
              <a:rPr lang="de-DE" sz="2600" b="1" dirty="0" err="1">
                <a:latin typeface="Annabelle" panose="03000400000000000000" pitchFamily="66" charset="0"/>
              </a:rPr>
              <a:t>Slavus</a:t>
            </a:r>
            <a:r>
              <a:rPr lang="de-DE" sz="2600" b="1" dirty="0">
                <a:latin typeface="Annabelle" panose="03000400000000000000" pitchFamily="66" charset="0"/>
              </a:rPr>
              <a:t> — </a:t>
            </a:r>
            <a:r>
              <a:rPr lang="de-DE" sz="2600" b="1" dirty="0" err="1">
                <a:latin typeface="Annabelle" panose="03000400000000000000" pitchFamily="66" charset="0"/>
              </a:rPr>
              <a:t>Sclavus</a:t>
            </a:r>
            <a:r>
              <a:rPr lang="de-DE" sz="2600" b="1" dirty="0">
                <a:latin typeface="Annabelle" panose="03000400000000000000" pitchFamily="66" charset="0"/>
              </a:rPr>
              <a:t>», </a:t>
            </a:r>
            <a:r>
              <a:rPr lang="de-DE" sz="2600" b="1" dirty="0" smtClean="0">
                <a:latin typeface="Annabelle" panose="03000400000000000000" pitchFamily="66" charset="0"/>
              </a:rPr>
              <a:t>«</a:t>
            </a:r>
            <a:r>
              <a:rPr lang="ru-RU" sz="2600" b="1" dirty="0" err="1">
                <a:latin typeface="Annabelle" panose="03000400000000000000" pitchFamily="66" charset="0"/>
              </a:rPr>
              <a:t>Епілог</a:t>
            </a:r>
            <a:r>
              <a:rPr lang="ru-RU" sz="2600" b="1" dirty="0">
                <a:latin typeface="Annabelle" panose="03000400000000000000" pitchFamily="66" charset="0"/>
              </a:rPr>
              <a:t>» і </a:t>
            </a:r>
            <a:r>
              <a:rPr lang="ru-RU" sz="2600" b="1" dirty="0" err="1">
                <a:latin typeface="Annabelle" panose="03000400000000000000" pitchFamily="66" charset="0"/>
              </a:rPr>
              <a:t>багато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інших</a:t>
            </a:r>
            <a:r>
              <a:rPr lang="ru-RU" sz="2600" b="1" dirty="0">
                <a:latin typeface="Annabelle" panose="03000400000000000000" pitchFamily="66" charset="0"/>
              </a:rPr>
              <a:t>. Мотив </a:t>
            </a:r>
            <a:r>
              <a:rPr lang="ru-RU" sz="2600" b="1" dirty="0" err="1">
                <a:latin typeface="Annabelle" panose="03000400000000000000" pitchFamily="66" charset="0"/>
              </a:rPr>
              <a:t>волі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набирає</a:t>
            </a:r>
            <a:r>
              <a:rPr lang="ru-RU" sz="2600" b="1" dirty="0">
                <a:latin typeface="Annabelle" panose="03000400000000000000" pitchFamily="66" charset="0"/>
              </a:rPr>
              <a:t> в </a:t>
            </a:r>
            <a:r>
              <a:rPr lang="ru-RU" sz="2600" b="1" dirty="0" err="1">
                <a:latin typeface="Annabelle" panose="03000400000000000000" pitchFamily="66" charset="0"/>
              </a:rPr>
              <a:t>ній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досить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різноманітних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 smtClean="0">
                <a:latin typeface="Annabelle" panose="03000400000000000000" pitchFamily="66" charset="0"/>
              </a:rPr>
              <a:t>барв</a:t>
            </a:r>
            <a:r>
              <a:rPr lang="ru-RU" sz="2600" b="1" dirty="0" smtClean="0">
                <a:latin typeface="Annabelle" panose="03000400000000000000" pitchFamily="66" charset="0"/>
              </a:rPr>
              <a:t>. </a:t>
            </a:r>
            <a:r>
              <a:rPr lang="ru-RU" sz="2600" b="1" dirty="0" err="1">
                <a:latin typeface="Annabelle" panose="03000400000000000000" pitchFamily="66" charset="0"/>
              </a:rPr>
              <a:t>Зрада</a:t>
            </a:r>
            <a:r>
              <a:rPr lang="ru-RU" sz="2600" b="1" dirty="0">
                <a:latin typeface="Annabelle" panose="03000400000000000000" pitchFamily="66" charset="0"/>
              </a:rPr>
              <a:t> на будь-</a:t>
            </a:r>
            <a:r>
              <a:rPr lang="ru-RU" sz="2600" b="1" dirty="0" err="1">
                <a:latin typeface="Annabelle" panose="03000400000000000000" pitchFamily="66" charset="0"/>
              </a:rPr>
              <a:t>якій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площині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утотожнюється</a:t>
            </a:r>
            <a:r>
              <a:rPr lang="ru-RU" sz="2600" b="1" dirty="0">
                <a:latin typeface="Annabelle" panose="03000400000000000000" pitchFamily="66" charset="0"/>
              </a:rPr>
              <a:t> з </a:t>
            </a:r>
            <a:r>
              <a:rPr lang="ru-RU" sz="2600" b="1" dirty="0" err="1" smtClean="0">
                <a:latin typeface="Annabelle" panose="03000400000000000000" pitchFamily="66" charset="0"/>
              </a:rPr>
              <a:t>трагедією</a:t>
            </a:r>
            <a:r>
              <a:rPr lang="ru-RU" sz="2600" b="1" dirty="0" smtClean="0">
                <a:latin typeface="Annabelle" panose="03000400000000000000" pitchFamily="66" charset="0"/>
              </a:rPr>
              <a:t>. </a:t>
            </a:r>
            <a:r>
              <a:rPr lang="ru-RU" sz="2600" b="1" dirty="0" err="1">
                <a:latin typeface="Annabelle" panose="03000400000000000000" pitchFamily="66" charset="0"/>
              </a:rPr>
              <a:t>Лірика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жаги</a:t>
            </a:r>
            <a:r>
              <a:rPr lang="ru-RU" sz="2600" b="1" dirty="0">
                <a:latin typeface="Annabelle" panose="03000400000000000000" pitchFamily="66" charset="0"/>
              </a:rPr>
              <a:t> і </a:t>
            </a:r>
            <a:r>
              <a:rPr lang="ru-RU" sz="2600" b="1" dirty="0" err="1">
                <a:latin typeface="Annabelle" panose="03000400000000000000" pitchFamily="66" charset="0"/>
              </a:rPr>
              <a:t>прихованого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тріумфу</a:t>
            </a:r>
            <a:r>
              <a:rPr lang="ru-RU" sz="2600" b="1" dirty="0">
                <a:latin typeface="Annabelle" panose="03000400000000000000" pitchFamily="66" charset="0"/>
              </a:rPr>
              <a:t>, </a:t>
            </a:r>
            <a:r>
              <a:rPr lang="ru-RU" sz="2600" b="1" dirty="0" err="1">
                <a:latin typeface="Annabelle" panose="03000400000000000000" pitchFamily="66" charset="0"/>
              </a:rPr>
              <a:t>пов'язаного</a:t>
            </a:r>
            <a:r>
              <a:rPr lang="ru-RU" sz="2600" b="1" dirty="0">
                <a:latin typeface="Annabelle" panose="03000400000000000000" pitchFamily="66" charset="0"/>
              </a:rPr>
              <a:t> з </a:t>
            </a:r>
            <a:r>
              <a:rPr lang="ru-RU" sz="2600" b="1" dirty="0" err="1">
                <a:latin typeface="Annabelle" panose="03000400000000000000" pitchFamily="66" charset="0"/>
              </a:rPr>
              <a:t>неможливістю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зреалізувати</a:t>
            </a:r>
            <a:r>
              <a:rPr lang="ru-RU" sz="2600" b="1" dirty="0">
                <a:latin typeface="Annabelle" panose="03000400000000000000" pitchFamily="66" charset="0"/>
              </a:rPr>
              <a:t> свою </a:t>
            </a:r>
            <a:r>
              <a:rPr lang="ru-RU" sz="2600" b="1" dirty="0" err="1">
                <a:latin typeface="Annabelle" panose="03000400000000000000" pitchFamily="66" charset="0"/>
              </a:rPr>
              <a:t>любов</a:t>
            </a:r>
            <a:r>
              <a:rPr lang="ru-RU" sz="2600" b="1" dirty="0">
                <a:latin typeface="Annabelle" panose="03000400000000000000" pitchFamily="66" charset="0"/>
              </a:rPr>
              <a:t>, </a:t>
            </a:r>
            <a:r>
              <a:rPr lang="ru-RU" sz="2600" b="1" dirty="0" err="1">
                <a:latin typeface="Annabelle" panose="03000400000000000000" pitchFamily="66" charset="0"/>
              </a:rPr>
              <a:t>експонує</a:t>
            </a:r>
            <a:r>
              <a:rPr lang="ru-RU" sz="2600" b="1" dirty="0">
                <a:latin typeface="Annabelle" panose="03000400000000000000" pitchFamily="66" charset="0"/>
              </a:rPr>
              <a:t> схему </a:t>
            </a:r>
            <a:r>
              <a:rPr lang="ru-RU" sz="2600" b="1" dirty="0" err="1">
                <a:latin typeface="Annabelle" panose="03000400000000000000" pitchFamily="66" charset="0"/>
              </a:rPr>
              <a:t>лицарської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любові</a:t>
            </a:r>
            <a:r>
              <a:rPr lang="ru-RU" sz="2600" b="1" dirty="0">
                <a:latin typeface="Annabelle" panose="03000400000000000000" pitchFamily="66" charset="0"/>
              </a:rPr>
              <a:t>. </a:t>
            </a:r>
            <a:r>
              <a:rPr lang="ru-RU" sz="2600" b="1" dirty="0" err="1">
                <a:latin typeface="Annabelle" panose="03000400000000000000" pitchFamily="66" charset="0"/>
              </a:rPr>
              <a:t>Лірична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героїня</a:t>
            </a:r>
            <a:r>
              <a:rPr lang="ru-RU" sz="2600" b="1" dirty="0">
                <a:latin typeface="Annabelle" panose="03000400000000000000" pitchFamily="66" charset="0"/>
              </a:rPr>
              <a:t> — </a:t>
            </a:r>
            <a:r>
              <a:rPr lang="ru-RU" sz="2600" b="1" dirty="0" err="1">
                <a:latin typeface="Annabelle" panose="03000400000000000000" pitchFamily="66" charset="0"/>
              </a:rPr>
              <a:t>лицар</a:t>
            </a:r>
            <a:r>
              <a:rPr lang="ru-RU" sz="2600" b="1" dirty="0">
                <a:latin typeface="Annabelle" panose="03000400000000000000" pitchFamily="66" charset="0"/>
              </a:rPr>
              <a:t>, </a:t>
            </a:r>
            <a:r>
              <a:rPr lang="ru-RU" sz="2600" b="1" dirty="0" err="1">
                <a:latin typeface="Annabelle" panose="03000400000000000000" pitchFamily="66" charset="0"/>
              </a:rPr>
              <a:t>який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співає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своїй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дамі</a:t>
            </a:r>
            <a:r>
              <a:rPr lang="ru-RU" sz="2600" b="1" dirty="0">
                <a:latin typeface="Annabelle" panose="03000400000000000000" pitchFamily="66" charset="0"/>
              </a:rPr>
              <a:t> </a:t>
            </a:r>
            <a:r>
              <a:rPr lang="ru-RU" sz="2600" b="1" dirty="0" err="1">
                <a:latin typeface="Annabelle" panose="03000400000000000000" pitchFamily="66" charset="0"/>
              </a:rPr>
              <a:t>серця</a:t>
            </a:r>
            <a:r>
              <a:rPr lang="ru-RU" sz="2600" b="1" dirty="0">
                <a:latin typeface="Annabelle" panose="03000400000000000000" pitchFamily="66" charset="0"/>
              </a:rPr>
              <a:t>.</a:t>
            </a:r>
            <a:endParaRPr lang="ru-RU" sz="2600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664841" cy="3877815"/>
          </a:xfrm>
        </p:spPr>
        <p:txBody>
          <a:bodyPr/>
          <a:lstStyle/>
          <a:p>
            <a:r>
              <a:rPr lang="ru-RU" b="1" dirty="0" err="1">
                <a:latin typeface="Annabelle" panose="03000400000000000000" pitchFamily="66" charset="0"/>
              </a:rPr>
              <a:t>Еротизм</a:t>
            </a:r>
            <a:r>
              <a:rPr lang="ru-RU" b="1" dirty="0">
                <a:latin typeface="Annabelle" panose="03000400000000000000" pitchFamily="66" charset="0"/>
              </a:rPr>
              <a:t> таких </a:t>
            </a:r>
            <a:r>
              <a:rPr lang="ru-RU" b="1" dirty="0" err="1">
                <a:latin typeface="Annabelle" panose="03000400000000000000" pitchFamily="66" charset="0"/>
              </a:rPr>
              <a:t>віршів</a:t>
            </a:r>
            <a:r>
              <a:rPr lang="ru-RU" b="1" dirty="0">
                <a:latin typeface="Annabelle" panose="03000400000000000000" pitchFamily="66" charset="0"/>
              </a:rPr>
              <a:t> як «</a:t>
            </a:r>
            <a:r>
              <a:rPr lang="ru-RU" b="1" dirty="0" err="1">
                <a:latin typeface="Annabelle" panose="03000400000000000000" pitchFamily="66" charset="0"/>
              </a:rPr>
              <a:t>Хотіла</a:t>
            </a:r>
            <a:r>
              <a:rPr lang="ru-RU" b="1" dirty="0">
                <a:latin typeface="Annabelle" panose="03000400000000000000" pitchFamily="66" charset="0"/>
              </a:rPr>
              <a:t> б я тебе як плющ </a:t>
            </a:r>
            <a:r>
              <a:rPr lang="ru-RU" b="1" dirty="0" err="1">
                <a:latin typeface="Annabelle" panose="03000400000000000000" pitchFamily="66" charset="0"/>
              </a:rPr>
              <a:t>обняти</a:t>
            </a:r>
            <a:r>
              <a:rPr lang="ru-RU" b="1" dirty="0">
                <a:latin typeface="Annabelle" panose="03000400000000000000" pitchFamily="66" charset="0"/>
              </a:rPr>
              <a:t>», «</a:t>
            </a:r>
            <a:r>
              <a:rPr lang="ru-RU" b="1" dirty="0" err="1">
                <a:latin typeface="Annabelle" panose="03000400000000000000" pitchFamily="66" charset="0"/>
              </a:rPr>
              <a:t>Твої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листи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завжди</a:t>
            </a:r>
            <a:r>
              <a:rPr lang="ru-RU" b="1" dirty="0">
                <a:latin typeface="Annabelle" panose="03000400000000000000" pitchFamily="66" charset="0"/>
              </a:rPr>
              <a:t> пахнуть </a:t>
            </a:r>
            <a:r>
              <a:rPr lang="ru-RU" b="1" dirty="0" err="1">
                <a:latin typeface="Annabelle" panose="03000400000000000000" pitchFamily="66" charset="0"/>
              </a:rPr>
              <a:t>зів'ялими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трояндами</a:t>
            </a:r>
            <a:r>
              <a:rPr lang="ru-RU" b="1" dirty="0">
                <a:latin typeface="Annabelle" panose="03000400000000000000" pitchFamily="66" charset="0"/>
              </a:rPr>
              <a:t>» — </a:t>
            </a:r>
            <a:r>
              <a:rPr lang="ru-RU" b="1" dirty="0" err="1">
                <a:latin typeface="Annabelle" panose="03000400000000000000" pitchFamily="66" charset="0"/>
              </a:rPr>
              <a:t>це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містичні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дифірамби</a:t>
            </a:r>
            <a:r>
              <a:rPr lang="ru-RU" b="1" dirty="0">
                <a:latin typeface="Annabelle" panose="03000400000000000000" pitchFamily="66" charset="0"/>
              </a:rPr>
              <a:t> на честь </a:t>
            </a:r>
            <a:r>
              <a:rPr lang="ru-RU" b="1" dirty="0" err="1">
                <a:latin typeface="Annabelle" panose="03000400000000000000" pitchFamily="66" charset="0"/>
              </a:rPr>
              <a:t>божественної</a:t>
            </a:r>
            <a:r>
              <a:rPr lang="ru-RU" b="1" dirty="0">
                <a:latin typeface="Annabelle" panose="03000400000000000000" pitchFamily="66" charset="0"/>
              </a:rPr>
              <a:t> </a:t>
            </a:r>
            <a:r>
              <a:rPr lang="ru-RU" b="1" dirty="0" err="1">
                <a:latin typeface="Annabelle" panose="03000400000000000000" pitchFamily="66" charset="0"/>
              </a:rPr>
              <a:t>коханки</a:t>
            </a:r>
            <a:r>
              <a:rPr lang="ru-RU" b="1" dirty="0">
                <a:latin typeface="Annabelle" panose="03000400000000000000" pitchFamily="66" charset="0"/>
              </a:rPr>
              <a:t>.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etryclub.com.ua/upload/poem_all/00262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47450"/>
            <a:ext cx="3567158" cy="4910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</TotalTime>
  <Words>374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Hardcover</vt:lpstr>
      <vt:lpstr>Леся Українка. Творчий шлях</vt:lpstr>
      <vt:lpstr>Зміст:</vt:lpstr>
      <vt:lpstr>Поетична творчість</vt:lpstr>
      <vt:lpstr>Початок творчого шляху</vt:lpstr>
      <vt:lpstr>Перші вірші до друку</vt:lpstr>
      <vt:lpstr>Розвиток поетичної діяльності</vt:lpstr>
      <vt:lpstr>Успіхи у творчості за життя поетеси</vt:lpstr>
      <vt:lpstr>Презентация PowerPoint</vt:lpstr>
      <vt:lpstr>Презентация PowerPoint</vt:lpstr>
      <vt:lpstr>Презентация PowerPoint</vt:lpstr>
      <vt:lpstr>Драматургія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Прозова творчість</vt:lpstr>
      <vt:lpstr>Презентация PowerPoint</vt:lpstr>
      <vt:lpstr>Значення творчості</vt:lpstr>
      <vt:lpstr>Презентация PowerPoint</vt:lpstr>
      <vt:lpstr>Леся Українка і кінематограф</vt:lpstr>
      <vt:lpstr>Театральні постанови за творами Лесі Українки</vt:lpstr>
      <vt:lpstr>Переклади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Леся Українка. Творчий шлях</dc:title>
  <dc:creator>Наталья</dc:creator>
  <cp:lastModifiedBy>Наталья</cp:lastModifiedBy>
  <cp:revision>6</cp:revision>
  <dcterms:created xsi:type="dcterms:W3CDTF">2014-03-12T19:11:25Z</dcterms:created>
  <dcterms:modified xsi:type="dcterms:W3CDTF">2014-03-12T20:07:26Z</dcterms:modified>
</cp:coreProperties>
</file>