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2928BE-AF39-4C3F-9383-BC72DFE66798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191C42-D4A0-4390-9A4B-FFA9E5DDFFB3}" type="slidenum">
              <a:rPr lang="uk-UA" smtClean="0"/>
              <a:t>‹#›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8BE-AF39-4C3F-9383-BC72DFE66798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1C42-D4A0-4390-9A4B-FFA9E5DDFFB3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8BE-AF39-4C3F-9383-BC72DFE66798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1C42-D4A0-4390-9A4B-FFA9E5DDFFB3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8BE-AF39-4C3F-9383-BC72DFE66798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1C42-D4A0-4390-9A4B-FFA9E5DDFFB3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8BE-AF39-4C3F-9383-BC72DFE66798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1C42-D4A0-4390-9A4B-FFA9E5DDFFB3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8BE-AF39-4C3F-9383-BC72DFE66798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1C42-D4A0-4390-9A4B-FFA9E5DDFFB3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8BE-AF39-4C3F-9383-BC72DFE66798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1C42-D4A0-4390-9A4B-FFA9E5DDFFB3}" type="slidenum">
              <a:rPr lang="uk-UA" smtClean="0"/>
              <a:t>‹#›</a:t>
            </a:fld>
            <a:endParaRPr lang="uk-U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8BE-AF39-4C3F-9383-BC72DFE66798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1C42-D4A0-4390-9A4B-FFA9E5DDFFB3}" type="slidenum">
              <a:rPr lang="uk-UA" smtClean="0"/>
              <a:t>‹#›</a:t>
            </a:fld>
            <a:endParaRPr lang="uk-U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8BE-AF39-4C3F-9383-BC72DFE66798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1C42-D4A0-4390-9A4B-FFA9E5DDFFB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8BE-AF39-4C3F-9383-BC72DFE66798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1C42-D4A0-4390-9A4B-FFA9E5DDFFB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28BE-AF39-4C3F-9383-BC72DFE66798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91C42-D4A0-4390-9A4B-FFA9E5DDFFB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2928BE-AF39-4C3F-9383-BC72DFE66798}" type="datetimeFigureOut">
              <a:rPr lang="uk-UA" smtClean="0"/>
              <a:t>14.05.2014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4191C42-D4A0-4390-9A4B-FFA9E5DDFFB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424936" cy="2066983"/>
          </a:xfrm>
        </p:spPr>
        <p:txBody>
          <a:bodyPr/>
          <a:lstStyle/>
          <a:p>
            <a:r>
              <a:rPr lang="ru-RU" sz="6600" dirty="0">
                <a:latin typeface="Cambria" pitchFamily="18" charset="0"/>
              </a:rPr>
              <a:t>Ки</a:t>
            </a:r>
            <a:r>
              <a:rPr lang="uk-UA" sz="6600" dirty="0">
                <a:latin typeface="Cambria" pitchFamily="18" charset="0"/>
              </a:rPr>
              <a:t>ї</a:t>
            </a:r>
            <a:r>
              <a:rPr lang="ru-RU" sz="6600" dirty="0" err="1">
                <a:latin typeface="Cambria" pitchFamily="18" charset="0"/>
              </a:rPr>
              <a:t>вська</a:t>
            </a:r>
            <a:r>
              <a:rPr lang="ru-RU" sz="6600" dirty="0">
                <a:latin typeface="Cambria" pitchFamily="18" charset="0"/>
              </a:rPr>
              <a:t> школа по</a:t>
            </a:r>
            <a:r>
              <a:rPr lang="uk-UA" sz="6600" dirty="0" err="1" smtClean="0">
                <a:latin typeface="Cambria" pitchFamily="18" charset="0"/>
              </a:rPr>
              <a:t>етів</a:t>
            </a:r>
            <a:endParaRPr lang="uk-UA" sz="6600" dirty="0"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effectLst/>
                <a:latin typeface="Cambria" pitchFamily="18" charset="0"/>
              </a:rPr>
              <a:t>Виконали:</a:t>
            </a:r>
          </a:p>
          <a:p>
            <a:r>
              <a:rPr lang="uk-UA" dirty="0" smtClean="0">
                <a:effectLst/>
                <a:latin typeface="Cambria" pitchFamily="18" charset="0"/>
              </a:rPr>
              <a:t>Ліцеїсти </a:t>
            </a:r>
            <a:r>
              <a:rPr lang="en-US" dirty="0" smtClean="0">
                <a:effectLst/>
                <a:latin typeface="Cambria" pitchFamily="18" charset="0"/>
              </a:rPr>
              <a:t>II </a:t>
            </a:r>
            <a:r>
              <a:rPr lang="uk-UA" dirty="0" smtClean="0">
                <a:effectLst/>
                <a:latin typeface="Cambria" pitchFamily="18" charset="0"/>
              </a:rPr>
              <a:t>курсу </a:t>
            </a:r>
            <a:r>
              <a:rPr lang="uk-UA" dirty="0" err="1" smtClean="0">
                <a:effectLst/>
                <a:latin typeface="Cambria" pitchFamily="18" charset="0"/>
              </a:rPr>
              <a:t>біолого</a:t>
            </a:r>
            <a:r>
              <a:rPr lang="uk-UA" dirty="0" smtClean="0">
                <a:effectLst/>
                <a:latin typeface="Cambria" pitchFamily="18" charset="0"/>
              </a:rPr>
              <a:t> – хімічного профілю</a:t>
            </a:r>
          </a:p>
          <a:p>
            <a:r>
              <a:rPr lang="uk-UA" dirty="0" err="1" smtClean="0">
                <a:effectLst/>
                <a:latin typeface="Cambria" pitchFamily="18" charset="0"/>
              </a:rPr>
              <a:t>Нетішинського</a:t>
            </a:r>
            <a:r>
              <a:rPr lang="uk-UA" dirty="0" smtClean="0">
                <a:effectLst/>
                <a:latin typeface="Cambria" pitchFamily="18" charset="0"/>
              </a:rPr>
              <a:t> НВК</a:t>
            </a:r>
          </a:p>
          <a:p>
            <a:r>
              <a:rPr lang="uk-UA" dirty="0" err="1" smtClean="0">
                <a:effectLst/>
                <a:latin typeface="Cambria" pitchFamily="18" charset="0"/>
              </a:rPr>
              <a:t>Пацаловська</a:t>
            </a:r>
            <a:r>
              <a:rPr lang="uk-UA" dirty="0" smtClean="0">
                <a:effectLst/>
                <a:latin typeface="Cambria" pitchFamily="18" charset="0"/>
              </a:rPr>
              <a:t> Лілія, </a:t>
            </a:r>
            <a:r>
              <a:rPr lang="uk-UA" dirty="0" err="1" smtClean="0">
                <a:effectLst/>
                <a:latin typeface="Cambria" pitchFamily="18" charset="0"/>
              </a:rPr>
              <a:t>Желєзнякова</a:t>
            </a:r>
            <a:r>
              <a:rPr lang="uk-UA" dirty="0" smtClean="0">
                <a:effectLst/>
                <a:latin typeface="Cambria" pitchFamily="18" charset="0"/>
              </a:rPr>
              <a:t> Юлія та Кириченко Кирило</a:t>
            </a:r>
            <a:endParaRPr lang="uk-UA" dirty="0">
              <a:effectLst/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65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248347"/>
            <a:ext cx="9143999" cy="4609653"/>
          </a:xfrm>
        </p:spPr>
        <p:txBody>
          <a:bodyPr/>
          <a:lstStyle/>
          <a:p>
            <a:pPr marL="0" indent="442913" algn="just">
              <a:buNone/>
            </a:pPr>
            <a:r>
              <a:rPr lang="uk-UA" sz="2800" dirty="0">
                <a:latin typeface="Cambria" pitchFamily="18" charset="0"/>
              </a:rPr>
              <a:t>«Київська школа поезії» з’явилася, коли у </a:t>
            </a:r>
            <a:r>
              <a:rPr lang="uk-UA" sz="28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1964</a:t>
            </a:r>
            <a:r>
              <a:rPr lang="uk-UA" sz="2800" dirty="0">
                <a:latin typeface="Cambria" pitchFamily="18" charset="0"/>
              </a:rPr>
              <a:t> </a:t>
            </a:r>
            <a:r>
              <a:rPr lang="uk-UA" sz="28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році</a:t>
            </a:r>
            <a:r>
              <a:rPr lang="uk-UA" sz="2800" dirty="0">
                <a:latin typeface="Cambria" pitchFamily="18" charset="0"/>
              </a:rPr>
              <a:t> на </a:t>
            </a:r>
            <a:r>
              <a:rPr lang="uk-UA" sz="2800" i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філологічний факультет Київського університету</a:t>
            </a:r>
            <a:r>
              <a:rPr lang="uk-UA" sz="2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uk-UA" sz="2800" dirty="0">
                <a:latin typeface="Cambria" pitchFamily="18" charset="0"/>
              </a:rPr>
              <a:t>вступили </a:t>
            </a:r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Василь Голобородько, Віктор </a:t>
            </a:r>
            <a:r>
              <a:rPr lang="uk-UA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Кордун</a:t>
            </a:r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і Василь Рубан</a:t>
            </a:r>
            <a:r>
              <a:rPr lang="uk-UA" sz="2800" dirty="0">
                <a:latin typeface="Cambria" pitchFamily="18" charset="0"/>
              </a:rPr>
              <a:t>, а в </a:t>
            </a:r>
            <a:r>
              <a:rPr lang="uk-UA" sz="28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1965-му</a:t>
            </a:r>
            <a:r>
              <a:rPr lang="uk-UA" sz="2800" dirty="0">
                <a:latin typeface="Cambria" pitchFamily="18" charset="0"/>
              </a:rPr>
              <a:t> – </a:t>
            </a:r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Михайло </a:t>
            </a:r>
            <a:r>
              <a:rPr lang="uk-UA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Саченко</a:t>
            </a:r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Валентина </a:t>
            </a:r>
            <a:r>
              <a:rPr lang="uk-UA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Отрощенко</a:t>
            </a:r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Надія </a:t>
            </a:r>
            <a:r>
              <a:rPr lang="uk-UA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Кир’ян</a:t>
            </a:r>
            <a:r>
              <a:rPr lang="uk-UA" sz="2800" dirty="0">
                <a:latin typeface="Cambria" pitchFamily="18" charset="0"/>
              </a:rPr>
              <a:t> і  на </a:t>
            </a:r>
            <a:r>
              <a:rPr lang="uk-UA" sz="2800" i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філософський </a:t>
            </a:r>
            <a:r>
              <a:rPr lang="uk-UA" sz="2800" dirty="0">
                <a:latin typeface="Cambria" pitchFamily="18" charset="0"/>
              </a:rPr>
              <a:t>– </a:t>
            </a:r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Микола Воробйов</a:t>
            </a:r>
            <a:r>
              <a:rPr lang="uk-UA" sz="2800" dirty="0">
                <a:latin typeface="Cambria" pitchFamily="18" charset="0"/>
              </a:rPr>
              <a:t>.</a:t>
            </a:r>
          </a:p>
          <a:p>
            <a:pPr marL="0" indent="442913" algn="just">
              <a:buNone/>
            </a:pPr>
            <a:r>
              <a:rPr lang="uk-UA" sz="2800" dirty="0">
                <a:latin typeface="Cambria" pitchFamily="18" charset="0"/>
              </a:rPr>
              <a:t>На межі </a:t>
            </a:r>
            <a:r>
              <a:rPr lang="uk-UA" sz="28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1967 – 1968 років </a:t>
            </a:r>
            <a:r>
              <a:rPr lang="uk-UA" sz="2800" dirty="0">
                <a:latin typeface="Cambria" pitchFamily="18" charset="0"/>
              </a:rPr>
              <a:t>до цієї групи приєдналися </a:t>
            </a:r>
            <a:r>
              <a:rPr lang="uk-UA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Михайло Григорів та Іван </a:t>
            </a:r>
            <a:r>
              <a:rPr lang="uk-UA" sz="28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Семененко</a:t>
            </a:r>
            <a:r>
              <a:rPr lang="uk-UA" sz="2800" dirty="0">
                <a:latin typeface="Cambria" pitchFamily="18" charset="0"/>
              </a:rPr>
              <a:t>, а ще пізніше на обрії з’явилися </a:t>
            </a:r>
            <a:r>
              <a:rPr lang="uk-UA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Станіслав Вишенський та Валерій Ілля. </a:t>
            </a:r>
          </a:p>
          <a:p>
            <a:pPr marL="0" indent="0" algn="just"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7200" dirty="0" smtClean="0">
                <a:latin typeface="Cambria" pitchFamily="18" charset="0"/>
              </a:rPr>
              <a:t>Засновники </a:t>
            </a:r>
            <a:endParaRPr lang="uk-UA" sz="7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24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412776"/>
            <a:ext cx="2987823" cy="544522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/>
          <a:lstStyle/>
          <a:p>
            <a:r>
              <a:rPr lang="uk-UA" sz="4000" dirty="0" smtClean="0">
                <a:latin typeface="Cambria" pitchFamily="18" charset="0"/>
              </a:rPr>
              <a:t>Василь Голобородько, Микола Воробйов </a:t>
            </a:r>
            <a:r>
              <a:rPr lang="uk-UA" sz="4000" dirty="0">
                <a:latin typeface="Cambria" pitchFamily="18" charset="0"/>
              </a:rPr>
              <a:t>та </a:t>
            </a:r>
            <a:r>
              <a:rPr lang="uk-UA" sz="4000" dirty="0" smtClean="0">
                <a:latin typeface="Cambria" pitchFamily="18" charset="0"/>
              </a:rPr>
              <a:t>Віктор </a:t>
            </a:r>
            <a:r>
              <a:rPr lang="uk-UA" sz="4000" dirty="0" err="1" smtClean="0">
                <a:latin typeface="Cambria" pitchFamily="18" charset="0"/>
              </a:rPr>
              <a:t>Кордун</a:t>
            </a:r>
            <a:endParaRPr lang="uk-UA" sz="4000" dirty="0">
              <a:latin typeface="Cambria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412776"/>
            <a:ext cx="2952328" cy="544522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412776"/>
            <a:ext cx="3203849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12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16832"/>
            <a:ext cx="9143999" cy="4941167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uk-UA" sz="3600" dirty="0" smtClean="0">
                <a:latin typeface="Cambria" pitchFamily="18" charset="0"/>
              </a:rPr>
              <a:t>Повернення </a:t>
            </a:r>
            <a:r>
              <a:rPr lang="uk-UA" sz="3600" dirty="0">
                <a:latin typeface="Cambria" pitchFamily="18" charset="0"/>
              </a:rPr>
              <a:t>до міфологічної свідомості; </a:t>
            </a:r>
          </a:p>
          <a:p>
            <a:pPr lvl="0"/>
            <a:r>
              <a:rPr lang="uk-UA" sz="3600" dirty="0">
                <a:latin typeface="Cambria" pitchFamily="18" charset="0"/>
              </a:rPr>
              <a:t>міфологічне  мислення  в  образах  новітньої поезії, що опирається на західноєвропейську </a:t>
            </a:r>
            <a:r>
              <a:rPr lang="uk-UA" sz="3600" dirty="0" smtClean="0">
                <a:latin typeface="Cambria" pitchFamily="18" charset="0"/>
              </a:rPr>
              <a:t>філософію </a:t>
            </a:r>
            <a:r>
              <a:rPr lang="uk-UA" sz="3600" dirty="0">
                <a:latin typeface="Cambria" pitchFamily="18" charset="0"/>
              </a:rPr>
              <a:t>та психологію;</a:t>
            </a:r>
          </a:p>
          <a:p>
            <a:pPr lvl="0"/>
            <a:r>
              <a:rPr lang="uk-UA" sz="3600" dirty="0">
                <a:latin typeface="Cambria" pitchFamily="18" charset="0"/>
              </a:rPr>
              <a:t>Повернення у поетичному творенні до лексичних першоджерел </a:t>
            </a:r>
          </a:p>
          <a:p>
            <a:pPr lvl="0"/>
            <a:r>
              <a:rPr lang="uk-UA" sz="3600" dirty="0">
                <a:latin typeface="Cambria" pitchFamily="18" charset="0"/>
              </a:rPr>
              <a:t>Зосередження поетичної уваги насамперед на природі, людині і всесвітові, причому сама людина розглядається як рівновелика до інших складових світу, розгортаються трансцендентні мотиви, у поезії відчутна присутність божественного, живої магії слова;</a:t>
            </a:r>
          </a:p>
          <a:p>
            <a:pPr lvl="0"/>
            <a:r>
              <a:rPr lang="uk-UA" sz="3600" dirty="0">
                <a:latin typeface="Cambria" pitchFamily="18" charset="0"/>
              </a:rPr>
              <a:t> Органічність творення – вірш ніби сам по собі мусить доростати до власних меж, бути цілковито органічним, автор не </a:t>
            </a:r>
            <a:r>
              <a:rPr lang="uk-UA" sz="3600" dirty="0" smtClean="0">
                <a:latin typeface="Cambria" pitchFamily="18" charset="0"/>
              </a:rPr>
              <a:t>поціновує </a:t>
            </a:r>
            <a:r>
              <a:rPr lang="uk-UA" sz="3600" dirty="0">
                <a:latin typeface="Cambria" pitchFamily="18" charset="0"/>
              </a:rPr>
              <a:t>своїх почуттів, а також вчинків своїх та інших людей, нічого не декларуючи; </a:t>
            </a:r>
          </a:p>
          <a:p>
            <a:pPr lvl="0"/>
            <a:r>
              <a:rPr lang="uk-UA" sz="3600" dirty="0">
                <a:latin typeface="Cambria" pitchFamily="18" charset="0"/>
              </a:rPr>
              <a:t>Певна недомовленість, розрахована на духовну співтворчість читача, спроба викликати читача на акт поетичного </a:t>
            </a:r>
            <a:r>
              <a:rPr lang="uk-UA" sz="3600" dirty="0" err="1">
                <a:latin typeface="Cambria" pitchFamily="18" charset="0"/>
              </a:rPr>
              <a:t>співтворення</a:t>
            </a:r>
            <a:r>
              <a:rPr lang="uk-UA" sz="3600" dirty="0">
                <a:latin typeface="Cambria" pitchFamily="18" charset="0"/>
              </a:rPr>
              <a:t> чи </a:t>
            </a:r>
            <a:r>
              <a:rPr lang="uk-UA" sz="3600" dirty="0" err="1">
                <a:latin typeface="Cambria" pitchFamily="18" charset="0"/>
              </a:rPr>
              <a:t>дотворення</a:t>
            </a:r>
            <a:r>
              <a:rPr lang="uk-UA" sz="3600" dirty="0">
                <a:latin typeface="Cambria" pitchFamily="18" charset="0"/>
              </a:rPr>
              <a:t> поезії у його свідомості; </a:t>
            </a:r>
          </a:p>
          <a:p>
            <a:pPr lvl="0"/>
            <a:r>
              <a:rPr lang="uk-UA" sz="3600" dirty="0">
                <a:latin typeface="Cambria" pitchFamily="18" charset="0"/>
              </a:rPr>
              <a:t>Відсутність дискурсивної мови</a:t>
            </a:r>
          </a:p>
          <a:p>
            <a:pPr lvl="0"/>
            <a:r>
              <a:rPr lang="uk-UA" sz="3600" dirty="0">
                <a:latin typeface="Cambria" pitchFamily="18" charset="0"/>
              </a:rPr>
              <a:t>застосування </a:t>
            </a:r>
            <a:r>
              <a:rPr lang="uk-UA" sz="3600" dirty="0" smtClean="0">
                <a:latin typeface="Cambria" pitchFamily="18" charset="0"/>
              </a:rPr>
              <a:t>верлібру </a:t>
            </a:r>
            <a:r>
              <a:rPr lang="uk-UA" sz="3600" dirty="0">
                <a:latin typeface="Cambria" pitchFamily="18" charset="0"/>
              </a:rPr>
              <a:t>як принципу творення поезії.</a:t>
            </a:r>
          </a:p>
          <a:p>
            <a:pPr lvl="0"/>
            <a:r>
              <a:rPr lang="uk-UA" sz="3600" dirty="0">
                <a:latin typeface="Cambria" pitchFamily="18" charset="0"/>
              </a:rPr>
              <a:t>відсутність громадської лексики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4406"/>
          </a:xfrm>
        </p:spPr>
        <p:txBody>
          <a:bodyPr/>
          <a:lstStyle/>
          <a:p>
            <a:r>
              <a:rPr lang="uk-UA" sz="3600" b="1" dirty="0">
                <a:latin typeface="Cambria" pitchFamily="18" charset="0"/>
              </a:rPr>
              <a:t>Творчі принципи </a:t>
            </a:r>
            <a:r>
              <a:rPr lang="uk-UA" sz="3600" dirty="0">
                <a:latin typeface="Cambria" pitchFamily="18" charset="0"/>
              </a:rPr>
              <a:t>«Київської школи» напрочуд точно сформулював Віктор </a:t>
            </a:r>
            <a:r>
              <a:rPr lang="uk-UA" sz="3600" dirty="0" err="1">
                <a:latin typeface="Cambria" pitchFamily="18" charset="0"/>
              </a:rPr>
              <a:t>Кордун</a:t>
            </a:r>
            <a:r>
              <a:rPr lang="uk-UA" sz="3600" dirty="0">
                <a:latin typeface="Cambria" pitchFamily="18" charset="0"/>
              </a:rPr>
              <a:t>: </a:t>
            </a:r>
            <a:endParaRPr lang="uk-UA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05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-1" y="2060849"/>
            <a:ext cx="9144001" cy="4797152"/>
          </a:xfrm>
        </p:spPr>
        <p:txBody>
          <a:bodyPr/>
          <a:lstStyle/>
          <a:p>
            <a:pPr lvl="0"/>
            <a:r>
              <a:rPr lang="uk-UA" sz="2800" dirty="0" smtClean="0">
                <a:latin typeface="Cambria" pitchFamily="18" charset="0"/>
              </a:rPr>
              <a:t>Духовний </a:t>
            </a:r>
            <a:r>
              <a:rPr lang="uk-UA" sz="2800" dirty="0">
                <a:latin typeface="Cambria" pitchFamily="18" charset="0"/>
              </a:rPr>
              <a:t>лібералізм</a:t>
            </a:r>
          </a:p>
          <a:p>
            <a:pPr lvl="0"/>
            <a:r>
              <a:rPr lang="uk-UA" sz="2800" dirty="0">
                <a:latin typeface="Cambria" pitchFamily="18" charset="0"/>
              </a:rPr>
              <a:t>Гуманізм</a:t>
            </a:r>
          </a:p>
          <a:p>
            <a:pPr lvl="0"/>
            <a:r>
              <a:rPr lang="uk-UA" sz="2800" dirty="0">
                <a:latin typeface="Cambria" pitchFamily="18" charset="0"/>
              </a:rPr>
              <a:t>Вимогливість до себе</a:t>
            </a:r>
          </a:p>
          <a:p>
            <a:pPr lvl="0"/>
            <a:r>
              <a:rPr lang="uk-UA" sz="2800" dirty="0">
                <a:latin typeface="Cambria" pitchFamily="18" charset="0"/>
              </a:rPr>
              <a:t>Інтелектуалізм</a:t>
            </a:r>
          </a:p>
          <a:p>
            <a:pPr lvl="0"/>
            <a:r>
              <a:rPr lang="uk-UA" sz="2800" dirty="0">
                <a:latin typeface="Cambria" pitchFamily="18" charset="0"/>
              </a:rPr>
              <a:t>Опозиційність до влади, </a:t>
            </a:r>
            <a:r>
              <a:rPr lang="uk-UA" sz="2800" dirty="0" err="1">
                <a:latin typeface="Cambria" pitchFamily="18" charset="0"/>
              </a:rPr>
              <a:t>позаідеологічність</a:t>
            </a:r>
            <a:r>
              <a:rPr lang="uk-UA" sz="2800" dirty="0">
                <a:latin typeface="Cambria" pitchFamily="18" charset="0"/>
              </a:rPr>
              <a:t>, уникнення соціальної заангажованості</a:t>
            </a:r>
          </a:p>
          <a:p>
            <a:pPr lvl="0"/>
            <a:r>
              <a:rPr lang="uk-UA" sz="2800" dirty="0">
                <a:latin typeface="Cambria" pitchFamily="18" charset="0"/>
              </a:rPr>
              <a:t>Внутрішня еміграція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7200" dirty="0" smtClean="0">
                <a:latin typeface="Cambria" pitchFamily="18" charset="0"/>
              </a:rPr>
              <a:t>Світогляд</a:t>
            </a:r>
            <a:endParaRPr lang="uk-UA" sz="7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75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248347"/>
            <a:ext cx="9143999" cy="4609653"/>
          </a:xfrm>
        </p:spPr>
        <p:txBody>
          <a:bodyPr>
            <a:normAutofit/>
          </a:bodyPr>
          <a:lstStyle/>
          <a:p>
            <a:pPr lvl="0"/>
            <a:r>
              <a:rPr lang="uk-UA" sz="2800" dirty="0" err="1" smtClean="0">
                <a:latin typeface="Cambria" pitchFamily="18" charset="0"/>
              </a:rPr>
              <a:t>Міфологізм</a:t>
            </a:r>
            <a:endParaRPr lang="uk-UA" sz="2800" dirty="0">
              <a:latin typeface="Cambria" pitchFamily="18" charset="0"/>
            </a:endParaRPr>
          </a:p>
          <a:p>
            <a:pPr lvl="0"/>
            <a:r>
              <a:rPr lang="uk-UA" sz="2800" dirty="0" err="1">
                <a:latin typeface="Cambria" pitchFamily="18" charset="0"/>
              </a:rPr>
              <a:t>Архетипність</a:t>
            </a:r>
            <a:r>
              <a:rPr lang="uk-UA" sz="2800" dirty="0">
                <a:latin typeface="Cambria" pitchFamily="18" charset="0"/>
              </a:rPr>
              <a:t> образів</a:t>
            </a:r>
          </a:p>
          <a:p>
            <a:pPr lvl="0"/>
            <a:r>
              <a:rPr lang="uk-UA" sz="2800" dirty="0">
                <a:latin typeface="Cambria" pitchFamily="18" charset="0"/>
              </a:rPr>
              <a:t>Асоціативність</a:t>
            </a:r>
          </a:p>
          <a:p>
            <a:pPr lvl="0"/>
            <a:r>
              <a:rPr lang="uk-UA" sz="2800" dirty="0">
                <a:latin typeface="Cambria" pitchFamily="18" charset="0"/>
              </a:rPr>
              <a:t>Філософічність</a:t>
            </a:r>
          </a:p>
          <a:p>
            <a:pPr lvl="0"/>
            <a:r>
              <a:rPr lang="uk-UA" sz="2800" dirty="0" err="1">
                <a:latin typeface="Cambria" pitchFamily="18" charset="0"/>
              </a:rPr>
              <a:t>Герметизм</a:t>
            </a:r>
            <a:r>
              <a:rPr lang="uk-UA" sz="2800" dirty="0">
                <a:latin typeface="Cambria" pitchFamily="18" charset="0"/>
              </a:rPr>
              <a:t> поезій</a:t>
            </a:r>
          </a:p>
          <a:p>
            <a:pPr lvl="0"/>
            <a:r>
              <a:rPr lang="uk-UA" sz="2800" dirty="0">
                <a:latin typeface="Cambria" pitchFamily="18" charset="0"/>
              </a:rPr>
              <a:t>Використання верлібру як універсальної форми</a:t>
            </a:r>
          </a:p>
          <a:p>
            <a:endParaRPr lang="uk-UA" sz="2800" dirty="0">
              <a:latin typeface="Cambr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6000" dirty="0">
                <a:latin typeface="Cambria" pitchFamily="18" charset="0"/>
              </a:rPr>
              <a:t>Особливості </a:t>
            </a:r>
            <a:r>
              <a:rPr lang="uk-UA" sz="6000" dirty="0" smtClean="0">
                <a:latin typeface="Cambria" pitchFamily="18" charset="0"/>
              </a:rPr>
              <a:t>письма</a:t>
            </a:r>
            <a:endParaRPr lang="uk-UA" sz="6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81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17</TotalTime>
  <Words>288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Твердый переплет</vt:lpstr>
      <vt:lpstr>Київська школа поетів</vt:lpstr>
      <vt:lpstr>Засновники </vt:lpstr>
      <vt:lpstr>Василь Голобородько, Микола Воробйов та Віктор Кордун</vt:lpstr>
      <vt:lpstr>Творчі принципи «Київської школи» напрочуд точно сформулював Віктор Кордун: </vt:lpstr>
      <vt:lpstr>Світогляд</vt:lpstr>
      <vt:lpstr>Особливості письма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Київська школа поетів</dc:title>
  <dc:creator>Admin</dc:creator>
  <cp:lastModifiedBy>Admin</cp:lastModifiedBy>
  <cp:revision>2</cp:revision>
  <dcterms:created xsi:type="dcterms:W3CDTF">2014-05-14T03:36:13Z</dcterms:created>
  <dcterms:modified xsi:type="dcterms:W3CDTF">2014-05-14T03:53:43Z</dcterms:modified>
</cp:coreProperties>
</file>