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7" d="100"/>
          <a:sy n="67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8424B-463E-42DD-B539-72ABB46271E3}" type="datetimeFigureOut">
              <a:rPr lang="uk-UA" smtClean="0"/>
              <a:t>02.04.2013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E96C-34C2-4BAD-A8EE-1A34EB03EEC7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E96C-34C2-4BAD-A8EE-1A34EB03EEC7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ukash--mavkazamotivami-lesnoy-pesni-lesi-ukrainki_nesterchuk_miron_1356856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560840" cy="146754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Характеристика персонажів драми-феєрії  </a:t>
            </a:r>
            <a:r>
              <a:rPr lang="uk-UA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“Лісова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пісня”</a:t>
            </a:r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169809_large_0909afe30d0beffa899d998c557db4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80928"/>
            <a:ext cx="4824536" cy="38596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Водяник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907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	    “…</a:t>
            </a:r>
            <a:r>
              <a:rPr lang="ru-RU" sz="2400" dirty="0" err="1" smtClean="0">
                <a:latin typeface="Comic Sans MS" pitchFamily="66" charset="0"/>
              </a:rPr>
              <a:t>древній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сивий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дід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довге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волосся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довга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біла</a:t>
            </a:r>
            <a:r>
              <a:rPr lang="ru-RU" sz="2400" dirty="0" smtClean="0">
                <a:latin typeface="Comic Sans MS" pitchFamily="66" charset="0"/>
              </a:rPr>
              <a:t> борода </a:t>
            </a:r>
            <a:r>
              <a:rPr lang="ru-RU" sz="2400" dirty="0" err="1" smtClean="0">
                <a:latin typeface="Comic Sans MS" pitchFamily="66" charset="0"/>
              </a:rPr>
              <a:t>всуміш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баговинням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звисають</a:t>
            </a:r>
            <a:r>
              <a:rPr lang="ru-RU" sz="2400" dirty="0" smtClean="0">
                <a:latin typeface="Comic Sans MS" pitchFamily="66" charset="0"/>
              </a:rPr>
              <a:t> аж по пояс. </a:t>
            </a:r>
            <a:r>
              <a:rPr lang="ru-RU" sz="2400" dirty="0" err="1" smtClean="0">
                <a:latin typeface="Comic Sans MS" pitchFamily="66" charset="0"/>
              </a:rPr>
              <a:t>Шати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на </a:t>
            </a:r>
            <a:r>
              <a:rPr lang="ru-RU" sz="2400" dirty="0" err="1" smtClean="0">
                <a:latin typeface="Comic Sans MS" pitchFamily="66" charset="0"/>
              </a:rPr>
              <a:t>ньому</a:t>
            </a:r>
            <a:r>
              <a:rPr lang="ru-RU" sz="2400" dirty="0" smtClean="0">
                <a:latin typeface="Comic Sans MS" pitchFamily="66" charset="0"/>
              </a:rPr>
              <a:t> - </a:t>
            </a:r>
            <a:r>
              <a:rPr lang="ru-RU" sz="2400" dirty="0" err="1" smtClean="0">
                <a:latin typeface="Comic Sans MS" pitchFamily="66" charset="0"/>
              </a:rPr>
              <a:t>барви</a:t>
            </a:r>
            <a:r>
              <a:rPr lang="ru-RU" sz="2400" dirty="0" smtClean="0">
                <a:latin typeface="Comic Sans MS" pitchFamily="66" charset="0"/>
              </a:rPr>
              <a:t> мулу, на </a:t>
            </a:r>
            <a:r>
              <a:rPr lang="ru-RU" sz="2400" dirty="0" err="1" smtClean="0">
                <a:latin typeface="Comic Sans MS" pitchFamily="66" charset="0"/>
              </a:rPr>
              <a:t>голові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корона </a:t>
            </a:r>
            <a:r>
              <a:rPr lang="ru-RU" sz="2400" dirty="0" err="1" smtClean="0">
                <a:latin typeface="Comic Sans MS" pitchFamily="66" charset="0"/>
              </a:rPr>
              <a:t>із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скойок</a:t>
            </a:r>
            <a:r>
              <a:rPr lang="ru-RU" sz="2400" dirty="0" smtClean="0">
                <a:latin typeface="Comic Sans MS" pitchFamily="66" charset="0"/>
              </a:rPr>
              <a:t>…</a:t>
            </a:r>
            <a:r>
              <a:rPr lang="uk-UA" sz="2400" dirty="0" smtClean="0">
                <a:latin typeface="Comic Sans MS" pitchFamily="66" charset="0"/>
              </a:rPr>
              <a:t>”</a:t>
            </a:r>
          </a:p>
          <a:p>
            <a:pPr>
              <a:buNone/>
            </a:pPr>
            <a:endParaRPr lang="uk-UA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0466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600" dirty="0" smtClean="0">
                <a:latin typeface="Comic Sans MS" pitchFamily="66" charset="0"/>
              </a:rPr>
              <a:t>     Водяник </a:t>
            </a:r>
            <a:r>
              <a:rPr lang="uk-UA" sz="2600" dirty="0" smtClean="0">
                <a:latin typeface="Comic Sans MS" pitchFamily="66" charset="0"/>
              </a:rPr>
              <a:t>є уособленням рис деспотичного хазяїна. Багнюка, у якій він звик жити, впливає і на його спосіб мислення. Він би тягнув усе до своїх </a:t>
            </a:r>
            <a:r>
              <a:rPr lang="uk-UA" sz="2600" dirty="0" smtClean="0">
                <a:latin typeface="Comic Sans MS" pitchFamily="66" charset="0"/>
              </a:rPr>
              <a:t>володінь.</a:t>
            </a:r>
            <a:endParaRPr lang="uk-UA" sz="2600" dirty="0">
              <a:latin typeface="Comic Sans MS" pitchFamily="66" charset="0"/>
            </a:endParaRPr>
          </a:p>
        </p:txBody>
      </p:sp>
      <p:pic>
        <p:nvPicPr>
          <p:cNvPr id="4" name="Рисунок 3" descr="1244623366_1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52936"/>
            <a:ext cx="4968552" cy="3863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c05ea641664a89b5d7765c55f77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708920"/>
            <a:ext cx="3995936" cy="39240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Потерчата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500" dirty="0" smtClean="0">
                <a:latin typeface="Comic Sans MS" pitchFamily="66" charset="0"/>
              </a:rPr>
              <a:t>    “…</a:t>
            </a:r>
            <a:r>
              <a:rPr lang="ru-RU" sz="2500" dirty="0" err="1" smtClean="0">
                <a:latin typeface="Comic Sans MS" pitchFamily="66" charset="0"/>
              </a:rPr>
              <a:t>двоє</a:t>
            </a:r>
            <a:r>
              <a:rPr lang="ru-RU" sz="2500" dirty="0" smtClean="0">
                <a:latin typeface="Comic Sans MS" pitchFamily="66" charset="0"/>
              </a:rPr>
              <a:t> маленьких, </a:t>
            </a:r>
            <a:r>
              <a:rPr lang="ru-RU" sz="2500" dirty="0" err="1" smtClean="0">
                <a:latin typeface="Comic Sans MS" pitchFamily="66" charset="0"/>
              </a:rPr>
              <a:t>бліденьких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діток</a:t>
            </a:r>
            <a:r>
              <a:rPr lang="ru-RU" sz="2500" dirty="0" smtClean="0">
                <a:latin typeface="Comic Sans MS" pitchFamily="66" charset="0"/>
              </a:rPr>
              <a:t> у </a:t>
            </a:r>
            <a:r>
              <a:rPr lang="ru-RU" sz="2500" dirty="0" err="1" smtClean="0">
                <a:latin typeface="Comic Sans MS" pitchFamily="66" charset="0"/>
              </a:rPr>
              <a:t>біленьких</a:t>
            </a:r>
            <a:r>
              <a:rPr lang="ru-RU" sz="2500" dirty="0" smtClean="0">
                <a:latin typeface="Comic Sans MS" pitchFamily="66" charset="0"/>
              </a:rPr>
              <a:t> </a:t>
            </a:r>
            <a:r>
              <a:rPr lang="ru-RU" sz="2500" dirty="0" err="1" smtClean="0">
                <a:latin typeface="Comic Sans MS" pitchFamily="66" charset="0"/>
              </a:rPr>
              <a:t>сорочечках</a:t>
            </a:r>
            <a:r>
              <a:rPr lang="uk-UA" sz="2500" dirty="0" smtClean="0">
                <a:latin typeface="Comic Sans MS" pitchFamily="66" charset="0"/>
              </a:rPr>
              <a:t>…”</a:t>
            </a:r>
          </a:p>
          <a:p>
            <a:pPr>
              <a:buNone/>
            </a:pPr>
            <a:r>
              <a:rPr lang="uk-UA" sz="2500" dirty="0" smtClean="0">
                <a:latin typeface="Comic Sans MS" pitchFamily="66" charset="0"/>
              </a:rPr>
              <a:t>	</a:t>
            </a:r>
            <a:r>
              <a:rPr lang="uk-UA" sz="2500" dirty="0" smtClean="0">
                <a:latin typeface="Comic Sans MS" pitchFamily="66" charset="0"/>
              </a:rPr>
              <a:t>     </a:t>
            </a:r>
            <a:r>
              <a:rPr lang="ru-RU" sz="2500" dirty="0" err="1" smtClean="0">
                <a:latin typeface="Comic Sans MS" pitchFamily="66" charset="0"/>
              </a:rPr>
              <a:t>Потерчата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теж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завдають</a:t>
            </a:r>
            <a:r>
              <a:rPr lang="ru-RU" sz="2500" dirty="0" smtClean="0">
                <a:latin typeface="Comic Sans MS" pitchFamily="66" charset="0"/>
              </a:rPr>
              <a:t> людям </a:t>
            </a:r>
            <a:r>
              <a:rPr lang="ru-RU" sz="2500" dirty="0" smtClean="0">
                <a:latin typeface="Comic Sans MS" pitchFamily="66" charset="0"/>
              </a:rPr>
              <a:t>лиха</a:t>
            </a:r>
            <a:r>
              <a:rPr lang="ru-RU" sz="2500" dirty="0" smtClean="0">
                <a:latin typeface="Comic Sans MS" pitchFamily="66" charset="0"/>
              </a:rPr>
              <a:t>, </a:t>
            </a:r>
            <a:r>
              <a:rPr lang="ru-RU" sz="2500" dirty="0" err="1" smtClean="0">
                <a:latin typeface="Comic Sans MS" pitchFamily="66" charset="0"/>
              </a:rPr>
              <a:t>бо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заманюють</a:t>
            </a:r>
            <a:r>
              <a:rPr lang="ru-RU" sz="2500" dirty="0" smtClean="0">
                <a:latin typeface="Comic Sans MS" pitchFamily="66" charset="0"/>
              </a:rPr>
              <a:t> </a:t>
            </a:r>
            <a:r>
              <a:rPr lang="ru-RU" sz="2500" dirty="0" err="1" smtClean="0">
                <a:latin typeface="Comic Sans MS" pitchFamily="66" charset="0"/>
              </a:rPr>
              <a:t>вогниками</a:t>
            </a:r>
            <a:r>
              <a:rPr lang="ru-RU" sz="2500" dirty="0" smtClean="0">
                <a:latin typeface="Comic Sans MS" pitchFamily="66" charset="0"/>
              </a:rPr>
              <a:t> у </a:t>
            </a:r>
            <a:r>
              <a:rPr lang="ru-RU" sz="2500" dirty="0" err="1" smtClean="0">
                <a:latin typeface="Comic Sans MS" pitchFamily="66" charset="0"/>
              </a:rPr>
              <a:t>трясовину</a:t>
            </a:r>
            <a:r>
              <a:rPr lang="ru-RU" sz="2500" dirty="0" smtClean="0">
                <a:latin typeface="Comic Sans MS" pitchFamily="66" charset="0"/>
              </a:rPr>
              <a:t>.</a:t>
            </a:r>
            <a:endParaRPr lang="uk-UA" sz="25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Перелесник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	    “…</a:t>
            </a:r>
            <a:r>
              <a:rPr lang="ru-RU" sz="2400" dirty="0" err="1" smtClean="0">
                <a:latin typeface="Comic Sans MS" pitchFamily="66" charset="0"/>
              </a:rPr>
              <a:t>гарний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хлопець</a:t>
            </a:r>
            <a:r>
              <a:rPr lang="ru-RU" sz="2400" dirty="0" smtClean="0">
                <a:latin typeface="Comic Sans MS" pitchFamily="66" charset="0"/>
              </a:rPr>
              <a:t> у </a:t>
            </a:r>
            <a:r>
              <a:rPr lang="ru-RU" sz="2400" dirty="0" err="1" smtClean="0">
                <a:latin typeface="Comic Sans MS" pitchFamily="66" charset="0"/>
              </a:rPr>
              <a:t>червоній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одежі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червонястим</a:t>
            </a:r>
            <a:r>
              <a:rPr lang="ru-RU" sz="2400" dirty="0" smtClean="0">
                <a:latin typeface="Comic Sans MS" pitchFamily="66" charset="0"/>
              </a:rPr>
              <a:t>, буйно </a:t>
            </a:r>
            <a:r>
              <a:rPr lang="ru-RU" sz="2400" dirty="0" err="1" smtClean="0">
                <a:latin typeface="Comic Sans MS" pitchFamily="66" charset="0"/>
              </a:rPr>
              <a:t>розвіяним</a:t>
            </a:r>
            <a:r>
              <a:rPr lang="ru-RU" sz="2400" dirty="0" smtClean="0">
                <a:latin typeface="Comic Sans MS" pitchFamily="66" charset="0"/>
              </a:rPr>
              <a:t>, як </a:t>
            </a:r>
            <a:r>
              <a:rPr lang="ru-RU" sz="2400" dirty="0" err="1" smtClean="0">
                <a:latin typeface="Comic Sans MS" pitchFamily="66" charset="0"/>
              </a:rPr>
              <a:t>вітер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волоссям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чорними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бровами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блискучими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очима</a:t>
            </a:r>
            <a:r>
              <a:rPr lang="uk-UA" sz="2400" dirty="0" smtClean="0">
                <a:latin typeface="Comic Sans MS" pitchFamily="66" charset="0"/>
              </a:rPr>
              <a:t>…”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4" name="Рисунок 3" descr="l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24944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Лісовик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	    “…</a:t>
            </a:r>
            <a:r>
              <a:rPr lang="ru-RU" sz="2400" dirty="0" err="1" smtClean="0">
                <a:latin typeface="Comic Sans MS" pitchFamily="66" charset="0"/>
              </a:rPr>
              <a:t>малий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бородатий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дідок</a:t>
            </a:r>
            <a:r>
              <a:rPr lang="ru-RU" sz="2400" dirty="0" smtClean="0">
                <a:latin typeface="Comic Sans MS" pitchFamily="66" charset="0"/>
              </a:rPr>
              <a:t>, меткий </a:t>
            </a:r>
            <a:r>
              <a:rPr lang="ru-RU" sz="2400" dirty="0" err="1" smtClean="0">
                <a:latin typeface="Comic Sans MS" pitchFamily="66" charset="0"/>
              </a:rPr>
              <a:t>рухами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поважний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обличчям</a:t>
            </a:r>
            <a:r>
              <a:rPr lang="ru-RU" sz="2400" dirty="0" smtClean="0">
                <a:latin typeface="Comic Sans MS" pitchFamily="66" charset="0"/>
              </a:rPr>
              <a:t>; у </a:t>
            </a:r>
            <a:r>
              <a:rPr lang="ru-RU" sz="2400" dirty="0" err="1" smtClean="0">
                <a:latin typeface="Comic Sans MS" pitchFamily="66" charset="0"/>
              </a:rPr>
              <a:t>брунатному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вбранні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барви</a:t>
            </a:r>
            <a:r>
              <a:rPr lang="ru-RU" sz="2400" dirty="0" smtClean="0">
                <a:latin typeface="Comic Sans MS" pitchFamily="66" charset="0"/>
              </a:rPr>
              <a:t> кори, у </a:t>
            </a:r>
            <a:r>
              <a:rPr lang="ru-RU" sz="2400" dirty="0" err="1" smtClean="0">
                <a:latin typeface="Comic Sans MS" pitchFamily="66" charset="0"/>
              </a:rPr>
              <a:t>волохатій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шапці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куниці</a:t>
            </a:r>
            <a:r>
              <a:rPr lang="uk-UA" sz="2400" dirty="0" smtClean="0">
                <a:latin typeface="Comic Sans MS" pitchFamily="66" charset="0"/>
              </a:rPr>
              <a:t>…”</a:t>
            </a:r>
          </a:p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	</a:t>
            </a:r>
            <a:r>
              <a:rPr lang="uk-UA" sz="2400" dirty="0" smtClean="0">
                <a:latin typeface="Comic Sans MS" pitchFamily="66" charset="0"/>
              </a:rPr>
              <a:t>    Лісовик – володар лісу - мудрий, благородний, добрий, шанує волю.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4" name="Рисунок 3" descr="0_5a442_69b8303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060848"/>
            <a:ext cx="4644008" cy="452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Русалка Польова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	    “…</a:t>
            </a:r>
            <a:r>
              <a:rPr lang="ru-RU" sz="2400" dirty="0" smtClean="0">
                <a:latin typeface="Comic Sans MS" pitchFamily="66" charset="0"/>
              </a:rPr>
              <a:t>зелена </a:t>
            </a:r>
            <a:r>
              <a:rPr lang="ru-RU" sz="2400" dirty="0" err="1" smtClean="0">
                <a:latin typeface="Comic Sans MS" pitchFamily="66" charset="0"/>
              </a:rPr>
              <a:t>одіж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їй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просвічує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де-не-де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крізь</a:t>
            </a:r>
            <a:r>
              <a:rPr lang="ru-RU" sz="2400" dirty="0" smtClean="0">
                <a:latin typeface="Comic Sans MS" pitchFamily="66" charset="0"/>
              </a:rPr>
              <a:t> плащ золотого </a:t>
            </a:r>
            <a:r>
              <a:rPr lang="ru-RU" sz="2400" dirty="0" err="1" smtClean="0">
                <a:latin typeface="Comic Sans MS" pitchFamily="66" charset="0"/>
              </a:rPr>
              <a:t>волосся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що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вкриває</a:t>
            </a:r>
            <a:r>
              <a:rPr lang="ru-RU" sz="2400" dirty="0" smtClean="0">
                <a:latin typeface="Comic Sans MS" pitchFamily="66" charset="0"/>
              </a:rPr>
              <a:t> всю </a:t>
            </a:r>
            <a:r>
              <a:rPr lang="ru-RU" sz="2400" dirty="0" err="1" smtClean="0">
                <a:latin typeface="Comic Sans MS" pitchFamily="66" charset="0"/>
              </a:rPr>
              <a:t>її</a:t>
            </a:r>
            <a:r>
              <a:rPr lang="ru-RU" sz="2400" dirty="0" smtClean="0">
                <a:latin typeface="Comic Sans MS" pitchFamily="66" charset="0"/>
              </a:rPr>
              <a:t> невеличку </a:t>
            </a:r>
            <a:r>
              <a:rPr lang="ru-RU" sz="2400" dirty="0" err="1" smtClean="0">
                <a:latin typeface="Comic Sans MS" pitchFamily="66" charset="0"/>
              </a:rPr>
              <a:t>постать</a:t>
            </a:r>
            <a:r>
              <a:rPr lang="ru-RU" sz="2400" dirty="0" smtClean="0">
                <a:latin typeface="Comic Sans MS" pitchFamily="66" charset="0"/>
              </a:rPr>
              <a:t>; </a:t>
            </a:r>
            <a:r>
              <a:rPr lang="ru-RU" sz="2400" dirty="0" smtClean="0">
                <a:latin typeface="Comic Sans MS" pitchFamily="66" charset="0"/>
              </a:rPr>
              <a:t>на </a:t>
            </a:r>
            <a:r>
              <a:rPr lang="ru-RU" sz="2400" dirty="0" err="1" smtClean="0">
                <a:latin typeface="Comic Sans MS" pitchFamily="66" charset="0"/>
              </a:rPr>
              <a:t>голові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синій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вінок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волошок</a:t>
            </a:r>
            <a:r>
              <a:rPr lang="ru-RU" sz="2400" dirty="0" smtClean="0">
                <a:latin typeface="Comic Sans MS" pitchFamily="66" charset="0"/>
              </a:rPr>
              <a:t>, у </a:t>
            </a:r>
            <a:r>
              <a:rPr lang="ru-RU" sz="2400" dirty="0" err="1" smtClean="0">
                <a:latin typeface="Comic Sans MS" pitchFamily="66" charset="0"/>
              </a:rPr>
              <a:t>волоссі</a:t>
            </a:r>
            <a:r>
              <a:rPr lang="ru-RU" sz="2400" dirty="0" smtClean="0">
                <a:latin typeface="Comic Sans MS" pitchFamily="66" charset="0"/>
              </a:rPr>
              <a:t> заплутались </a:t>
            </a:r>
            <a:r>
              <a:rPr lang="ru-RU" sz="2400" dirty="0" err="1" smtClean="0">
                <a:latin typeface="Comic Sans MS" pitchFamily="66" charset="0"/>
              </a:rPr>
              <a:t>рожеві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квіти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куколю, </a:t>
            </a:r>
            <a:r>
              <a:rPr lang="ru-RU" sz="2400" dirty="0" err="1" smtClean="0">
                <a:latin typeface="Comic Sans MS" pitchFamily="66" charset="0"/>
              </a:rPr>
              <a:t>ромен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smtClean="0">
                <a:latin typeface="Comic Sans MS" pitchFamily="66" charset="0"/>
              </a:rPr>
              <a:t>березка</a:t>
            </a:r>
            <a:r>
              <a:rPr lang="uk-UA" sz="2400" dirty="0" smtClean="0">
                <a:latin typeface="Comic Sans MS" pitchFamily="66" charset="0"/>
              </a:rPr>
              <a:t>…” Русалка Польова – добрий дух польової краси.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4" name="Рисунок 3" descr="8ee969d520.jpg"/>
          <p:cNvPicPr>
            <a:picLocks noChangeAspect="1"/>
          </p:cNvPicPr>
          <p:nvPr/>
        </p:nvPicPr>
        <p:blipFill>
          <a:blip r:embed="rId2" cstate="print"/>
          <a:srcRect l="36959" b="528"/>
          <a:stretch>
            <a:fillRect/>
          </a:stretch>
        </p:blipFill>
        <p:spPr>
          <a:xfrm>
            <a:off x="3275856" y="3429000"/>
            <a:ext cx="4104456" cy="3281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Килина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	</a:t>
            </a:r>
            <a:r>
              <a:rPr lang="uk-UA" sz="2400" dirty="0" smtClean="0">
                <a:latin typeface="Comic Sans MS" pitchFamily="66" charset="0"/>
              </a:rPr>
              <a:t>    “…молода </a:t>
            </a:r>
            <a:r>
              <a:rPr lang="uk-UA" sz="2400" dirty="0" smtClean="0">
                <a:latin typeface="Comic Sans MS" pitchFamily="66" charset="0"/>
              </a:rPr>
              <a:t>повновида молодиця, в червоній хустці з торочками, в бурячковій спідниці, дрібно та рівно зафалдованій; так само зафалдований і зелений фартух з нашитими на ньому білими, червоними та жовтими стяжками; сорочка густо натикана червоним та синім, намисто дзвонить дукачами на білій пухкій шиї, міцна крайка тісно перетягає стан, і від того кругла, заживна постать здається ще розкішнішою. Молодиця йде замашистою ходою</a:t>
            </a:r>
            <a:r>
              <a:rPr lang="uk-UA" sz="2400" dirty="0" smtClean="0">
                <a:latin typeface="Comic Sans MS" pitchFamily="66" charset="0"/>
              </a:rPr>
              <a:t>…”</a:t>
            </a:r>
          </a:p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	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4" name="Рисунок 3" descr="228370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3701504" cy="4938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0466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	   </a:t>
            </a:r>
            <a:r>
              <a:rPr lang="uk-UA" sz="2800" dirty="0" smtClean="0">
                <a:latin typeface="Comic Sans MS" pitchFamily="66" charset="0"/>
              </a:rPr>
              <a:t>Килина </a:t>
            </a:r>
            <a:r>
              <a:rPr lang="uk-UA" sz="2800" dirty="0" smtClean="0">
                <a:latin typeface="Comic Sans MS" pitchFamily="66" charset="0"/>
              </a:rPr>
              <a:t>– гарна господиня, але вона має певну духовну обмеженість, що й призводить до подальших суперечок з </a:t>
            </a:r>
            <a:r>
              <a:rPr lang="uk-UA" sz="2800" dirty="0" err="1" smtClean="0">
                <a:latin typeface="Comic Sans MS" pitchFamily="66" charset="0"/>
              </a:rPr>
              <a:t>Лукашом</a:t>
            </a:r>
            <a:r>
              <a:rPr lang="uk-UA" sz="2800" dirty="0" smtClean="0">
                <a:latin typeface="Comic Sans MS" pitchFamily="66" charset="0"/>
              </a:rPr>
              <a:t>. Образ Килини схожий з образом матері Лукаша.</a:t>
            </a:r>
            <a:endParaRPr lang="uk-UA" sz="2800" dirty="0"/>
          </a:p>
        </p:txBody>
      </p:sp>
      <p:pic>
        <p:nvPicPr>
          <p:cNvPr id="4" name="Рисунок 3" descr="8ee969d5р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3384376" cy="451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Мавка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0872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Comic Sans MS" pitchFamily="66" charset="0"/>
              </a:rPr>
              <a:t>“..в ясно-зеленій одежі, з розпущеними чорними з зеленим полиском </a:t>
            </a:r>
            <a:r>
              <a:rPr lang="uk-UA" sz="2800" dirty="0" err="1" smtClean="0">
                <a:latin typeface="Comic Sans MS" pitchFamily="66" charset="0"/>
              </a:rPr>
              <a:t>косами..”</a:t>
            </a:r>
            <a:endParaRPr lang="uk-UA" sz="2800" dirty="0" smtClean="0">
              <a:latin typeface="Comic Sans MS" pitchFamily="66" charset="0"/>
            </a:endParaRPr>
          </a:p>
          <a:p>
            <a:pPr>
              <a:buNone/>
            </a:pPr>
            <a:endParaRPr lang="uk-UA" sz="2800" dirty="0">
              <a:latin typeface="Comic Sans MS" pitchFamily="66" charset="0"/>
            </a:endParaRPr>
          </a:p>
        </p:txBody>
      </p:sp>
      <p:pic>
        <p:nvPicPr>
          <p:cNvPr id="5" name="Рисунок 4" descr="26b836bd21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3964285" cy="478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4353178_6ba92eb664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429000"/>
            <a:ext cx="5508104" cy="324366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0"/>
            <a:ext cx="7097992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300" dirty="0" smtClean="0">
                <a:latin typeface="Comic Sans MS" pitchFamily="66" charset="0"/>
              </a:rPr>
              <a:t>   </a:t>
            </a:r>
            <a:r>
              <a:rPr lang="uk-UA" sz="2300" dirty="0" smtClean="0">
                <a:latin typeface="Comic Sans MS" pitchFamily="66" charset="0"/>
              </a:rPr>
              <a:t>Мавка – мешканка лісу. Вона живе в гармонії з природою, бережно ставиться до неї, вважає себе її частиною:</a:t>
            </a:r>
            <a:endParaRPr lang="uk-UA" sz="23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300" dirty="0" smtClean="0">
                <a:latin typeface="Comic Sans MS" pitchFamily="66" charset="0"/>
              </a:rPr>
              <a:t>     </a:t>
            </a:r>
            <a:r>
              <a:rPr lang="uk-UA" sz="2300" i="1" dirty="0" smtClean="0">
                <a:latin typeface="Comic Sans MS" pitchFamily="66" charset="0"/>
              </a:rPr>
              <a:t> </a:t>
            </a:r>
            <a:r>
              <a:rPr lang="uk-UA" sz="2300" dirty="0" smtClean="0">
                <a:latin typeface="Comic Sans MS" pitchFamily="66" charset="0"/>
              </a:rPr>
              <a:t>«Дяка щира тобі, </a:t>
            </a:r>
            <a:r>
              <a:rPr lang="uk-UA" sz="2300" dirty="0" err="1" smtClean="0">
                <a:latin typeface="Comic Sans MS" pitchFamily="66" charset="0"/>
              </a:rPr>
              <a:t>ніченько–чарівниченько</a:t>
            </a:r>
            <a:r>
              <a:rPr lang="uk-UA" sz="2300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uk-UA" sz="2300" dirty="0" smtClean="0">
                <a:latin typeface="Comic Sans MS" pitchFamily="66" charset="0"/>
              </a:rPr>
              <a:t>      Що закрила ти моє личенько!</a:t>
            </a:r>
          </a:p>
          <a:p>
            <a:pPr>
              <a:buNone/>
            </a:pPr>
            <a:r>
              <a:rPr lang="uk-UA" sz="2300" dirty="0" smtClean="0">
                <a:latin typeface="Comic Sans MS" pitchFamily="66" charset="0"/>
              </a:rPr>
              <a:t>       І вам, стежечки, як мережечки,</a:t>
            </a:r>
          </a:p>
          <a:p>
            <a:pPr>
              <a:buNone/>
            </a:pPr>
            <a:r>
              <a:rPr lang="uk-UA" sz="2300" dirty="0" smtClean="0">
                <a:latin typeface="Comic Sans MS" pitchFamily="66" charset="0"/>
              </a:rPr>
              <a:t>       Що вели мене до </a:t>
            </a:r>
            <a:r>
              <a:rPr lang="uk-UA" sz="2300" dirty="0" err="1" smtClean="0">
                <a:latin typeface="Comic Sans MS" pitchFamily="66" charset="0"/>
              </a:rPr>
              <a:t>березочки</a:t>
            </a:r>
            <a:r>
              <a:rPr lang="uk-UA" sz="2300" dirty="0" smtClean="0">
                <a:latin typeface="Comic Sans MS" pitchFamily="66" charset="0"/>
              </a:rPr>
              <a:t>!</a:t>
            </a:r>
          </a:p>
          <a:p>
            <a:pPr>
              <a:buNone/>
            </a:pPr>
            <a:r>
              <a:rPr lang="uk-UA" sz="2300" dirty="0" smtClean="0">
                <a:latin typeface="Comic Sans MS" pitchFamily="66" charset="0"/>
              </a:rPr>
              <a:t>      Ой, сховай мене, ти, сестриченько!»</a:t>
            </a:r>
          </a:p>
          <a:p>
            <a:pPr>
              <a:buNone/>
            </a:pPr>
            <a:endParaRPr lang="uk-UA" sz="23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891-kopi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7356348" cy="413426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8640"/>
            <a:ext cx="7560840" cy="2520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    </a:t>
            </a:r>
            <a:r>
              <a:rPr lang="uk-UA" sz="2400" dirty="0" smtClean="0">
                <a:latin typeface="Comic Sans MS" pitchFamily="66" charset="0"/>
              </a:rPr>
              <a:t>Мавка </a:t>
            </a:r>
            <a:r>
              <a:rPr lang="uk-UA" sz="2400" dirty="0" smtClean="0">
                <a:latin typeface="Comic Sans MS" pitchFamily="66" charset="0"/>
              </a:rPr>
              <a:t>– це символ кохання і вічно молодої весни. Все прекрасне в неї асоціюється з чудовою </a:t>
            </a:r>
            <a:r>
              <a:rPr lang="uk-UA" sz="2400" dirty="0" smtClean="0">
                <a:latin typeface="Comic Sans MS" pitchFamily="66" charset="0"/>
              </a:rPr>
              <a:t>музикою, </a:t>
            </a:r>
            <a:r>
              <a:rPr lang="uk-UA" sz="2400" dirty="0" smtClean="0">
                <a:latin typeface="Comic Sans MS" pitchFamily="66" charset="0"/>
              </a:rPr>
              <a:t>яку почула від Лукаша. </a:t>
            </a:r>
            <a:r>
              <a:rPr lang="uk-UA" sz="2400" dirty="0" smtClean="0">
                <a:latin typeface="Comic Sans MS" pitchFamily="66" charset="0"/>
              </a:rPr>
              <a:t>Вона </a:t>
            </a:r>
            <a:r>
              <a:rPr lang="uk-UA" sz="2400" dirty="0" smtClean="0">
                <a:latin typeface="Comic Sans MS" pitchFamily="66" charset="0"/>
              </a:rPr>
              <a:t>прагне не лише пристрасті, а й духовної спорідненості і любові на все життя. Глибоке і самовіддане кохання до Лукаша – найкращий цвіт її </a:t>
            </a:r>
            <a:r>
              <a:rPr lang="uk-UA" sz="2400" dirty="0" smtClean="0">
                <a:latin typeface="Comic Sans MS" pitchFamily="66" charset="0"/>
              </a:rPr>
              <a:t>душі. </a:t>
            </a:r>
            <a:endParaRPr lang="uk-UA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Лукаш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  «…</a:t>
            </a:r>
            <a:r>
              <a:rPr lang="ru-RU" sz="2400" dirty="0" err="1" smtClean="0">
                <a:latin typeface="Comic Sans MS" pitchFamily="66" charset="0"/>
              </a:rPr>
              <a:t>дуже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молодий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хлопець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гарний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чорнобривий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стрункий</a:t>
            </a:r>
            <a:r>
              <a:rPr lang="ru-RU" sz="2400" dirty="0" smtClean="0">
                <a:latin typeface="Comic Sans MS" pitchFamily="66" charset="0"/>
              </a:rPr>
              <a:t>, в очах </a:t>
            </a:r>
            <a:r>
              <a:rPr lang="ru-RU" sz="2400" dirty="0" err="1" smtClean="0">
                <a:latin typeface="Comic Sans MS" pitchFamily="66" charset="0"/>
              </a:rPr>
              <a:t>ще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є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щось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дитяче</a:t>
            </a:r>
            <a:r>
              <a:rPr lang="ru-RU" sz="2400" dirty="0" smtClean="0">
                <a:latin typeface="Comic Sans MS" pitchFamily="66" charset="0"/>
              </a:rPr>
              <a:t>; </a:t>
            </a:r>
            <a:r>
              <a:rPr lang="ru-RU" sz="2400" dirty="0" err="1" smtClean="0">
                <a:latin typeface="Comic Sans MS" pitchFamily="66" charset="0"/>
              </a:rPr>
              <a:t>убраний</a:t>
            </a:r>
            <a:r>
              <a:rPr lang="ru-RU" sz="2400" dirty="0" smtClean="0">
                <a:latin typeface="Comic Sans MS" pitchFamily="66" charset="0"/>
              </a:rPr>
              <a:t> так само в </a:t>
            </a:r>
            <a:r>
              <a:rPr lang="ru-RU" sz="2400" dirty="0" err="1" smtClean="0">
                <a:latin typeface="Comic Sans MS" pitchFamily="66" charset="0"/>
              </a:rPr>
              <a:t>полотняну</a:t>
            </a:r>
            <a:r>
              <a:rPr lang="ru-RU" sz="2400" dirty="0" smtClean="0">
                <a:latin typeface="Comic Sans MS" pitchFamily="66" charset="0"/>
              </a:rPr>
              <a:t> одежу, </a:t>
            </a:r>
            <a:r>
              <a:rPr lang="ru-RU" sz="2400" dirty="0" err="1" smtClean="0">
                <a:latin typeface="Comic Sans MS" pitchFamily="66" charset="0"/>
              </a:rPr>
              <a:t>тільки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тоншого</a:t>
            </a:r>
            <a:r>
              <a:rPr lang="ru-RU" sz="2400" dirty="0" smtClean="0">
                <a:latin typeface="Comic Sans MS" pitchFamily="66" charset="0"/>
              </a:rPr>
              <a:t> полотна; сорочка </a:t>
            </a:r>
            <a:r>
              <a:rPr lang="ru-RU" sz="2400" dirty="0" err="1" smtClean="0">
                <a:latin typeface="Comic Sans MS" pitchFamily="66" charset="0"/>
              </a:rPr>
              <a:t>випущена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мережана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біллю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виложистим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коміром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підперезана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червоним</a:t>
            </a:r>
            <a:r>
              <a:rPr lang="ru-RU" sz="2400" dirty="0" smtClean="0">
                <a:latin typeface="Comic Sans MS" pitchFamily="66" charset="0"/>
              </a:rPr>
              <a:t> поясом, коло </a:t>
            </a:r>
            <a:r>
              <a:rPr lang="ru-RU" sz="2400" dirty="0" err="1" smtClean="0">
                <a:latin typeface="Comic Sans MS" pitchFamily="66" charset="0"/>
              </a:rPr>
              <a:t>коміра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чохлах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червоні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застіжки</a:t>
            </a:r>
            <a:r>
              <a:rPr lang="ru-RU" sz="2400" dirty="0" smtClean="0">
                <a:latin typeface="Comic Sans MS" pitchFamily="66" charset="0"/>
              </a:rPr>
              <a:t>; </a:t>
            </a:r>
            <a:r>
              <a:rPr lang="ru-RU" sz="2400" dirty="0" err="1" smtClean="0">
                <a:latin typeface="Comic Sans MS" pitchFamily="66" charset="0"/>
              </a:rPr>
              <a:t>свити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він</a:t>
            </a:r>
            <a:r>
              <a:rPr lang="ru-RU" sz="2400" dirty="0" smtClean="0">
                <a:latin typeface="Comic Sans MS" pitchFamily="66" charset="0"/>
              </a:rPr>
              <a:t> не </a:t>
            </a:r>
            <a:r>
              <a:rPr lang="ru-RU" sz="2400" dirty="0" err="1" smtClean="0">
                <a:latin typeface="Comic Sans MS" pitchFamily="66" charset="0"/>
              </a:rPr>
              <a:t>має</a:t>
            </a:r>
            <a:r>
              <a:rPr lang="ru-RU" sz="2400" dirty="0" smtClean="0">
                <a:latin typeface="Comic Sans MS" pitchFamily="66" charset="0"/>
              </a:rPr>
              <a:t>; на </a:t>
            </a:r>
            <a:r>
              <a:rPr lang="ru-RU" sz="2400" dirty="0" err="1" smtClean="0">
                <a:latin typeface="Comic Sans MS" pitchFamily="66" charset="0"/>
              </a:rPr>
              <a:t>голові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бриль</a:t>
            </a:r>
            <a:r>
              <a:rPr lang="ru-RU" sz="2400" dirty="0" smtClean="0">
                <a:latin typeface="Comic Sans MS" pitchFamily="66" charset="0"/>
              </a:rPr>
              <a:t>…»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4" name="Рисунок 3" descr="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501008"/>
            <a:ext cx="4104455" cy="3148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864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400" dirty="0" smtClean="0">
                <a:latin typeface="Comic Sans MS" pitchFamily="66" charset="0"/>
              </a:rPr>
              <a:t>     Лукаш </a:t>
            </a:r>
            <a:r>
              <a:rPr lang="uk-UA" sz="2400" dirty="0" smtClean="0">
                <a:latin typeface="Comic Sans MS" pitchFamily="66" charset="0"/>
              </a:rPr>
              <a:t>- молодий парубок, </a:t>
            </a:r>
            <a:r>
              <a:rPr lang="uk-UA" sz="2400" dirty="0" smtClean="0">
                <a:latin typeface="Comic Sans MS" pitchFamily="66" charset="0"/>
              </a:rPr>
              <a:t>який </a:t>
            </a:r>
            <a:r>
              <a:rPr lang="uk-UA" sz="2400" dirty="0" smtClean="0">
                <a:latin typeface="Comic Sans MS" pitchFamily="66" charset="0"/>
              </a:rPr>
              <a:t>з першого погляду закохався в Мавку. </a:t>
            </a:r>
            <a:r>
              <a:rPr lang="uk-UA" sz="2400" dirty="0" smtClean="0">
                <a:latin typeface="Comic Sans MS" pitchFamily="66" charset="0"/>
              </a:rPr>
              <a:t>Він </a:t>
            </a:r>
            <a:r>
              <a:rPr lang="uk-UA" sz="2400" dirty="0" smtClean="0">
                <a:latin typeface="Comic Sans MS" pitchFamily="66" charset="0"/>
              </a:rPr>
              <a:t>добре грав на сопілці, </a:t>
            </a:r>
            <a:r>
              <a:rPr lang="uk-UA" sz="2400" dirty="0" smtClean="0">
                <a:latin typeface="Comic Sans MS" pitchFamily="66" charset="0"/>
              </a:rPr>
              <a:t>що також </a:t>
            </a:r>
            <a:r>
              <a:rPr lang="uk-UA" sz="2400" dirty="0" smtClean="0">
                <a:latin typeface="Comic Sans MS" pitchFamily="66" charset="0"/>
              </a:rPr>
              <a:t>причарувало </a:t>
            </a:r>
            <a:r>
              <a:rPr lang="uk-UA" sz="2400" dirty="0" smtClean="0">
                <a:latin typeface="Comic Sans MS" pitchFamily="66" charset="0"/>
              </a:rPr>
              <a:t>Мавку до </a:t>
            </a:r>
            <a:r>
              <a:rPr lang="uk-UA" sz="2400" dirty="0" smtClean="0">
                <a:latin typeface="Comic Sans MS" pitchFamily="66" charset="0"/>
              </a:rPr>
              <a:t>нього. Але </a:t>
            </a:r>
            <a:r>
              <a:rPr lang="uk-UA" sz="2400" dirty="0" smtClean="0">
                <a:latin typeface="Comic Sans MS" pitchFamily="66" charset="0"/>
              </a:rPr>
              <a:t>згодом Лукаш зраджує Мавку і починає жити з Килиною. </a:t>
            </a:r>
            <a:r>
              <a:rPr lang="uk-UA" sz="2400" dirty="0" smtClean="0">
                <a:latin typeface="Comic Sans MS" pitchFamily="66" charset="0"/>
              </a:rPr>
              <a:t>Але </a:t>
            </a:r>
            <a:r>
              <a:rPr lang="uk-UA" sz="2400" dirty="0" smtClean="0">
                <a:latin typeface="Comic Sans MS" pitchFamily="66" charset="0"/>
              </a:rPr>
              <a:t>таке </a:t>
            </a:r>
            <a:r>
              <a:rPr lang="uk-UA" sz="2400" dirty="0" smtClean="0">
                <a:latin typeface="Comic Sans MS" pitchFamily="66" charset="0"/>
              </a:rPr>
              <a:t>життя не приносить Лукашу щастя. </a:t>
            </a:r>
            <a:r>
              <a:rPr lang="uk-UA" sz="2400" dirty="0" smtClean="0">
                <a:latin typeface="Comic Sans MS" pitchFamily="66" charset="0"/>
              </a:rPr>
              <a:t>Він шкодує, що зрадив Мавку і тому помирає, замерзаючи від холоду.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4" name="Рисунок 3" descr="29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852936"/>
            <a:ext cx="2553072" cy="382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413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562350" cy="4762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Дядько Лев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7456" y="1484784"/>
            <a:ext cx="4896544" cy="49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	    “..</a:t>
            </a:r>
            <a:r>
              <a:rPr lang="ru-RU" sz="2400" dirty="0" smtClean="0">
                <a:latin typeface="Comic Sans MS" pitchFamily="66" charset="0"/>
              </a:rPr>
              <a:t>уже </a:t>
            </a:r>
            <a:r>
              <a:rPr lang="ru-RU" sz="2400" dirty="0" err="1" smtClean="0">
                <a:latin typeface="Comic Sans MS" pitchFamily="66" charset="0"/>
              </a:rPr>
              <a:t>старий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чоловік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поважний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дуже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добрий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виду; </a:t>
            </a:r>
            <a:r>
              <a:rPr lang="ru-RU" sz="2400" dirty="0" err="1" smtClean="0">
                <a:latin typeface="Comic Sans MS" pitchFamily="66" charset="0"/>
              </a:rPr>
              <a:t>по-поліському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довге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волосся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білими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хвилями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спускається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плечі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з-під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сивої</a:t>
            </a:r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sz="2400" dirty="0" err="1" smtClean="0">
                <a:latin typeface="Comic Sans MS" pitchFamily="66" charset="0"/>
              </a:rPr>
              <a:t>повстяної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шапки-рогатки; </a:t>
            </a:r>
            <a:r>
              <a:rPr lang="ru-RU" sz="2400" dirty="0" err="1" smtClean="0">
                <a:latin typeface="Comic Sans MS" pitchFamily="66" charset="0"/>
              </a:rPr>
              <a:t>убраний</a:t>
            </a:r>
            <a:r>
              <a:rPr lang="ru-RU" sz="2400" dirty="0" smtClean="0">
                <a:latin typeface="Comic Sans MS" pitchFamily="66" charset="0"/>
              </a:rPr>
              <a:t> Лев у </a:t>
            </a:r>
            <a:r>
              <a:rPr lang="ru-RU" sz="2400" dirty="0" err="1" smtClean="0">
                <a:latin typeface="Comic Sans MS" pitchFamily="66" charset="0"/>
              </a:rPr>
              <a:t>полотняну</a:t>
            </a:r>
            <a:r>
              <a:rPr lang="ru-RU" sz="2400" dirty="0" smtClean="0">
                <a:latin typeface="Comic Sans MS" pitchFamily="66" charset="0"/>
              </a:rPr>
              <a:t> одежу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ясно-сиву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майже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білу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свиту…</a:t>
            </a:r>
            <a:r>
              <a:rPr lang="uk-UA" sz="2400" dirty="0" smtClean="0">
                <a:latin typeface="Comic Sans MS" pitchFamily="66" charset="0"/>
              </a:rPr>
              <a:t>“</a:t>
            </a:r>
          </a:p>
          <a:p>
            <a:pPr>
              <a:buNone/>
            </a:pPr>
            <a:r>
              <a:rPr lang="ru-RU" sz="2400" dirty="0" smtClean="0"/>
              <a:t>            </a:t>
            </a:r>
            <a:r>
              <a:rPr lang="ru-RU" sz="2400" dirty="0" err="1" smtClean="0">
                <a:latin typeface="Comic Sans MS" pitchFamily="66" charset="0"/>
              </a:rPr>
              <a:t>Дядько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Лев - </a:t>
            </a:r>
            <a:r>
              <a:rPr lang="ru-RU" sz="2400" dirty="0" err="1" smtClean="0">
                <a:latin typeface="Comic Sans MS" pitchFamily="66" charset="0"/>
              </a:rPr>
              <a:t>позитивний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добрий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розумний</a:t>
            </a:r>
            <a:r>
              <a:rPr lang="ru-RU" sz="2400" dirty="0" smtClean="0">
                <a:latin typeface="Comic Sans MS" pitchFamily="66" charset="0"/>
              </a:rPr>
              <a:t> персонаж. </a:t>
            </a:r>
            <a:r>
              <a:rPr lang="ru-RU" sz="2400" dirty="0" err="1" smtClean="0">
                <a:latin typeface="Comic Sans MS" pitchFamily="66" charset="0"/>
              </a:rPr>
              <a:t>Він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є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втіленням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людської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гармонії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природою.</a:t>
            </a:r>
            <a:endParaRPr lang="uk-UA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"Той, що греблі рве"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       “…</a:t>
            </a:r>
            <a:r>
              <a:rPr lang="uk-UA" sz="2400" dirty="0" smtClean="0">
                <a:latin typeface="Comic Sans MS" pitchFamily="66" charset="0"/>
              </a:rPr>
              <a:t>молодий, дуже білявий, синьоокий, з буйними і разом плавкими рухами; одежа на йому міниться барвами, від каламутно-жовтої до ясно-блакитної, і поблискує гострими злотистими </a:t>
            </a:r>
            <a:r>
              <a:rPr lang="uk-UA" sz="2400" dirty="0" err="1" smtClean="0">
                <a:latin typeface="Comic Sans MS" pitchFamily="66" charset="0"/>
              </a:rPr>
              <a:t>іскрами</a:t>
            </a:r>
            <a:r>
              <a:rPr lang="uk-UA" sz="2400" dirty="0" err="1" smtClean="0">
                <a:latin typeface="Comic Sans MS" pitchFamily="66" charset="0"/>
              </a:rPr>
              <a:t>...”</a:t>
            </a: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	</a:t>
            </a:r>
            <a:r>
              <a:rPr lang="uk-UA" sz="2400" dirty="0" smtClean="0">
                <a:latin typeface="Comic Sans MS" pitchFamily="66" charset="0"/>
              </a:rPr>
              <a:t>	</a:t>
            </a:r>
            <a:r>
              <a:rPr lang="uk-UA" sz="2400" dirty="0" err="1" smtClean="0">
                <a:latin typeface="Comic Sans MS" pitchFamily="66" charset="0"/>
              </a:rPr>
              <a:t>“Той</a:t>
            </a:r>
            <a:r>
              <a:rPr lang="uk-UA" sz="2400" dirty="0" smtClean="0">
                <a:latin typeface="Comic Sans MS" pitchFamily="66" charset="0"/>
              </a:rPr>
              <a:t>, що греблі </a:t>
            </a:r>
            <a:r>
              <a:rPr lang="uk-UA" sz="2400" dirty="0" err="1" smtClean="0">
                <a:latin typeface="Comic Sans MS" pitchFamily="66" charset="0"/>
              </a:rPr>
              <a:t>рве”</a:t>
            </a:r>
            <a:r>
              <a:rPr lang="uk-UA" sz="2400" dirty="0" smtClean="0">
                <a:latin typeface="Comic Sans MS" pitchFamily="66" charset="0"/>
              </a:rPr>
              <a:t> – сколочує ріки. Він справжній нероба, підступний, приносить шкоду, </a:t>
            </a:r>
            <a:r>
              <a:rPr lang="ru-RU" sz="2400" dirty="0" smtClean="0"/>
              <a:t>«</a:t>
            </a:r>
            <a:r>
              <a:rPr lang="ru-RU" sz="2400" dirty="0" err="1" smtClean="0"/>
              <a:t>зрадлива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лукава в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вдача</a:t>
            </a:r>
            <a:r>
              <a:rPr lang="ru-RU" sz="2400" dirty="0" smtClean="0"/>
              <a:t>».</a:t>
            </a:r>
            <a:endParaRPr lang="uk-UA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404664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  <a:latin typeface="Comic Sans MS" pitchFamily="66" charset="0"/>
              </a:rPr>
              <a:t>Русалка Водяна </a:t>
            </a:r>
            <a:endParaRPr lang="uk-UA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34076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	    «..на </a:t>
            </a:r>
            <a:r>
              <a:rPr lang="ru-RU" sz="2400" dirty="0" err="1" smtClean="0">
                <a:latin typeface="Comic Sans MS" pitchFamily="66" charset="0"/>
              </a:rPr>
              <a:t>ній</a:t>
            </a:r>
            <a:r>
              <a:rPr lang="ru-RU" sz="2400" dirty="0" smtClean="0">
                <a:latin typeface="Comic Sans MS" pitchFamily="66" charset="0"/>
              </a:rPr>
              <a:t> два </a:t>
            </a:r>
            <a:r>
              <a:rPr lang="ru-RU" sz="2400" dirty="0" err="1" smtClean="0">
                <a:latin typeface="Comic Sans MS" pitchFamily="66" charset="0"/>
              </a:rPr>
              <a:t>вінки</a:t>
            </a:r>
            <a:r>
              <a:rPr lang="ru-RU" sz="2400" dirty="0" smtClean="0">
                <a:latin typeface="Comic Sans MS" pitchFamily="66" charset="0"/>
              </a:rPr>
              <a:t> - один </a:t>
            </a:r>
            <a:r>
              <a:rPr lang="ru-RU" sz="2400" dirty="0" err="1" smtClean="0">
                <a:latin typeface="Comic Sans MS" pitchFamily="66" charset="0"/>
              </a:rPr>
              <a:t>більший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зелений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другий</a:t>
            </a:r>
            <a:r>
              <a:rPr lang="ru-RU" sz="2400" dirty="0" smtClean="0">
                <a:latin typeface="Comic Sans MS" pitchFamily="66" charset="0"/>
              </a:rPr>
              <a:t> маленький, як коронка, </a:t>
            </a:r>
            <a:r>
              <a:rPr lang="ru-RU" sz="2400" dirty="0" err="1" smtClean="0">
                <a:latin typeface="Comic Sans MS" pitchFamily="66" charset="0"/>
              </a:rPr>
              <a:t>перловий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smtClean="0">
                <a:latin typeface="Comic Sans MS" pitchFamily="66" charset="0"/>
              </a:rPr>
              <a:t>     </a:t>
            </a:r>
            <a:r>
              <a:rPr lang="ru-RU" sz="2400" dirty="0" err="1" smtClean="0">
                <a:latin typeface="Comic Sans MS" pitchFamily="66" charset="0"/>
              </a:rPr>
              <a:t>з-під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нього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спадає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серпанок</a:t>
            </a:r>
            <a:r>
              <a:rPr lang="ru-RU" sz="2400" dirty="0" smtClean="0">
                <a:latin typeface="Comic Sans MS" pitchFamily="66" charset="0"/>
              </a:rPr>
              <a:t>».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Comic Sans MS" pitchFamily="66" charset="0"/>
              </a:rPr>
              <a:t>      </a:t>
            </a:r>
            <a:r>
              <a:rPr lang="ru-RU" sz="2400" dirty="0" err="1" smtClean="0">
                <a:latin typeface="Comic Sans MS" pitchFamily="66" charset="0"/>
              </a:rPr>
              <a:t>Підступність</a:t>
            </a:r>
            <a:r>
              <a:rPr lang="ru-RU" sz="2400" dirty="0" smtClean="0">
                <a:latin typeface="Comic Sans MS" pitchFamily="66" charset="0"/>
              </a:rPr>
              <a:t>, яку </a:t>
            </a:r>
            <a:r>
              <a:rPr lang="ru-RU" sz="2400" dirty="0" err="1" smtClean="0">
                <a:latin typeface="Comic Sans MS" pitchFamily="66" charset="0"/>
              </a:rPr>
              <a:t>криє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собі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трясовина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властива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Русалці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Водяній</a:t>
            </a:r>
            <a:r>
              <a:rPr lang="ru-RU" sz="2400" dirty="0" smtClean="0">
                <a:latin typeface="Comic Sans MS" pitchFamily="66" charset="0"/>
              </a:rPr>
              <a:t>. У </a:t>
            </a:r>
            <a:r>
              <a:rPr lang="ru-RU" sz="2400" dirty="0" err="1" smtClean="0">
                <a:latin typeface="Comic Sans MS" pitchFamily="66" charset="0"/>
              </a:rPr>
              <a:t>цьому</a:t>
            </a:r>
            <a:r>
              <a:rPr lang="ru-RU" sz="2400" dirty="0" smtClean="0">
                <a:latin typeface="Comic Sans MS" pitchFamily="66" charset="0"/>
              </a:rPr>
              <a:t> вона схожа на </a:t>
            </a:r>
            <a:r>
              <a:rPr lang="ru-RU" sz="2400" dirty="0" err="1" smtClean="0">
                <a:latin typeface="Comic Sans MS" pitchFamily="66" charset="0"/>
              </a:rPr>
              <a:t>фольклорний</a:t>
            </a:r>
            <a:r>
              <a:rPr lang="ru-RU" sz="2400" dirty="0" smtClean="0">
                <a:latin typeface="Comic Sans MS" pitchFamily="66" charset="0"/>
              </a:rPr>
              <a:t> образ русалки: «На </a:t>
            </a:r>
            <a:r>
              <a:rPr lang="ru-RU" sz="2400" dirty="0" err="1" smtClean="0">
                <a:latin typeface="Comic Sans MS" pitchFamily="66" charset="0"/>
              </a:rPr>
              <a:t>цілу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довгу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мить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тобі</a:t>
            </a:r>
            <a:r>
              <a:rPr lang="ru-RU" sz="2400" dirty="0" smtClean="0">
                <a:latin typeface="Comic Sans MS" pitchFamily="66" charset="0"/>
              </a:rPr>
              <a:t> я буду </a:t>
            </a:r>
            <a:r>
              <a:rPr lang="ru-RU" sz="2400" dirty="0" err="1" smtClean="0">
                <a:latin typeface="Comic Sans MS" pitchFamily="66" charset="0"/>
              </a:rPr>
              <a:t>вірна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хвилину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буду</a:t>
            </a:r>
            <a:r>
              <a:rPr lang="ru-RU" sz="2400" dirty="0" smtClean="0">
                <a:latin typeface="Comic Sans MS" pitchFamily="66" charset="0"/>
              </a:rPr>
              <a:t> я </a:t>
            </a:r>
            <a:r>
              <a:rPr lang="ru-RU" sz="2400" dirty="0" err="1" smtClean="0">
                <a:latin typeface="Comic Sans MS" pitchFamily="66" charset="0"/>
              </a:rPr>
              <a:t>ласкава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покірна</a:t>
            </a:r>
            <a:r>
              <a:rPr lang="ru-RU" sz="2400" dirty="0" smtClean="0">
                <a:latin typeface="Comic Sans MS" pitchFamily="66" charset="0"/>
              </a:rPr>
              <a:t>, а </a:t>
            </a:r>
            <a:r>
              <a:rPr lang="ru-RU" sz="2400" dirty="0" err="1" smtClean="0">
                <a:latin typeface="Comic Sans MS" pitchFamily="66" charset="0"/>
              </a:rPr>
              <a:t>зраду</a:t>
            </a:r>
            <a:r>
              <a:rPr lang="ru-RU" sz="2400" dirty="0" smtClean="0">
                <a:latin typeface="Comic Sans MS" pitchFamily="66" charset="0"/>
              </a:rPr>
              <a:t> потоплю!»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>
              <a:latin typeface="Comic Sans MS" pitchFamily="66" charset="0"/>
            </a:endParaRPr>
          </a:p>
        </p:txBody>
      </p:sp>
      <p:pic>
        <p:nvPicPr>
          <p:cNvPr id="4" name="Рисунок 3" descr="77902854_4080226_c03054407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797438" cy="3625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</TotalTime>
  <Words>137</Words>
  <Application>Microsoft Office PowerPoint</Application>
  <PresentationFormat>Экран (4:3)</PresentationFormat>
  <Paragraphs>40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Характеристика персонажів драми-феєрії  “Лісова пісня”</vt:lpstr>
      <vt:lpstr>Мавка</vt:lpstr>
      <vt:lpstr>Слайд 3</vt:lpstr>
      <vt:lpstr>Слайд 4</vt:lpstr>
      <vt:lpstr>Лукаш</vt:lpstr>
      <vt:lpstr>Слайд 6</vt:lpstr>
      <vt:lpstr>Дядько Лев</vt:lpstr>
      <vt:lpstr>"Той, що греблі рве"</vt:lpstr>
      <vt:lpstr>Русалка Водяна </vt:lpstr>
      <vt:lpstr>Водяник</vt:lpstr>
      <vt:lpstr>Слайд 11</vt:lpstr>
      <vt:lpstr>Потерчата</vt:lpstr>
      <vt:lpstr>Перелесник</vt:lpstr>
      <vt:lpstr>Лісовик</vt:lpstr>
      <vt:lpstr>Русалка Польова</vt:lpstr>
      <vt:lpstr>Килина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персонажів драми-феєрії  “Лісова пісня”</dc:title>
  <dc:creator>Vasya</dc:creator>
  <cp:lastModifiedBy>Vanya</cp:lastModifiedBy>
  <cp:revision>21</cp:revision>
  <dcterms:created xsi:type="dcterms:W3CDTF">2013-04-02T15:54:40Z</dcterms:created>
  <dcterms:modified xsi:type="dcterms:W3CDTF">2013-04-02T19:24:41Z</dcterms:modified>
</cp:coreProperties>
</file>