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37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330A-814E-4487-B03E-369BBFE2EBF2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63DA-AAC5-4590-87F8-EC22F9682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330A-814E-4487-B03E-369BBFE2EBF2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63DA-AAC5-4590-87F8-EC22F9682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330A-814E-4487-B03E-369BBFE2EBF2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63DA-AAC5-4590-87F8-EC22F9682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330A-814E-4487-B03E-369BBFE2EBF2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63DA-AAC5-4590-87F8-EC22F9682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330A-814E-4487-B03E-369BBFE2EBF2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63DA-AAC5-4590-87F8-EC22F9682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330A-814E-4487-B03E-369BBFE2EBF2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63DA-AAC5-4590-87F8-EC22F9682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330A-814E-4487-B03E-369BBFE2EBF2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63DA-AAC5-4590-87F8-EC22F9682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330A-814E-4487-B03E-369BBFE2EBF2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63DA-AAC5-4590-87F8-EC22F9682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330A-814E-4487-B03E-369BBFE2EBF2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63DA-AAC5-4590-87F8-EC22F9682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330A-814E-4487-B03E-369BBFE2EBF2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63DA-AAC5-4590-87F8-EC22F9682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2330A-814E-4487-B03E-369BBFE2EBF2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63DA-AAC5-4590-87F8-EC22F9682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2330A-814E-4487-B03E-369BBFE2EBF2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163DA-AAC5-4590-87F8-EC22F9682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48" y="0"/>
            <a:ext cx="4572000" cy="100013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i="1" dirty="0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Леся </a:t>
            </a:r>
            <a:r>
              <a:rPr lang="ru-RU" sz="6000" b="1" i="1" dirty="0" err="1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Українка</a:t>
            </a:r>
            <a:endParaRPr lang="ru-RU" b="1" i="1" dirty="0">
              <a:ln w="11430">
                <a:solidFill>
                  <a:schemeClr val="bg1"/>
                </a:solidFill>
              </a:ln>
              <a:solidFill>
                <a:srgbClr val="66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1071546"/>
            <a:ext cx="5000660" cy="5786454"/>
          </a:xfrm>
        </p:spPr>
        <p:txBody>
          <a:bodyPr>
            <a:normAutofit fontScale="85000" lnSpcReduction="10000"/>
          </a:bodyPr>
          <a:lstStyle/>
          <a:p>
            <a:r>
              <a:rPr lang="ru-RU" u="sng" dirty="0" smtClean="0">
                <a:solidFill>
                  <a:schemeClr val="tx1"/>
                </a:solidFill>
              </a:rPr>
              <a:t>При </a:t>
            </a:r>
            <a:r>
              <a:rPr lang="ru-RU" u="sng" dirty="0" err="1" smtClean="0">
                <a:solidFill>
                  <a:schemeClr val="tx1"/>
                </a:solidFill>
              </a:rPr>
              <a:t>народженні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Лариса </a:t>
            </a:r>
            <a:r>
              <a:rPr lang="ru-RU" dirty="0" err="1" smtClean="0">
                <a:solidFill>
                  <a:schemeClr val="tx1"/>
                </a:solidFill>
              </a:rPr>
              <a:t>Петрівна</a:t>
            </a:r>
            <a:r>
              <a:rPr lang="ru-RU" dirty="0" smtClean="0">
                <a:solidFill>
                  <a:schemeClr val="tx1"/>
                </a:solidFill>
              </a:rPr>
              <a:t> Косач</a:t>
            </a:r>
          </a:p>
          <a:p>
            <a:r>
              <a:rPr lang="ru-RU" u="sng" dirty="0" smtClean="0">
                <a:solidFill>
                  <a:schemeClr val="tx1"/>
                </a:solidFill>
              </a:rPr>
              <a:t>Дата  </a:t>
            </a:r>
            <a:r>
              <a:rPr lang="ru-RU" u="sng" dirty="0" err="1" smtClean="0">
                <a:solidFill>
                  <a:schemeClr val="tx1"/>
                </a:solidFill>
              </a:rPr>
              <a:t>народження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13 (25) лютого 1871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Місце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народження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м. </a:t>
            </a:r>
            <a:r>
              <a:rPr lang="ru-RU" dirty="0" err="1" smtClean="0">
                <a:solidFill>
                  <a:schemeClr val="tx1"/>
                </a:solidFill>
              </a:rPr>
              <a:t>Новоград-Волинський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u="sng" dirty="0" smtClean="0">
                <a:solidFill>
                  <a:schemeClr val="tx1"/>
                </a:solidFill>
              </a:rPr>
              <a:t>Дата  </a:t>
            </a:r>
            <a:r>
              <a:rPr lang="ru-RU" u="sng" dirty="0" err="1" smtClean="0">
                <a:solidFill>
                  <a:schemeClr val="tx1"/>
                </a:solidFill>
              </a:rPr>
              <a:t>смерті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19 </a:t>
            </a:r>
            <a:r>
              <a:rPr lang="ru-RU" dirty="0" err="1" smtClean="0">
                <a:solidFill>
                  <a:schemeClr val="tx1"/>
                </a:solidFill>
              </a:rPr>
              <a:t>липня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(1 </a:t>
            </a:r>
            <a:r>
              <a:rPr lang="ru-RU" dirty="0" err="1" smtClean="0">
                <a:solidFill>
                  <a:schemeClr val="tx1"/>
                </a:solidFill>
              </a:rPr>
              <a:t>серпня</a:t>
            </a:r>
            <a:r>
              <a:rPr lang="ru-RU" dirty="0" smtClean="0">
                <a:solidFill>
                  <a:schemeClr val="tx1"/>
                </a:solidFill>
              </a:rPr>
              <a:t>) 1913 (42 роки)</a:t>
            </a:r>
          </a:p>
          <a:p>
            <a:r>
              <a:rPr lang="ru-RU" u="sng" dirty="0" err="1" smtClean="0">
                <a:solidFill>
                  <a:schemeClr val="tx1"/>
                </a:solidFill>
              </a:rPr>
              <a:t>Місце</a:t>
            </a:r>
            <a:r>
              <a:rPr lang="ru-RU" u="sng" dirty="0" smtClean="0">
                <a:solidFill>
                  <a:schemeClr val="tx1"/>
                </a:solidFill>
              </a:rPr>
              <a:t>  </a:t>
            </a:r>
            <a:r>
              <a:rPr lang="ru-RU" u="sng" dirty="0" err="1" smtClean="0">
                <a:solidFill>
                  <a:schemeClr val="tx1"/>
                </a:solidFill>
              </a:rPr>
              <a:t>смерті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м. </a:t>
            </a:r>
            <a:r>
              <a:rPr lang="ru-RU" dirty="0" err="1" smtClean="0">
                <a:solidFill>
                  <a:schemeClr val="tx1"/>
                </a:solidFill>
              </a:rPr>
              <a:t>Сурамі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Грузія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u="sng" dirty="0" err="1" smtClean="0">
                <a:solidFill>
                  <a:schemeClr val="tx1"/>
                </a:solidFill>
              </a:rPr>
              <a:t>Рід</a:t>
            </a:r>
            <a:r>
              <a:rPr lang="ru-RU" u="sng" dirty="0" smtClean="0">
                <a:solidFill>
                  <a:schemeClr val="tx1"/>
                </a:solidFill>
              </a:rPr>
              <a:t> </a:t>
            </a:r>
            <a:r>
              <a:rPr lang="ru-RU" u="sng" dirty="0" err="1" smtClean="0">
                <a:solidFill>
                  <a:schemeClr val="tx1"/>
                </a:solidFill>
              </a:rPr>
              <a:t>діяльності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прозаїк</a:t>
            </a:r>
            <a:r>
              <a:rPr lang="ru-RU" dirty="0" smtClean="0">
                <a:solidFill>
                  <a:schemeClr val="tx1"/>
                </a:solidFill>
              </a:rPr>
              <a:t>, поет, драматург, </a:t>
            </a:r>
            <a:r>
              <a:rPr lang="ru-RU" dirty="0" err="1" smtClean="0">
                <a:solidFill>
                  <a:schemeClr val="tx1"/>
                </a:solidFill>
              </a:rPr>
              <a:t>публіцист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u="sng" dirty="0" smtClean="0">
                <a:solidFill>
                  <a:schemeClr val="tx1"/>
                </a:solidFill>
              </a:rPr>
              <a:t>Жанр</a:t>
            </a:r>
            <a:r>
              <a:rPr lang="ru-RU" dirty="0" smtClean="0">
                <a:solidFill>
                  <a:schemeClr val="tx1"/>
                </a:solidFill>
              </a:rPr>
              <a:t>:	драматична поема, </a:t>
            </a:r>
            <a:r>
              <a:rPr lang="ru-RU" dirty="0" err="1" smtClean="0">
                <a:solidFill>
                  <a:schemeClr val="tx1"/>
                </a:solidFill>
              </a:rPr>
              <a:t>вірш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385765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142900"/>
            <a:ext cx="8229600" cy="78579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err="1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Значення</a:t>
            </a:r>
            <a:r>
              <a:rPr lang="ru-RU" b="1" dirty="0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творчості</a:t>
            </a:r>
            <a:endParaRPr lang="ru-RU" b="1" dirty="0">
              <a:ln w="11430">
                <a:solidFill>
                  <a:schemeClr val="bg1"/>
                </a:solidFill>
              </a:ln>
              <a:solidFill>
                <a:srgbClr val="66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860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Винятково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велике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значення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творчості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Лесі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Українки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в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історії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української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літератури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полягає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в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тому,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що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вона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збагатила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українську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поезію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новими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темами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й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мотивами.</a:t>
            </a:r>
          </a:p>
          <a:p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На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переломі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19 — 20 ст.,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використовуючи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мандрівні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сюжети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світової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літератури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, Леся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Українка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стала в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авангарді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творчих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сил,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що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виводили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українську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літературу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на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широку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арену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світової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літератури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.</a:t>
            </a:r>
            <a:endParaRPr lang="ru-RU" sz="2000" dirty="0">
              <a:ln>
                <a:solidFill>
                  <a:srgbClr val="483700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71678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Леся </a:t>
            </a:r>
            <a:r>
              <a:rPr lang="ru-RU" sz="2400" b="1" i="1" u="sng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Українка</a:t>
            </a:r>
            <a:r>
              <a:rPr lang="ru-RU" sz="2400" b="1" i="1" u="sng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i="1" u="sng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sz="2400" b="1" i="1" u="sng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i="1" u="sng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кінематограф</a:t>
            </a:r>
            <a:r>
              <a:rPr lang="ru-RU" sz="2400" b="1" i="1" u="sng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2400" i="1" u="sng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dirty="0" smtClean="0">
                <a:ln>
                  <a:solidFill>
                    <a:srgbClr val="483700"/>
                  </a:solidFill>
                </a:ln>
              </a:rPr>
              <a:t> </a:t>
            </a:r>
          </a:p>
          <a:p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Їй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присвячено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художній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фільм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М.Мащенка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«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Іду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до тебе» (1972),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науково-популярні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картини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«Леся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Українка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» (1957), «Леся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Українка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» (1969),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документальну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стрічку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«Леся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Українка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» (1971).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Найвідоміші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екранізації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її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творів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— «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Лісова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пісня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» (1961)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В.Івченка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та «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Лісова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пісня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.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Мавка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» (1980)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Ю.Іллєнка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, «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Спокуса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Дон Жуана» (1985)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В.Левіна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,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телевізійна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вистава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«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Оргія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» (1991).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272677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Театральні</a:t>
            </a:r>
            <a:r>
              <a:rPr lang="ru-RU" sz="24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постанови за </a:t>
            </a:r>
            <a:r>
              <a:rPr lang="ru-RU" sz="24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творами</a:t>
            </a:r>
            <a:r>
              <a:rPr lang="ru-RU" sz="24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Лесі</a:t>
            </a:r>
            <a:r>
              <a:rPr lang="ru-RU" sz="24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Українки</a:t>
            </a:r>
            <a:r>
              <a:rPr lang="ru-RU" sz="24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endParaRPr lang="ru-RU" dirty="0" smtClean="0"/>
          </a:p>
          <a:p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Композитор М. А.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Скорульський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у 1936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році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написав балет «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Лісова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пісня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» за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однойменною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драмою-феєрією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Лесі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Українки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. З 1958 року балет «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Лісова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пісня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»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йде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у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постановці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балетмейстера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В.Вронського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.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Харківським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театром «</a:t>
            </a:r>
            <a:r>
              <a:rPr lang="en-US" sz="2000" dirty="0" smtClean="0">
                <a:ln>
                  <a:solidFill>
                    <a:srgbClr val="483700"/>
                  </a:solidFill>
                </a:ln>
              </a:rPr>
              <a:t>P.S.»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було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випущено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виставу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«Монологи.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Вечір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Слова»,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поетична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вистава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за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поезіями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Лесі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Українки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.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Харківським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театром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імені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Тараса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Шевченка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було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випущено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виставу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«Адвокат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Мартіан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».</a:t>
            </a:r>
            <a:endParaRPr lang="ru-RU" sz="2000" dirty="0">
              <a:ln>
                <a:solidFill>
                  <a:srgbClr val="483700"/>
                </a:solidFill>
              </a:ln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err="1" smtClean="0">
                <a:ln w="3175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Музеї</a:t>
            </a:r>
            <a:r>
              <a:rPr lang="ru-RU" sz="3600" b="1" dirty="0" smtClean="0">
                <a:ln w="3175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ln w="3175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пам'ятники</a:t>
            </a:r>
            <a:r>
              <a:rPr lang="ru-RU" sz="3600" b="1" dirty="0" smtClean="0">
                <a:ln w="3175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3175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3600" b="1" dirty="0" smtClean="0">
                <a:ln w="3175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3175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пам'ятні</a:t>
            </a:r>
            <a:r>
              <a:rPr lang="ru-RU" sz="3600" b="1" dirty="0" smtClean="0">
                <a:ln w="3175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3175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дошки</a:t>
            </a:r>
            <a:r>
              <a:rPr lang="ru-RU" sz="3600" b="1" dirty="0" smtClean="0">
                <a:ln w="3175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3600" b="1" dirty="0">
              <a:ln w="3175">
                <a:solidFill>
                  <a:schemeClr val="bg1"/>
                </a:solidFill>
              </a:ln>
              <a:solidFill>
                <a:srgbClr val="66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00042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 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Музей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Лесі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Українки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у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Києві</a:t>
            </a:r>
            <a:endParaRPr lang="ru-RU" sz="2200" dirty="0" smtClean="0">
              <a:ln>
                <a:solidFill>
                  <a:srgbClr val="483700"/>
                </a:solidFill>
              </a:ln>
            </a:endParaRP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Музей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Лесі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Українки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у Колодяжному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Музей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Лесі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Українки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у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Новограді-Волинському</a:t>
            </a:r>
            <a:endParaRPr lang="ru-RU" sz="2200" dirty="0" smtClean="0">
              <a:ln>
                <a:solidFill>
                  <a:srgbClr val="483700"/>
                </a:solidFill>
              </a:ln>
            </a:endParaRP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Музей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Лесі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Українки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у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Сурамі</a:t>
            </a:r>
            <a:endParaRPr lang="ru-RU" sz="2200" dirty="0" smtClean="0">
              <a:ln>
                <a:solidFill>
                  <a:srgbClr val="483700"/>
                </a:solidFill>
              </a:ln>
            </a:endParaRP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Музей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родини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Косачів</a:t>
            </a:r>
            <a:endParaRPr lang="ru-RU" sz="2200" dirty="0" smtClean="0">
              <a:ln>
                <a:solidFill>
                  <a:srgbClr val="483700"/>
                </a:solidFill>
              </a:ln>
            </a:endParaRPr>
          </a:p>
          <a:p>
            <a:pPr marL="36000">
              <a:buFont typeface="Wingdings" pitchFamily="2" charset="2"/>
              <a:buChar char="v"/>
            </a:pP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Музей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Лесі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Українки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у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Ялті</a:t>
            </a:r>
            <a:endParaRPr lang="ru-RU" sz="2200" dirty="0" smtClean="0">
              <a:ln>
                <a:solidFill>
                  <a:srgbClr val="483700"/>
                </a:solidFill>
              </a:ln>
            </a:endParaRPr>
          </a:p>
          <a:p>
            <a:pPr marL="36000"/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 </a:t>
            </a:r>
          </a:p>
          <a:p>
            <a:pPr marL="36000"/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Пам'ятники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Л.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Українки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встановлено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у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Луцьку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,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Телаві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, </a:t>
            </a:r>
          </a:p>
          <a:p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Балаклаві,у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Києві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, у Торонто.</a:t>
            </a:r>
          </a:p>
          <a:p>
            <a:endParaRPr lang="ru-RU" sz="2200" dirty="0"/>
          </a:p>
        </p:txBody>
      </p:sp>
      <p:pic>
        <p:nvPicPr>
          <p:cNvPr id="5" name="Рисунок 4" descr="Lesia_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643314"/>
            <a:ext cx="2540000" cy="25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2844" y="6211669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Пам'ятна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монета, </a:t>
            </a:r>
            <a:r>
              <a:rPr lang="ru-RU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присвячена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125-річчю </a:t>
            </a:r>
            <a:r>
              <a:rPr lang="ru-RU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дня </a:t>
            </a:r>
            <a:r>
              <a:rPr lang="ru-RU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народження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 l="23334" t="2500" r="26666"/>
          <a:stretch>
            <a:fillRect/>
          </a:stretch>
        </p:blipFill>
        <p:spPr bwMode="auto">
          <a:xfrm>
            <a:off x="6786578" y="1142984"/>
            <a:ext cx="2143140" cy="55721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715140" y="571480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err="1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Пам'ятник</a:t>
            </a:r>
            <a:r>
              <a:rPr lang="ru-RU" sz="16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Лесі</a:t>
            </a:r>
            <a:r>
              <a:rPr lang="ru-RU" sz="16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Українці</a:t>
            </a:r>
            <a:r>
              <a:rPr lang="ru-RU" sz="16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Телаві</a:t>
            </a:r>
            <a:endParaRPr lang="ru-RU" sz="2800" dirty="0" smtClean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64" y="3571876"/>
            <a:ext cx="36433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Пам'ятні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дошки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встановлені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:</a:t>
            </a:r>
          </a:p>
          <a:p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Меморіальна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дошка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Л.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Українці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в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Берліні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.</a:t>
            </a:r>
          </a:p>
          <a:p>
            <a:endParaRPr lang="ru-RU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/>
          <a:srcRect l="8750" t="15000" r="3125" b="16250"/>
          <a:stretch>
            <a:fillRect/>
          </a:stretch>
        </p:blipFill>
        <p:spPr bwMode="auto">
          <a:xfrm>
            <a:off x="3357554" y="4643446"/>
            <a:ext cx="3071834" cy="20899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err="1" smtClean="0">
                <a:ln w="11430">
                  <a:solidFill>
                    <a:schemeClr val="bg2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Використання</a:t>
            </a:r>
            <a:r>
              <a:rPr lang="ru-RU" sz="3600" b="1" dirty="0" smtClean="0">
                <a:ln w="11430">
                  <a:solidFill>
                    <a:schemeClr val="bg2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образу </a:t>
            </a:r>
            <a:r>
              <a:rPr lang="ru-RU" sz="3600" b="1" dirty="0" err="1" smtClean="0">
                <a:ln w="11430">
                  <a:solidFill>
                    <a:schemeClr val="bg2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Лесі</a:t>
            </a:r>
            <a:r>
              <a:rPr lang="ru-RU" sz="3600" b="1" dirty="0" smtClean="0">
                <a:ln w="11430">
                  <a:solidFill>
                    <a:schemeClr val="bg2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>
                  <a:solidFill>
                    <a:schemeClr val="bg2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Українки</a:t>
            </a:r>
            <a:r>
              <a:rPr lang="ru-RU" sz="3600" b="1" dirty="0" smtClean="0">
                <a:ln w="11430">
                  <a:solidFill>
                    <a:schemeClr val="bg2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3600" b="1" dirty="0">
              <a:ln w="11430">
                <a:solidFill>
                  <a:schemeClr val="bg2"/>
                </a:solidFill>
              </a:ln>
              <a:solidFill>
                <a:srgbClr val="66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71678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Банкнота 2001 року </a:t>
            </a:r>
            <a:r>
              <a:rPr lang="ru-RU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номіналом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 </a:t>
            </a:r>
            <a:r>
              <a:rPr lang="ru-RU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гривень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5"/>
            <a:ext cx="2318752" cy="1214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857232"/>
            <a:ext cx="2357454" cy="1134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71736" y="2071678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Банкнота 2007 року </a:t>
            </a:r>
            <a:r>
              <a:rPr lang="ru-RU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номіналом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 </a:t>
            </a:r>
            <a:r>
              <a:rPr lang="ru-RU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гривень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714356"/>
            <a:ext cx="1064370" cy="1500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643438" y="228599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Марка СРСР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714356"/>
            <a:ext cx="2119306" cy="15100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572264" y="221455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Марка Украины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928794" y="2643182"/>
            <a:ext cx="47863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err="1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Премія</a:t>
            </a:r>
            <a:r>
              <a:rPr kumimoji="0" lang="ru-RU" sz="2800" b="1" i="0" u="none" strike="noStrike" normalizeH="0" baseline="0" dirty="0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err="1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імені</a:t>
            </a:r>
            <a:r>
              <a:rPr kumimoji="0" lang="ru-RU" sz="2800" b="1" i="0" u="none" strike="noStrike" normalizeH="0" baseline="0" dirty="0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err="1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Лесі</a:t>
            </a:r>
            <a:r>
              <a:rPr kumimoji="0" lang="ru-RU" sz="2800" b="1" i="0" u="none" strike="noStrike" normalizeH="0" baseline="0" dirty="0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err="1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Українки</a:t>
            </a:r>
            <a:r>
              <a:rPr kumimoji="0" lang="ru-RU" sz="2800" b="1" i="0" u="none" strike="noStrike" normalizeH="0" baseline="0" dirty="0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400" b="1" i="0" u="none" strike="noStrike" normalizeH="0" baseline="0" dirty="0" smtClean="0">
              <a:ln w="11430">
                <a:solidFill>
                  <a:schemeClr val="bg1"/>
                </a:solidFill>
              </a:ln>
              <a:solidFill>
                <a:srgbClr val="66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071810"/>
            <a:ext cx="90011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17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липня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1970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була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заснована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літературна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премія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імені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Лесі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Українки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за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кращий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твір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для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дітей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. </a:t>
            </a:r>
          </a:p>
          <a:p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2004 року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встановлена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«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Премія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Кабінету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Міністрів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України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імені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Лесі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Українки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за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літературно-мистецькі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твори для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дітей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та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юнацтва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».</a:t>
            </a:r>
          </a:p>
          <a:p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00034" y="4357694"/>
            <a:ext cx="796865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err="1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Площі</a:t>
            </a:r>
            <a:r>
              <a:rPr lang="ru-RU" sz="2400" b="1" dirty="0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вулиці</a:t>
            </a:r>
            <a:r>
              <a:rPr lang="ru-RU" sz="2400" b="1" dirty="0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театри</a:t>
            </a:r>
            <a:r>
              <a:rPr lang="ru-RU" sz="2400" b="1" dirty="0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виші</a:t>
            </a:r>
            <a:r>
              <a:rPr lang="ru-RU" sz="2400" b="1" dirty="0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установи, </a:t>
            </a:r>
            <a:r>
              <a:rPr lang="ru-RU" sz="2400" b="1" dirty="0" err="1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підприємства</a:t>
            </a:r>
            <a:r>
              <a:rPr lang="ru-RU" sz="2400" b="1" dirty="0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інше</a:t>
            </a:r>
            <a:endParaRPr lang="ru-RU" sz="2400" b="1" dirty="0">
              <a:ln w="11430">
                <a:solidFill>
                  <a:schemeClr val="bg1"/>
                </a:solidFill>
              </a:ln>
              <a:solidFill>
                <a:srgbClr val="66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4786322"/>
            <a:ext cx="892971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Іменем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Л.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Українки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названі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бульвар,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площа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театр, центральна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публічна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бібліотека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Києві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solidFill>
                  <a:srgbClr val="4837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Ім'я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Л.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Українки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носять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вулиця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парк,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університет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музей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археології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Луцьку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велика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кількість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площ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вулиць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театрів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вишів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установ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підприємств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Україні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зокремам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Її</a:t>
            </a:r>
            <a:r>
              <a:rPr lang="ru-RU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життя</a:t>
            </a:r>
            <a:r>
              <a:rPr lang="ru-RU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творчість</a:t>
            </a:r>
            <a:r>
              <a:rPr lang="ru-RU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вивчає</a:t>
            </a:r>
            <a:r>
              <a:rPr lang="ru-RU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Науково-дослідний</a:t>
            </a:r>
            <a:r>
              <a:rPr lang="ru-RU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інститут</a:t>
            </a:r>
            <a:r>
              <a:rPr lang="ru-RU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Лесі</a:t>
            </a:r>
            <a:r>
              <a:rPr lang="ru-RU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Українки</a:t>
            </a:r>
            <a:r>
              <a:rPr lang="ru-RU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Центральна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міська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бібліотека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імені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Лесі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Українки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міста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Львова.</a:t>
            </a:r>
            <a:endParaRPr kumimoji="0" lang="ru-RU" sz="1000" b="0" i="0" u="none" strike="noStrike" cap="none" normalizeH="0" baseline="0" dirty="0" smtClean="0">
              <a:ln>
                <a:solidFill>
                  <a:srgbClr val="4837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честь названо </a:t>
            </a:r>
            <a:r>
              <a:rPr kumimoji="0" lang="ru-RU" b="0" i="0" u="none" strike="noStrike" cap="none" normalizeH="0" baseline="0" dirty="0" err="1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астероїд</a:t>
            </a:r>
            <a:r>
              <a:rPr kumimoji="0" lang="ru-RU" b="0" i="0" u="none" strike="noStrike" cap="none" normalizeH="0" baseline="0" dirty="0" smtClean="0">
                <a:ln>
                  <a:solidFill>
                    <a:srgbClr val="483700"/>
                  </a:solidFill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2616 Леся.</a:t>
            </a:r>
            <a:endParaRPr kumimoji="0" lang="ru-RU" sz="3200" b="0" i="0" u="none" strike="noStrike" cap="none" normalizeH="0" baseline="0" dirty="0" smtClean="0">
              <a:ln>
                <a:solidFill>
                  <a:srgbClr val="483700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2852"/>
            <a:ext cx="9001156" cy="6715148"/>
          </a:xfrm>
          <a:noFill/>
        </p:spPr>
        <p:txBody>
          <a:bodyPr>
            <a:normAutofit lnSpcReduction="10000"/>
          </a:bodyPr>
          <a:lstStyle/>
          <a:p>
            <a:pPr algn="l"/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Ле́ся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Украї́нка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українська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письменниця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перекладач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культурний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діяч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.</a:t>
            </a:r>
            <a:r>
              <a:rPr lang="en-US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Відома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завдяки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своїм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збіркам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поезій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«На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крилах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пісень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» (1893), «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Думи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мрії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» (1899), «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Відгуки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» (1902), поем «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Давня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казка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» (1893), драм «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Бояриня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» (1913), «Кассандра» (1903-07), «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Лісова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пісня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» (1911) та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ін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. </a:t>
            </a:r>
            <a:endParaRPr lang="en-US" sz="2400" dirty="0" smtClean="0">
              <a:ln>
                <a:solidFill>
                  <a:srgbClr val="483700"/>
                </a:solidFill>
              </a:ln>
              <a:solidFill>
                <a:schemeClr val="tx1"/>
              </a:solidFill>
            </a:endParaRPr>
          </a:p>
          <a:p>
            <a:r>
              <a:rPr lang="ru-RU" b="1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Біографія</a:t>
            </a:r>
            <a:r>
              <a:rPr lang="ru-RU" b="1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 smtClean="0">
              <a:ln>
                <a:solidFill>
                  <a:srgbClr val="4837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Мати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, Ольга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Петрівна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Драгоманова-Косач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—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письменниця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, яка творила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під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псевдонімом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Олена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Пчілка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.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Батько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—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поміщик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який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дуже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любив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літературу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живопис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.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Дитячі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роки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пройшли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на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Волині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: у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Новограді-Волинському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(1871 — весна 1879),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Луцьку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, в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селі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Колодяжному.</a:t>
            </a:r>
            <a:endParaRPr lang="en-US" sz="2400" dirty="0" smtClean="0">
              <a:ln>
                <a:solidFill>
                  <a:srgbClr val="483700"/>
                </a:solidFill>
              </a:ln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У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будинку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Косачів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часто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збиралися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письменники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, художники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музиканти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влаштовувалися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вечори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домашні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концерти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.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Дядько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Лесі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—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Мих</a:t>
            </a:r>
            <a:r>
              <a:rPr lang="en-US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.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Драгоманов,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був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відомим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ученим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громадським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діячем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.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Йому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належить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одна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провідних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ролей у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формуванні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племінниці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згідно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зі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своїми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соціалістичними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переконаннями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ідеалами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служіння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батьківщині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які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вона, на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щастя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, переросла,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допомагав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їй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як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літературний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критик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фольклорист.</a:t>
            </a:r>
            <a:endParaRPr lang="ru-RU" dirty="0">
              <a:ln>
                <a:solidFill>
                  <a:srgbClr val="4837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0"/>
            <a:ext cx="4572000" cy="100013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err="1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Дитинство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928670"/>
            <a:ext cx="6572264" cy="364333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Леся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Українка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та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її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брат Михайло (в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сім'ї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їх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називали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спільним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ім'ям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—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Мишелося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)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вчилися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у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приватних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учителів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. У 4 роки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навчилася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читати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У 6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років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Леся почала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вчитися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вишивати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7 (19 листопада) 1878 листопада того ж року наказом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міністерства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внутрішніх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справ П. А. Косача переведено на роботу до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Луцька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«…Батька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нашого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переведено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обжитого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місця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щоб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покарати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за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його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«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українофільство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» </a:t>
            </a:r>
            <a:endParaRPr lang="ru-RU" sz="2400" dirty="0">
              <a:ln>
                <a:solidFill>
                  <a:srgbClr val="4837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2371725" cy="4286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4282" y="4429132"/>
            <a:ext cx="2428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Леся </a:t>
            </a:r>
            <a:r>
              <a:rPr lang="ru-RU" dirty="0" err="1" smtClean="0">
                <a:solidFill>
                  <a:schemeClr val="bg1"/>
                </a:solidFill>
              </a:rPr>
              <a:t>Українка</a:t>
            </a:r>
            <a:r>
              <a:rPr lang="ru-RU" dirty="0" smtClean="0">
                <a:solidFill>
                  <a:schemeClr val="bg1"/>
                </a:solidFill>
              </a:rPr>
              <a:t> у 7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42812" y="4786322"/>
            <a:ext cx="9001188" cy="2071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У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березні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1879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Заарештовано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Олену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Антонівну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Косач,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тітку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Лесі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, за участь у замаху на шефа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жандармів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Дрентельна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;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пізніше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її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вислано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в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Олонецьку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губернію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, а 1881 р. заслано до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Сибіру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на 5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років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.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Дізнавшись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про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це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, Леся в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кінці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1879 року написала свою першу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поезію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— «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Надія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».</a:t>
            </a:r>
            <a:endParaRPr kumimoji="0" lang="ru-RU" sz="2400" b="0" i="0" u="none" strike="noStrike" kern="1200" cap="none" spc="0" normalizeH="0" baseline="0" noProof="0" dirty="0">
              <a:ln>
                <a:solidFill>
                  <a:srgbClr val="483700"/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-142900"/>
            <a:ext cx="4572000" cy="100013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err="1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Дитинство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364333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6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січня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Леся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дуже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застудилася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, початок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тяжкої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хвороби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Цього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ж року О. П. Косач повезла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Михайла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, Лесю, Ольгу до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Києва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для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навчання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під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керівництвом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приватних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вчителів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. Михайло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й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Леся почали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вчитись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за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програмою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чоловічої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гімназії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, там Леся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бере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уроки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гри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на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фортепіано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у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дружини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М. Лисенка — Ольги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Олександрівни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О'Коннор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На початку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травня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1882 року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Косачі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переїздять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в село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Колодяжне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що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віднині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стало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їхнім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постійним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місцем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проживання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А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тим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часом Леся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братом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Михайлом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живуть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у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Києві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вчаться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у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приватних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вчителів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зокрема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вивчають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грецьку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латинську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мови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Влітку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1883 року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Лесі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діагностували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туберкульоз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кісток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, у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жовтні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цього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ж року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професор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О.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Рінек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оперував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ліву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руку,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видалив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кістки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уражені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туберкульозом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. У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грудні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Леся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повертається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Києва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до Колодяжного, стан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здоров'я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поліпшується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допомогою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матері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Леся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вивчає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французьку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німецьку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мови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.</a:t>
            </a:r>
          </a:p>
          <a:p>
            <a:pPr algn="l"/>
            <a:endParaRPr lang="ru-RU" sz="2400" dirty="0">
              <a:ln>
                <a:solidFill>
                  <a:srgbClr val="483700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-142900"/>
            <a:ext cx="4572000" cy="100013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err="1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Юність</a:t>
            </a:r>
            <a:r>
              <a:rPr lang="ru-RU" b="1" dirty="0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b="1" dirty="0">
              <a:ln w="11430">
                <a:solidFill>
                  <a:schemeClr val="bg1"/>
                </a:solidFill>
              </a:ln>
              <a:solidFill>
                <a:srgbClr val="66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642918"/>
            <a:ext cx="7215174" cy="6072206"/>
          </a:xfrm>
        </p:spPr>
        <p:txBody>
          <a:bodyPr>
            <a:noAutofit/>
          </a:bodyPr>
          <a:lstStyle/>
          <a:p>
            <a:pPr algn="l"/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Починаючи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1884 року Леся активно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пише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вірші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(«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Конвалія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», «Сафо», «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Літо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краснеє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минуло»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ін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.)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публікує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їх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у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часописі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«Зоря» .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Саме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цього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року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з'явився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псевдонім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«Леся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Українка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»</a:t>
            </a:r>
          </a:p>
          <a:p>
            <a:pPr algn="l"/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Сердечна дружба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єднає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Ларису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її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старшим братом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Михайлом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. За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нерозлучність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в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сім'ї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їх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називали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спільним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ім'ям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«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Мишолосіє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»,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пізніше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Ларису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перезвали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в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сім'ї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на Лесю.</a:t>
            </a:r>
          </a:p>
          <a:p>
            <a:pPr algn="l"/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Вона знала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багато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європейських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мову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.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Олена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Петрівна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виховувала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її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як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сильну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людину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, яка не мала права до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надмірного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виявлення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своїх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почуттів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.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Слід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цієї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«</a:t>
            </a:r>
            <a:r>
              <a:rPr lang="en-US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paidei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»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можна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знайти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в кожному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творі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«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поодинокого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мужчини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». Про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рівень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її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освіти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може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свідчити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факт,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що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у 19-літньому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віці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написала для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своїх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сестер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підручник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«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Стародавня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історія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східних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народів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».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Українка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багато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перекладала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  <a:solidFill>
                  <a:schemeClr val="tx1"/>
                </a:solidFill>
              </a:rPr>
              <a:t>. </a:t>
            </a:r>
          </a:p>
          <a:p>
            <a:pPr algn="l"/>
            <a:endParaRPr lang="ru-RU" sz="2400" dirty="0">
              <a:ln>
                <a:solidFill>
                  <a:srgbClr val="4837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1704975" cy="571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-357222" y="6273225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Пам'ятна</a:t>
            </a:r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дошка</a:t>
            </a:r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Лесі</a:t>
            </a:r>
            <a:endParaRPr lang="ru-RU" sz="16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Українці</a:t>
            </a:r>
            <a:r>
              <a:rPr lang="ru-RU" sz="1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Відні</a:t>
            </a:r>
            <a:endParaRPr lang="ru-RU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-142900"/>
            <a:ext cx="5186370" cy="101122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err="1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Зрілість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571480"/>
            <a:ext cx="90011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Побувавши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1891 в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Галичині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, а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пізніше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й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на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Буковині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,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Українка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познайомилася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з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багатьма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визначними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діячами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Західної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України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: І. Франком, М. Павликом, О.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Кобилянською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, В.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Стефаником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, О.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Маковеєм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, Н.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Кобринською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.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Основний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зарис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соціально-політичний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світогляду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Л. Косач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сформувався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після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цілорічного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(1894—95)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її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перебування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у М.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Драгоманова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в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Софії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трагічної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подією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,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якою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була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для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неї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смерть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вуйка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.</a:t>
            </a:r>
          </a:p>
          <a:p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Історію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кохання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Лесі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Українки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часто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розпочинають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із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Сергія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Мержинського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.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Вимушені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потребою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лікування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подорожі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до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Німеччини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,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Австро-Угорщини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,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Італії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,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Єгипту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,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кількаразові</a:t>
            </a:r>
            <a:endParaRPr lang="ru-RU" dirty="0">
              <a:ln>
                <a:solidFill>
                  <a:srgbClr val="483700"/>
                </a:solidFill>
              </a:ln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312" t="13750" r="1250" b="16250"/>
          <a:stretch>
            <a:fillRect/>
          </a:stretch>
        </p:blipFill>
        <p:spPr bwMode="auto">
          <a:xfrm>
            <a:off x="142844" y="4357694"/>
            <a:ext cx="4786346" cy="2405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29190" y="4429132"/>
            <a:ext cx="421481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перебування</a:t>
            </a:r>
            <a:r>
              <a:rPr lang="ru-RU" sz="28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на</a:t>
            </a:r>
            <a:r>
              <a:rPr lang="ru-RU" sz="28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Кавказі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,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Одещині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, в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Криму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збагатили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її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враження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та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сприяли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розширенню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 кругозору </a:t>
            </a:r>
            <a:r>
              <a:rPr lang="ru-RU" sz="2400" dirty="0" err="1" smtClean="0">
                <a:ln>
                  <a:solidFill>
                    <a:srgbClr val="483700"/>
                  </a:solidFill>
                </a:ln>
              </a:rPr>
              <a:t>письменниці</a:t>
            </a:r>
            <a:r>
              <a:rPr lang="ru-RU" sz="2400" dirty="0" smtClean="0">
                <a:ln>
                  <a:solidFill>
                    <a:srgbClr val="483700"/>
                  </a:solidFill>
                </a:ln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6043626" cy="64291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err="1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Останні</a:t>
            </a:r>
            <a:r>
              <a:rPr lang="ru-RU" b="1" dirty="0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роки </a:t>
            </a:r>
            <a:r>
              <a:rPr lang="ru-RU" b="1" dirty="0" err="1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життя</a:t>
            </a:r>
            <a:endParaRPr lang="ru-RU" b="1" dirty="0">
              <a:ln w="11430">
                <a:solidFill>
                  <a:schemeClr val="bg1"/>
                </a:solidFill>
              </a:ln>
              <a:solidFill>
                <a:srgbClr val="66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642919"/>
            <a:ext cx="900115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На початку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березня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1907 року Леся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Українка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переїжджає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з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Колодяжного до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Києва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. А в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кінці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березня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разом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з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К.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Квіткою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здійснила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поїздку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до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Криму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. 7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серпня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1907 р. Леся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Українка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та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Климент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Квітка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офіційно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оформили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шлюб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. 21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серпня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вони разом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вирушають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до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Криму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, де К.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Квітка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одержав посаду в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суді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.</a:t>
            </a:r>
          </a:p>
          <a:p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У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цей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час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багато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працює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на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літературній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ниві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. 5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травня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1907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було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завершено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драматичну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поему «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Айша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та Мохаммед», 18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травня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остаточно завершила поему «Кассандра», роботу над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якою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розпочала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ще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у 1903. У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вересні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було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написано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поезію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«За горою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блискавиці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»,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продовжено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роботу над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творами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«У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пущі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», «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Руфін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Прісцілла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».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Останні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роки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життя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Л.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Косач-Квітки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пройшли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в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подорожах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на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лікування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до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Єгипту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й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на Кавказ. Разом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із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чоловіком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, </a:t>
            </a:r>
          </a:p>
          <a:p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Климентієм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Квіткою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, вона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працювала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над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зібранням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</a:p>
          <a:p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фольклору,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інтенсивно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опрацьовувала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власні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драми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.</a:t>
            </a:r>
          </a:p>
          <a:p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На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звістку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про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важкий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стан 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Лариси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Петрівни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в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Грузію</a:t>
            </a:r>
            <a:endParaRPr lang="ru-RU" sz="2000" dirty="0" smtClean="0">
              <a:ln>
                <a:solidFill>
                  <a:srgbClr val="483700"/>
                </a:solidFill>
              </a:ln>
            </a:endParaRPr>
          </a:p>
          <a:p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приїхала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її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мати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. То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власне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їй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письменниця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диктувала</a:t>
            </a:r>
            <a:endParaRPr lang="ru-RU" sz="2000" dirty="0" smtClean="0">
              <a:ln>
                <a:solidFill>
                  <a:srgbClr val="483700"/>
                </a:solidFill>
              </a:ln>
            </a:endParaRPr>
          </a:p>
          <a:p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проекти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своєї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так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ненаписаної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драми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«На берегах </a:t>
            </a:r>
          </a:p>
          <a:p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Александрії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». </a:t>
            </a:r>
          </a:p>
          <a:p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Померла 19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липня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1913 року в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Сурамі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у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віці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 42 </a:t>
            </a:r>
            <a:r>
              <a:rPr lang="ru-RU" sz="2000" dirty="0" err="1" smtClean="0">
                <a:ln>
                  <a:solidFill>
                    <a:srgbClr val="483700"/>
                  </a:solidFill>
                </a:ln>
              </a:rPr>
              <a:t>років</a:t>
            </a:r>
            <a:r>
              <a:rPr lang="ru-RU" sz="2000" dirty="0" smtClean="0">
                <a:ln>
                  <a:solidFill>
                    <a:srgbClr val="483700"/>
                  </a:solidFill>
                </a:ln>
              </a:rPr>
              <a:t>. </a:t>
            </a:r>
          </a:p>
          <a:p>
            <a:endParaRPr lang="ru-RU" sz="2000" dirty="0" smtClean="0">
              <a:ln>
                <a:solidFill>
                  <a:srgbClr val="483700"/>
                </a:solidFill>
              </a:ln>
            </a:endParaRPr>
          </a:p>
          <a:p>
            <a:endParaRPr lang="ru-RU" sz="2000" dirty="0" smtClean="0">
              <a:ln>
                <a:solidFill>
                  <a:srgbClr val="483700"/>
                </a:solidFill>
              </a:ln>
            </a:endParaRPr>
          </a:p>
          <a:p>
            <a:endParaRPr lang="ru-RU" sz="24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518969"/>
            <a:ext cx="2631090" cy="333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14546" y="6215082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Надгробок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Лесі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Українки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Байковому </a:t>
            </a:r>
            <a:r>
              <a:rPr lang="ru-RU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кладовищі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Києві</a:t>
            </a:r>
            <a:endParaRPr lang="ru-RU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Надгробок Лесі Українки на Байковому кладовищі в Києві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-142900"/>
            <a:ext cx="6758006" cy="86834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err="1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Поетична</a:t>
            </a:r>
            <a:r>
              <a:rPr lang="ru-RU" sz="3600" b="1" dirty="0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творчість</a:t>
            </a:r>
            <a:r>
              <a:rPr lang="ru-RU" sz="3600" b="1" dirty="0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3600" b="1" dirty="0">
              <a:ln w="11430">
                <a:solidFill>
                  <a:schemeClr val="bg1"/>
                </a:solidFill>
              </a:ln>
              <a:solidFill>
                <a:srgbClr val="66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1481"/>
            <a:ext cx="9144000" cy="6286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Писати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поезії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Леся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Українка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почала рано, 9-літньою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дівчиною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(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вірш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«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Надія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»). </a:t>
            </a:r>
          </a:p>
          <a:p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1884 у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львівському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журналі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«Зоря». 1885 у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Львові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вийшла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збірка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її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перекладів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з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Миколи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Гоголя (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виготовлена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нею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спільно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з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братом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Михайлом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).</a:t>
            </a:r>
          </a:p>
          <a:p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Літературна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діяльність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Лесі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Українки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пожвавилася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з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середини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80-их </a:t>
            </a:r>
            <a:r>
              <a:rPr lang="en-US" sz="2100" dirty="0" smtClean="0">
                <a:ln>
                  <a:solidFill>
                    <a:srgbClr val="483700"/>
                  </a:solidFill>
                </a:ln>
              </a:rPr>
              <a:t>pp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., коли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Косачі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переїхали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до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Києва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і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в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оточенні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родин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Лисенків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і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Старицьких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вона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увійшла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до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літературного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гуртка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«Плеяда». 1892 у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Львові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вийшла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«Книга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пісень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»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Генріха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Гейне в перекладах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Лесі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Українки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. Перша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збірка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її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оригінальних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поезій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«На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крилах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пісень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»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з'явилася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у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Львові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(1893), </a:t>
            </a:r>
          </a:p>
          <a:p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там же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вийшла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й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друга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збірка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«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Думи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і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мрії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» (1899), </a:t>
            </a:r>
          </a:p>
          <a:p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третя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— «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Відгуки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» (1902) — в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Чернівцях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.</a:t>
            </a:r>
          </a:p>
          <a:p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Після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того Леся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Українка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працювала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ціле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десятиліття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і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</a:p>
          <a:p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написала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понад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сотню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віршів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,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з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яких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половина за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її</a:t>
            </a:r>
            <a:endParaRPr lang="ru-RU" sz="2100" dirty="0" smtClean="0">
              <a:ln>
                <a:solidFill>
                  <a:srgbClr val="483700"/>
                </a:solidFill>
              </a:ln>
            </a:endParaRPr>
          </a:p>
          <a:p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життя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не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була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надрукована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.</a:t>
            </a:r>
          </a:p>
          <a:p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В канон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української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літератури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Леся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Українка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ввійшла</a:t>
            </a:r>
            <a:endParaRPr lang="ru-RU" sz="2100" dirty="0" smtClean="0">
              <a:ln>
                <a:solidFill>
                  <a:srgbClr val="483700"/>
                </a:solidFill>
              </a:ln>
            </a:endParaRPr>
          </a:p>
          <a:p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передусім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як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поетеса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мужності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й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боротьби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.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Головні</a:t>
            </a:r>
            <a:endParaRPr lang="ru-RU" sz="2100" dirty="0" smtClean="0">
              <a:ln>
                <a:solidFill>
                  <a:srgbClr val="483700"/>
                </a:solidFill>
              </a:ln>
            </a:endParaRPr>
          </a:p>
          <a:p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теми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її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ранніх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ліричних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поезій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: краса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природи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,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любов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</a:p>
          <a:p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до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рідного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краю,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особисті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переживання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,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призначення</a:t>
            </a:r>
            <a:endParaRPr lang="ru-RU" sz="2100" dirty="0" smtClean="0">
              <a:ln>
                <a:solidFill>
                  <a:srgbClr val="483700"/>
                </a:solidFill>
              </a:ln>
            </a:endParaRPr>
          </a:p>
          <a:p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поета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й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роль </a:t>
            </a:r>
            <a:r>
              <a:rPr lang="ru-RU" sz="2100" dirty="0" err="1" smtClean="0">
                <a:ln>
                  <a:solidFill>
                    <a:srgbClr val="483700"/>
                  </a:solidFill>
                </a:ln>
              </a:rPr>
              <a:t>поетичного</a:t>
            </a:r>
            <a:r>
              <a:rPr lang="ru-RU" sz="2100" dirty="0" smtClean="0">
                <a:ln>
                  <a:solidFill>
                    <a:srgbClr val="483700"/>
                  </a:solidFill>
                </a:ln>
              </a:rPr>
              <a:t> слова.</a:t>
            </a:r>
          </a:p>
          <a:p>
            <a:endParaRPr lang="ru-RU" sz="2000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295665"/>
            <a:ext cx="2343172" cy="356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1934" y="648866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Леся </a:t>
            </a:r>
            <a:r>
              <a:rPr lang="ru-RU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Українка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1887 р.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-142900"/>
            <a:ext cx="6758006" cy="86834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err="1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Драматургія</a:t>
            </a:r>
            <a:r>
              <a:rPr lang="ru-RU" sz="3600" b="1" dirty="0" smtClean="0">
                <a:ln w="1143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3600" b="1" dirty="0">
              <a:ln w="11430">
                <a:solidFill>
                  <a:schemeClr val="bg1">
                    <a:lumMod val="95000"/>
                  </a:schemeClr>
                </a:solidFill>
              </a:ln>
              <a:solidFill>
                <a:srgbClr val="66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1481"/>
            <a:ext cx="657229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У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другій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половині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90-х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років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Леся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Українка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звертається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до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драматургії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. Перша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її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драма «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Блакитна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троянда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» (1896)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з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життя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укр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.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інтелігенції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поширює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тематику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тогочасної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укр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.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драми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.</a:t>
            </a:r>
          </a:p>
          <a:p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Далі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Леся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Українка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, широко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використовуючи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теми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й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образи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світової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літератури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,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розвинула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новий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жанр —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драматичну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поему.</a:t>
            </a:r>
          </a:p>
          <a:p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Перша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з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них — «Одержима» (1901). «Кассандра» (1907). До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найвизначніших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творів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Лесі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Українки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належать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драми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«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Камінний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господар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»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і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«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Лісова</a:t>
            </a:r>
            <a:endParaRPr lang="ru-RU" sz="2200" dirty="0" smtClean="0">
              <a:ln>
                <a:solidFill>
                  <a:srgbClr val="483700"/>
                </a:solidFill>
              </a:ln>
            </a:endParaRPr>
          </a:p>
          <a:p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пісня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».</a:t>
            </a:r>
          </a:p>
          <a:p>
            <a:r>
              <a:rPr lang="ru-RU" sz="2000" dirty="0" smtClean="0"/>
              <a:t> 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643670" y="14285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Леся </a:t>
            </a:r>
            <a:r>
              <a:rPr lang="ru-RU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Українка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1888 р.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571480"/>
            <a:ext cx="2571756" cy="39862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4929198"/>
            <a:ext cx="90011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483700"/>
                  </a:solidFill>
                </a:ln>
              </a:rPr>
              <a:t> 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Окреме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місце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в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літературній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спадщині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Лесі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Українки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має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мистецька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проза.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Перші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оповідання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із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сільського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життя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(«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Така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її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доля», «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Святий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вечір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», «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Весняні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співи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»)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змістом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і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мовою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пов'язані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з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народними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піснями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.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Залишилася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не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закінченою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передсмертна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повість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Українки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«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Екбаль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Ганем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», в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якій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вона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хотіла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змалювати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психологію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арабської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 </a:t>
            </a:r>
            <a:r>
              <a:rPr lang="ru-RU" sz="2200" dirty="0" err="1" smtClean="0">
                <a:ln>
                  <a:solidFill>
                    <a:srgbClr val="483700"/>
                  </a:solidFill>
                </a:ln>
              </a:rPr>
              <a:t>жінки</a:t>
            </a:r>
            <a:r>
              <a:rPr lang="ru-RU" sz="2200" dirty="0" smtClean="0">
                <a:ln>
                  <a:solidFill>
                    <a:srgbClr val="483700"/>
                  </a:solidFill>
                </a:ln>
              </a:rPr>
              <a:t>.</a:t>
            </a:r>
          </a:p>
          <a:p>
            <a:endParaRPr lang="ru-RU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2357422" y="4286256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err="1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Прозова</a:t>
            </a:r>
            <a:r>
              <a:rPr lang="ru-RU" sz="3600" b="1" dirty="0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творчість</a:t>
            </a:r>
            <a:r>
              <a:rPr lang="ru-RU" sz="3600" b="1" dirty="0" smtClean="0">
                <a:ln w="11430">
                  <a:solidFill>
                    <a:schemeClr val="bg1"/>
                  </a:solidFill>
                </a:ln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1655</Words>
  <Application>Microsoft Office PowerPoint</Application>
  <PresentationFormat>Экран (4:3)</PresentationFormat>
  <Paragraphs>109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Леся Українка</vt:lpstr>
      <vt:lpstr>Слайд 2</vt:lpstr>
      <vt:lpstr>Дитинство </vt:lpstr>
      <vt:lpstr>Дитинство </vt:lpstr>
      <vt:lpstr>Юність </vt:lpstr>
      <vt:lpstr>Зрілість </vt:lpstr>
      <vt:lpstr>Останні роки життя</vt:lpstr>
      <vt:lpstr>Поетична творчість </vt:lpstr>
      <vt:lpstr>Драматургія </vt:lpstr>
      <vt:lpstr>Значення творчості</vt:lpstr>
      <vt:lpstr>Музеї, пам'ятники і пам'ятні дошки </vt:lpstr>
      <vt:lpstr>Використання образу Лесі Українки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Леся Українка</dc:title>
  <dc:creator>Bogdana_Yarik</dc:creator>
  <cp:lastModifiedBy>Bogdana_Yarik</cp:lastModifiedBy>
  <cp:revision>23</cp:revision>
  <dcterms:created xsi:type="dcterms:W3CDTF">2013-05-21T04:58:37Z</dcterms:created>
  <dcterms:modified xsi:type="dcterms:W3CDTF">2013-09-24T15:01:17Z</dcterms:modified>
</cp:coreProperties>
</file>