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6" r:id="rId8"/>
    <p:sldId id="265" r:id="rId9"/>
    <p:sldId id="272" r:id="rId10"/>
    <p:sldId id="271" r:id="rId11"/>
    <p:sldId id="270" r:id="rId12"/>
    <p:sldId id="268" r:id="rId13"/>
    <p:sldId id="276" r:id="rId14"/>
    <p:sldId id="274" r:id="rId15"/>
    <p:sldId id="273" r:id="rId16"/>
    <p:sldId id="275" r:id="rId17"/>
    <p:sldId id="280" r:id="rId18"/>
    <p:sldId id="279" r:id="rId19"/>
    <p:sldId id="281" r:id="rId20"/>
    <p:sldId id="282" r:id="rId21"/>
    <p:sldId id="285" r:id="rId22"/>
    <p:sldId id="299" r:id="rId23"/>
    <p:sldId id="298" r:id="rId24"/>
    <p:sldId id="302" r:id="rId25"/>
    <p:sldId id="297" r:id="rId26"/>
    <p:sldId id="314" r:id="rId27"/>
    <p:sldId id="267" r:id="rId28"/>
    <p:sldId id="286" r:id="rId29"/>
    <p:sldId id="288" r:id="rId30"/>
    <p:sldId id="278" r:id="rId31"/>
    <p:sldId id="277" r:id="rId32"/>
    <p:sldId id="264" r:id="rId33"/>
    <p:sldId id="291" r:id="rId34"/>
    <p:sldId id="290" r:id="rId35"/>
    <p:sldId id="289" r:id="rId36"/>
    <p:sldId id="262" r:id="rId37"/>
    <p:sldId id="295" r:id="rId38"/>
    <p:sldId id="294" r:id="rId39"/>
    <p:sldId id="300" r:id="rId40"/>
    <p:sldId id="292" r:id="rId41"/>
    <p:sldId id="315" r:id="rId42"/>
    <p:sldId id="316" r:id="rId43"/>
    <p:sldId id="317" r:id="rId44"/>
    <p:sldId id="306" r:id="rId45"/>
    <p:sldId id="318" r:id="rId46"/>
    <p:sldId id="305" r:id="rId47"/>
    <p:sldId id="319" r:id="rId48"/>
    <p:sldId id="313" r:id="rId49"/>
    <p:sldId id="320" r:id="rId50"/>
    <p:sldId id="311" r:id="rId51"/>
    <p:sldId id="310" r:id="rId52"/>
    <p:sldId id="307" r:id="rId53"/>
    <p:sldId id="312" r:id="rId54"/>
    <p:sldId id="303" r:id="rId55"/>
    <p:sldId id="263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9900"/>
    <a:srgbClr val="FFFFFF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F9F4-1D73-4DD7-89B6-2D3EAC65B655}" type="datetimeFigureOut">
              <a:rPr lang="ru-RU" smtClean="0"/>
              <a:pPr/>
              <a:t>18.01.2012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51DA-241C-45B1-9636-DBA1EAFEAB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F9F4-1D73-4DD7-89B6-2D3EAC65B655}" type="datetimeFigureOut">
              <a:rPr lang="ru-RU" smtClean="0"/>
              <a:pPr/>
              <a:t>18.01.2012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51DA-241C-45B1-9636-DBA1EAFEAB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F9F4-1D73-4DD7-89B6-2D3EAC65B655}" type="datetimeFigureOut">
              <a:rPr lang="ru-RU" smtClean="0"/>
              <a:pPr/>
              <a:t>18.01.2012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51DA-241C-45B1-9636-DBA1EAFEAB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F9F4-1D73-4DD7-89B6-2D3EAC65B655}" type="datetimeFigureOut">
              <a:rPr lang="ru-RU" smtClean="0"/>
              <a:pPr/>
              <a:t>18.01.2012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51DA-241C-45B1-9636-DBA1EAFEAB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F9F4-1D73-4DD7-89B6-2D3EAC65B655}" type="datetimeFigureOut">
              <a:rPr lang="ru-RU" smtClean="0"/>
              <a:pPr/>
              <a:t>18.01.2012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51DA-241C-45B1-9636-DBA1EAFEAB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F9F4-1D73-4DD7-89B6-2D3EAC65B655}" type="datetimeFigureOut">
              <a:rPr lang="ru-RU" smtClean="0"/>
              <a:pPr/>
              <a:t>18.01.2012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51DA-241C-45B1-9636-DBA1EAFEAB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F9F4-1D73-4DD7-89B6-2D3EAC65B655}" type="datetimeFigureOut">
              <a:rPr lang="ru-RU" smtClean="0"/>
              <a:pPr/>
              <a:t>18.01.2012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51DA-241C-45B1-9636-DBA1EAFEAB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F9F4-1D73-4DD7-89B6-2D3EAC65B655}" type="datetimeFigureOut">
              <a:rPr lang="ru-RU" smtClean="0"/>
              <a:pPr/>
              <a:t>18.01.2012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51DA-241C-45B1-9636-DBA1EAFEAB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F9F4-1D73-4DD7-89B6-2D3EAC65B655}" type="datetimeFigureOut">
              <a:rPr lang="ru-RU" smtClean="0"/>
              <a:pPr/>
              <a:t>18.01.2012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51DA-241C-45B1-9636-DBA1EAFEAB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F9F4-1D73-4DD7-89B6-2D3EAC65B655}" type="datetimeFigureOut">
              <a:rPr lang="ru-RU" smtClean="0"/>
              <a:pPr/>
              <a:t>18.01.2012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51DA-241C-45B1-9636-DBA1EAFEAB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F9F4-1D73-4DD7-89B6-2D3EAC65B655}" type="datetimeFigureOut">
              <a:rPr lang="ru-RU" smtClean="0"/>
              <a:pPr/>
              <a:t>18.01.2012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51DA-241C-45B1-9636-DBA1EAFEAB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DF9F4-1D73-4DD7-89B6-2D3EAC65B655}" type="datetimeFigureOut">
              <a:rPr lang="ru-RU" smtClean="0"/>
              <a:pPr/>
              <a:t>18.01.2012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251DA-241C-45B1-9636-DBA1EAFEAB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://rusk.ru/svod.php?date=2011-11-01" TargetMode="External"/><Relationship Id="rId3" Type="http://schemas.openxmlformats.org/officeDocument/2006/relationships/hyperlink" Target="http://uk.wikipedia.org/wiki/&#1055;&#1072;&#1085;&#1090;&#1077;&#1083;&#1077;&#1081;&#1084;&#1086;&#1085;_&#1050;&#1091;&#1083;&#1110;&#1096;" TargetMode="External"/><Relationship Id="rId7" Type="http://schemas.openxmlformats.org/officeDocument/2006/relationships/hyperlink" Target="http://www.gorod.cn.ua/news_10915.html" TargetMode="Externa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umarkin.livejournal.com/35052.html" TargetMode="External"/><Relationship Id="rId5" Type="http://schemas.openxmlformats.org/officeDocument/2006/relationships/hyperlink" Target="http://www.ukrlib.com.ua/bio/printout.php?id=184" TargetMode="External"/><Relationship Id="rId10" Type="http://schemas.openxmlformats.org/officeDocument/2006/relationships/hyperlink" Target="http://gazeta.ua/post/302934" TargetMode="External"/><Relationship Id="rId4" Type="http://schemas.openxmlformats.org/officeDocument/2006/relationships/hyperlink" Target="http://ru.osvita.ua/vnz/reports/ukr_lit/14444" TargetMode="External"/><Relationship Id="rId9" Type="http://schemas.openxmlformats.org/officeDocument/2006/relationships/hyperlink" Target="http://histpol.pl.ua/pages/content.php?page=67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772400" cy="288032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Пантелеймон Куліш</a:t>
            </a:r>
            <a:endParaRPr lang="ru-RU" sz="72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509120"/>
            <a:ext cx="6400800" cy="1752600"/>
          </a:xfrm>
        </p:spPr>
        <p:txBody>
          <a:bodyPr/>
          <a:lstStyle/>
          <a:p>
            <a:r>
              <a:rPr lang="uk-UA" b="1" dirty="0" smtClean="0">
                <a:solidFill>
                  <a:srgbClr val="CC6600"/>
                </a:solidFill>
                <a:latin typeface="Monotype Corsiva" pitchFamily="66" charset="0"/>
              </a:rPr>
              <a:t>Підготувала</a:t>
            </a:r>
          </a:p>
          <a:p>
            <a:r>
              <a:rPr lang="uk-UA" b="1" dirty="0" smtClean="0">
                <a:solidFill>
                  <a:srgbClr val="CC6600"/>
                </a:solidFill>
                <a:latin typeface="Monotype Corsiva" pitchFamily="66" charset="0"/>
              </a:rPr>
              <a:t>Учениця 9-Б класу</a:t>
            </a:r>
          </a:p>
          <a:p>
            <a:r>
              <a:rPr lang="uk-UA" b="1" dirty="0" smtClean="0">
                <a:solidFill>
                  <a:srgbClr val="CC6600"/>
                </a:solidFill>
                <a:latin typeface="Monotype Corsiva" pitchFamily="66" charset="0"/>
              </a:rPr>
              <a:t>Брикова Ганна</a:t>
            </a:r>
            <a:endParaRPr lang="ru-RU" b="1" dirty="0">
              <a:solidFill>
                <a:srgbClr val="CC66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635896" y="0"/>
            <a:ext cx="5508104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З кінця 30-х  років </a:t>
            </a:r>
            <a:r>
              <a:rPr lang="uk-UA" sz="4400" b="1" dirty="0" smtClean="0">
                <a:solidFill>
                  <a:srgbClr val="002060"/>
                </a:solidFill>
                <a:latin typeface="Monotype Corsiva" pitchFamily="66" charset="0"/>
              </a:rPr>
              <a:t>Куліш вступив до Київського університету, але незабаром його та інших  студентів, що </a:t>
            </a:r>
            <a:r>
              <a:rPr lang="uk-UA" sz="4400" b="1" u="sng" dirty="0" smtClean="0">
                <a:solidFill>
                  <a:srgbClr val="002060"/>
                </a:solidFill>
                <a:latin typeface="Monotype Corsiva" pitchFamily="66" charset="0"/>
              </a:rPr>
              <a:t>не мали дворянського звання,</a:t>
            </a:r>
            <a:r>
              <a:rPr lang="uk-UA" sz="4400" b="1" dirty="0" smtClean="0">
                <a:solidFill>
                  <a:srgbClr val="002060"/>
                </a:solidFill>
                <a:latin typeface="Monotype Corsiva" pitchFamily="66" charset="0"/>
              </a:rPr>
              <a:t> за наказом міністра освіти відрахували. </a:t>
            </a:r>
            <a:endParaRPr lang="ru-RU" sz="4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Содержимое 6" descr="220px-Taras_Shevchenko_painting_008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3923928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0"/>
            <a:ext cx="5508104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Письменник завдяки </a:t>
            </a:r>
            <a:r>
              <a:rPr lang="ru-RU" sz="3600" b="1" dirty="0" err="1" smtClean="0">
                <a:solidFill>
                  <a:srgbClr val="7030A0"/>
                </a:solidFill>
                <a:latin typeface="Monotype Corsiva" pitchFamily="66" charset="0"/>
              </a:rPr>
              <a:t>протекції</a:t>
            </a: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  </a:t>
            </a:r>
            <a:r>
              <a:rPr lang="ru-RU" sz="3600" b="1" dirty="0" err="1" smtClean="0">
                <a:solidFill>
                  <a:srgbClr val="7030A0"/>
                </a:solidFill>
                <a:latin typeface="Monotype Corsiva" pitchFamily="66" charset="0"/>
              </a:rPr>
              <a:t>інспектора</a:t>
            </a: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  шкіл 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Бориса Михайловича  Юзефовича  </a:t>
            </a:r>
            <a:r>
              <a:rPr lang="ru-RU" sz="3600" b="1" dirty="0" err="1" smtClean="0">
                <a:solidFill>
                  <a:srgbClr val="7030A0"/>
                </a:solidFill>
                <a:latin typeface="Monotype Corsiva" pitchFamily="66" charset="0"/>
              </a:rPr>
              <a:t>дістав</a:t>
            </a: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 посаду </a:t>
            </a:r>
            <a:r>
              <a:rPr lang="ru-RU" sz="3600" b="1" dirty="0" err="1" smtClean="0">
                <a:solidFill>
                  <a:srgbClr val="7030A0"/>
                </a:solidFill>
                <a:latin typeface="Monotype Corsiva" pitchFamily="66" charset="0"/>
              </a:rPr>
              <a:t>викладача</a:t>
            </a: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  в </a:t>
            </a:r>
            <a:r>
              <a:rPr lang="ru-RU" sz="3600" b="1" u="sng" dirty="0" smtClean="0">
                <a:solidFill>
                  <a:srgbClr val="7030A0"/>
                </a:solidFill>
                <a:latin typeface="Monotype Corsiva" pitchFamily="66" charset="0"/>
              </a:rPr>
              <a:t>Луцькому дворянському училищі. </a:t>
            </a: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В цей час він написав російською мовою історичний роман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«Михайло </a:t>
            </a:r>
            <a:r>
              <a:rPr lang="ru-RU" sz="3600" b="1" dirty="0" err="1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Чарнишенко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…», </a:t>
            </a: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віршовану історичну хроніку «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Україна» </a:t>
            </a: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і оповідання-ідилію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«Орися».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Содержимое 6" descr="173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64088" y="0"/>
            <a:ext cx="377991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23972312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3" y="116632"/>
            <a:ext cx="3960439" cy="6624736"/>
          </a:xfrm>
          <a:prstGeom prst="ellipse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923928" y="0"/>
            <a:ext cx="5220072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</a:rPr>
              <a:t>   </a:t>
            </a:r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У 1843р. познайомився з 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Т</a:t>
            </a:r>
            <a:r>
              <a:rPr lang="uk-UA" sz="4000" b="1" dirty="0" smtClean="0">
                <a:solidFill>
                  <a:srgbClr val="FF0000"/>
                </a:solidFill>
                <a:latin typeface="Monotype Corsiva" pitchFamily="66" charset="0"/>
              </a:rPr>
              <a:t>арасом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Григоровичем Шевченком.</a:t>
            </a:r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 Їх  </a:t>
            </a:r>
            <a:r>
              <a:rPr lang="ru-RU" sz="4000" b="1" dirty="0" err="1" smtClean="0">
                <a:solidFill>
                  <a:srgbClr val="00B050"/>
                </a:solidFill>
                <a:latin typeface="Monotype Corsiva" pitchFamily="66" charset="0"/>
              </a:rPr>
              <a:t>поєднала</a:t>
            </a:r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  </a:t>
            </a:r>
            <a:r>
              <a:rPr lang="ru-RU" sz="4000" b="1" dirty="0" err="1" smtClean="0">
                <a:solidFill>
                  <a:srgbClr val="00B050"/>
                </a:solidFill>
                <a:latin typeface="Monotype Corsiva" pitchFamily="66" charset="0"/>
              </a:rPr>
              <a:t>любов</a:t>
            </a:r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 до України та її народу, її мови, славного минулого, прагнення служити батьківщині. </a:t>
            </a:r>
            <a:r>
              <a:rPr lang="ru-RU" sz="4000" b="1" dirty="0" err="1" smtClean="0">
                <a:solidFill>
                  <a:srgbClr val="00B050"/>
                </a:solidFill>
                <a:latin typeface="Monotype Corsiva" pitchFamily="66" charset="0"/>
              </a:rPr>
              <a:t>Пізніше</a:t>
            </a:r>
            <a:r>
              <a:rPr lang="ru-RU" sz="4000" b="1" dirty="0" smtClean="0">
                <a:solidFill>
                  <a:srgbClr val="00B050"/>
                </a:solidFill>
                <a:latin typeface="Monotype Corsiva" pitchFamily="66" charset="0"/>
              </a:rPr>
              <a:t>  Т. Шевченко </a:t>
            </a:r>
            <a:r>
              <a:rPr lang="ru-RU" sz="4000" b="1" u="sng" dirty="0" smtClean="0">
                <a:solidFill>
                  <a:srgbClr val="00B050"/>
                </a:solidFill>
                <a:latin typeface="Monotype Corsiva" pitchFamily="66" charset="0"/>
              </a:rPr>
              <a:t>був боярином на весіллі Пантелеймона.</a:t>
            </a:r>
            <a:endParaRPr lang="ru-RU" sz="4000" b="1" u="sng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-252536" y="0"/>
            <a:ext cx="6048672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Згодом Куліш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працював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в Києві, у Рівному, а коли  журнал 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«Современник»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розпочав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друкувати в 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1845р.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перші розділи його славетного роману 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«Чорна рада»,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ректор Петербурзького університету </a:t>
            </a:r>
            <a:r>
              <a:rPr lang="ru-RU" sz="3600" b="1" u="sng" dirty="0" smtClean="0">
                <a:solidFill>
                  <a:srgbClr val="002060"/>
                </a:solidFill>
                <a:latin typeface="Monotype Corsiva" pitchFamily="66" charset="0"/>
              </a:rPr>
              <a:t>П. Плетньов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запросив його до столиці на посаду старшого вчителя гімназії  і  лектора російської  мови для іноземних слухачів  університету.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Содержимое 6" descr="chorna_rad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96136" y="3429000"/>
            <a:ext cx="3347865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Администратор\Desktop\220px-Sovremenn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0"/>
            <a:ext cx="3347864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908720"/>
            <a:ext cx="6048672" cy="4320480"/>
          </a:xfrm>
        </p:spPr>
        <p:txBody>
          <a:bodyPr>
            <a:normAutofit/>
          </a:bodyPr>
          <a:lstStyle/>
          <a:p>
            <a:r>
              <a:rPr lang="ru-RU" sz="69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Кирило-Мефодіївське товариство</a:t>
            </a:r>
            <a:endParaRPr lang="ru-RU" sz="6900" b="1" dirty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u="sng" dirty="0" smtClean="0">
                <a:solidFill>
                  <a:schemeClr val="bg1"/>
                </a:solidFill>
                <a:latin typeface="Monotype Corsiva" pitchFamily="66" charset="0"/>
              </a:rPr>
              <a:t>Кирило-Мефодіївське товариство </a:t>
            </a:r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</a:rPr>
              <a:t>-таємна політична антикріпосницька організація, що утворилася </a:t>
            </a:r>
          </a:p>
          <a:p>
            <a:pPr algn="ctr">
              <a:buNone/>
            </a:pPr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</a:rPr>
              <a:t>в грудні 1845 р. — січні 1846 р.</a:t>
            </a:r>
            <a:endParaRPr lang="uk-UA" sz="44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4400" dirty="0" smtClean="0">
                <a:solidFill>
                  <a:srgbClr val="FFFF00"/>
                </a:solidFill>
                <a:latin typeface="Monotype Corsiva" pitchFamily="66" charset="0"/>
              </a:rPr>
              <a:t>У квітні 1846 року до братства вступив Тарас Шевченко.</a:t>
            </a:r>
            <a:endParaRPr lang="ru-RU" sz="4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r>
              <a:rPr lang="uk-UA" sz="6600" dirty="0" smtClean="0">
                <a:solidFill>
                  <a:schemeClr val="bg1"/>
                </a:solidFill>
              </a:rPr>
              <a:t>Активні учасники</a:t>
            </a:r>
            <a:endParaRPr lang="ru-RU" sz="6600" dirty="0">
              <a:solidFill>
                <a:schemeClr val="bg1"/>
              </a:solidFill>
            </a:endParaRPr>
          </a:p>
        </p:txBody>
      </p:sp>
      <p:pic>
        <p:nvPicPr>
          <p:cNvPr id="8" name="Содержимое 7" descr="220px-Panteleimon_Kulish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75856" y="3217014"/>
            <a:ext cx="2592288" cy="3640986"/>
          </a:xfrm>
        </p:spPr>
      </p:pic>
      <p:pic>
        <p:nvPicPr>
          <p:cNvPr id="6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052736"/>
            <a:ext cx="2952328" cy="38577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504" y="4941168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       </a:t>
            </a:r>
            <a:r>
              <a:rPr lang="uk-UA" sz="2800" b="1" dirty="0" smtClean="0">
                <a:solidFill>
                  <a:srgbClr val="FFFF00"/>
                </a:solidFill>
              </a:rPr>
              <a:t>Д. Пальчиков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275856" y="2699338"/>
            <a:ext cx="2664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П. Кул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іш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Администратор\Desktop\31-1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052736"/>
            <a:ext cx="3024336" cy="3888432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940152" y="4866182"/>
            <a:ext cx="30243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Т.Г. Шевченко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chemeClr val="bg1"/>
                </a:solidFill>
              </a:rPr>
              <a:t>    </a:t>
            </a:r>
            <a:r>
              <a:rPr lang="uk-UA" sz="4800" b="1" dirty="0" smtClean="0">
                <a:solidFill>
                  <a:srgbClr val="002060"/>
                </a:solidFill>
                <a:latin typeface="Monotype Corsiva" pitchFamily="66" charset="0"/>
              </a:rPr>
              <a:t>Програмні положення братства були викладені  у </a:t>
            </a:r>
            <a:r>
              <a:rPr lang="uk-UA" sz="4800" b="1" dirty="0" smtClean="0">
                <a:solidFill>
                  <a:schemeClr val="bg1"/>
                </a:solidFill>
                <a:latin typeface="Monotype Corsiva" pitchFamily="66" charset="0"/>
              </a:rPr>
              <a:t>«Книзі  буття українського народу» </a:t>
            </a:r>
            <a:r>
              <a:rPr lang="uk-UA" sz="4800" b="1" dirty="0" smtClean="0">
                <a:solidFill>
                  <a:srgbClr val="002060"/>
                </a:solidFill>
                <a:latin typeface="Monotype Corsiva" pitchFamily="66" charset="0"/>
              </a:rPr>
              <a:t>і </a:t>
            </a:r>
            <a:r>
              <a:rPr lang="uk-UA" sz="4800" b="1" dirty="0" smtClean="0">
                <a:solidFill>
                  <a:schemeClr val="bg1"/>
                </a:solidFill>
                <a:latin typeface="Monotype Corsiva" pitchFamily="66" charset="0"/>
              </a:rPr>
              <a:t>«Статуті Слов'янського братства св. Кирила і Мефодія»</a:t>
            </a:r>
            <a:r>
              <a:rPr lang="uk-UA" sz="4800" b="1" dirty="0" smtClean="0">
                <a:solidFill>
                  <a:srgbClr val="002060"/>
                </a:solidFill>
                <a:latin typeface="Monotype Corsiva" pitchFamily="66" charset="0"/>
              </a:rPr>
              <a:t>,</a:t>
            </a:r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uk-UA" sz="4800" b="1" dirty="0" smtClean="0">
                <a:solidFill>
                  <a:srgbClr val="002060"/>
                </a:solidFill>
                <a:latin typeface="Monotype Corsiva" pitchFamily="66" charset="0"/>
              </a:rPr>
              <a:t>основним автором яких був Микола Костомаров. В основу документів лягли ідеї  українського національного відродження і панславізму.</a:t>
            </a:r>
            <a:endParaRPr lang="ru-RU" sz="48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К-М братст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51512" y="0"/>
            <a:ext cx="9195512" cy="685800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0"/>
            <a:ext cx="6984776" cy="6858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800" dirty="0" smtClean="0"/>
              <a:t>   </a:t>
            </a:r>
            <a:r>
              <a:rPr lang="uk-UA" sz="5200" b="1" dirty="0" smtClean="0">
                <a:solidFill>
                  <a:srgbClr val="00B050"/>
                </a:solidFill>
                <a:latin typeface="Monotype Corsiva" pitchFamily="66" charset="0"/>
              </a:rPr>
              <a:t>У 1847 р. </a:t>
            </a:r>
            <a:r>
              <a:rPr lang="uk-UA" sz="5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Академія наук </a:t>
            </a:r>
            <a:r>
              <a:rPr lang="uk-UA" sz="5200" b="1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відісліла</a:t>
            </a:r>
            <a:r>
              <a:rPr lang="uk-UA" sz="5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Куліша за кордон для вивчення слов’янських мов і літератур, культури й народної творчості,</a:t>
            </a:r>
            <a:r>
              <a:rPr lang="ru-RU" sz="5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куди він </a:t>
            </a:r>
            <a:r>
              <a:rPr lang="ru-RU" sz="5200" b="1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вирушив</a:t>
            </a:r>
            <a:r>
              <a:rPr lang="ru-RU" sz="5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із своєю вісімнадцятирічною дружиною </a:t>
            </a:r>
            <a:r>
              <a:rPr lang="ru-RU" sz="5200" b="1" dirty="0" smtClean="0">
                <a:solidFill>
                  <a:srgbClr val="7030A0"/>
                </a:solidFill>
                <a:latin typeface="Monotype Corsiva" pitchFamily="66" charset="0"/>
              </a:rPr>
              <a:t>Олександрою Михайлівною Білозерською,  </a:t>
            </a:r>
            <a:r>
              <a:rPr lang="ru-RU" sz="5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з якою побрався </a:t>
            </a:r>
          </a:p>
          <a:p>
            <a:pPr>
              <a:buNone/>
            </a:pPr>
            <a:r>
              <a:rPr lang="ru-RU" sz="5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                   </a:t>
            </a:r>
            <a:r>
              <a:rPr lang="ru-RU" sz="5200" b="1" u="sng" dirty="0" smtClean="0">
                <a:solidFill>
                  <a:srgbClr val="00B050"/>
                </a:solidFill>
                <a:latin typeface="Monotype Corsiva" pitchFamily="66" charset="0"/>
              </a:rPr>
              <a:t>22 січня 1847р.</a:t>
            </a:r>
            <a:endParaRPr lang="ru-RU" sz="5200" b="1" u="sng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45224"/>
            <a:ext cx="9144000" cy="141277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Куліш Пантелеймон Олександрович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Содержимое 3" descr="pic-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5737" y="1"/>
            <a:ext cx="4392487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07904" y="0"/>
            <a:ext cx="5436096" cy="68580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       </a:t>
            </a:r>
            <a:r>
              <a:rPr lang="ru-RU" sz="5800" b="1" dirty="0" smtClean="0">
                <a:solidFill>
                  <a:srgbClr val="002060"/>
                </a:solidFill>
                <a:latin typeface="Monotype Corsiva" pitchFamily="66" charset="0"/>
              </a:rPr>
              <a:t>Недовго тривала щаслива подорож. </a:t>
            </a:r>
            <a:r>
              <a:rPr lang="uk-UA" sz="5800" b="1" dirty="0" smtClean="0">
                <a:solidFill>
                  <a:srgbClr val="002060"/>
                </a:solidFill>
                <a:latin typeface="Monotype Corsiva" pitchFamily="66" charset="0"/>
              </a:rPr>
              <a:t>У Варшаву надійшов наказ про арешт </a:t>
            </a:r>
            <a:r>
              <a:rPr lang="uk-UA" sz="5800" b="1" dirty="0" smtClean="0">
                <a:solidFill>
                  <a:srgbClr val="7030A0"/>
                </a:solidFill>
                <a:latin typeface="Monotype Corsiva" pitchFamily="66" charset="0"/>
              </a:rPr>
              <a:t>за участь у таємному товаристві. </a:t>
            </a:r>
            <a:r>
              <a:rPr lang="uk-UA" sz="5800" b="1" dirty="0" smtClean="0">
                <a:solidFill>
                  <a:srgbClr val="002060"/>
                </a:solidFill>
                <a:latin typeface="Monotype Corsiva" pitchFamily="66" charset="0"/>
              </a:rPr>
              <a:t>Куліша чекало </a:t>
            </a:r>
            <a:r>
              <a:rPr lang="uk-UA" sz="5800" b="1" u="sng" dirty="0" smtClean="0">
                <a:solidFill>
                  <a:srgbClr val="002060"/>
                </a:solidFill>
                <a:latin typeface="Monotype Corsiva" pitchFamily="66" charset="0"/>
              </a:rPr>
              <a:t>трирічне заслання в Тулу </a:t>
            </a:r>
            <a:r>
              <a:rPr lang="uk-UA" sz="5800" b="1" dirty="0" smtClean="0">
                <a:solidFill>
                  <a:srgbClr val="002060"/>
                </a:solidFill>
                <a:latin typeface="Monotype Corsiva" pitchFamily="66" charset="0"/>
              </a:rPr>
              <a:t>із </a:t>
            </a:r>
            <a:r>
              <a:rPr lang="uk-UA" sz="5800" b="1" u="sng" dirty="0" smtClean="0">
                <a:solidFill>
                  <a:srgbClr val="002060"/>
                </a:solidFill>
                <a:latin typeface="Monotype Corsiva" pitchFamily="66" charset="0"/>
              </a:rPr>
              <a:t>забороною друкувати  твори.</a:t>
            </a:r>
            <a:endParaRPr lang="ru-RU" sz="5800" b="1" u="sng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0021p35g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06794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0"/>
            <a:ext cx="5004048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700" dirty="0" smtClean="0">
                <a:latin typeface="Monotype Corsiva" pitchFamily="66" charset="0"/>
              </a:rPr>
              <a:t>    </a:t>
            </a:r>
            <a:r>
              <a:rPr lang="ru-RU" sz="3700" b="1" dirty="0" smtClean="0">
                <a:solidFill>
                  <a:srgbClr val="002060"/>
                </a:solidFill>
                <a:latin typeface="Monotype Corsiva" pitchFamily="66" charset="0"/>
              </a:rPr>
              <a:t>У Тулі  Куліш написав </a:t>
            </a:r>
            <a:r>
              <a:rPr lang="ru-RU" sz="3700" b="1" u="sng" dirty="0" smtClean="0">
                <a:solidFill>
                  <a:srgbClr val="FF0000"/>
                </a:solidFill>
                <a:latin typeface="Monotype Corsiva" pitchFamily="66" charset="0"/>
              </a:rPr>
              <a:t>«Историю Бориса Годунова и Дмитрия Самозванца», </a:t>
            </a:r>
            <a:r>
              <a:rPr lang="ru-RU" sz="3700" b="1" dirty="0" smtClean="0">
                <a:solidFill>
                  <a:srgbClr val="002060"/>
                </a:solidFill>
                <a:latin typeface="Monotype Corsiva" pitchFamily="66" charset="0"/>
              </a:rPr>
              <a:t>історичний роман </a:t>
            </a:r>
            <a:r>
              <a:rPr lang="ru-RU" sz="3700" b="1" u="sng" dirty="0" smtClean="0">
                <a:solidFill>
                  <a:srgbClr val="FF0000"/>
                </a:solidFill>
                <a:latin typeface="Monotype Corsiva" pitchFamily="66" charset="0"/>
              </a:rPr>
              <a:t>«Алексей Однорог», </a:t>
            </a:r>
            <a:r>
              <a:rPr lang="ru-RU" sz="3700" b="1" dirty="0" smtClean="0">
                <a:solidFill>
                  <a:srgbClr val="002060"/>
                </a:solidFill>
                <a:latin typeface="Monotype Corsiva" pitchFamily="66" charset="0"/>
              </a:rPr>
              <a:t>автобіографічний  роман у віршах </a:t>
            </a:r>
            <a:r>
              <a:rPr lang="ru-RU" sz="3700" b="1" dirty="0" smtClean="0">
                <a:solidFill>
                  <a:srgbClr val="FF0000"/>
                </a:solidFill>
                <a:latin typeface="Monotype Corsiva" pitchFamily="66" charset="0"/>
              </a:rPr>
              <a:t>«Евгений Онегин нашего времени», </a:t>
            </a:r>
            <a:r>
              <a:rPr lang="ru-RU" sz="3700" b="1" dirty="0" smtClean="0">
                <a:solidFill>
                  <a:srgbClr val="002060"/>
                </a:solidFill>
                <a:latin typeface="Monotype Corsiva" pitchFamily="66" charset="0"/>
              </a:rPr>
              <a:t>роман </a:t>
            </a:r>
            <a:r>
              <a:rPr lang="ru-RU" sz="3700" b="1" dirty="0" smtClean="0">
                <a:solidFill>
                  <a:srgbClr val="FF0000"/>
                </a:solidFill>
                <a:latin typeface="Monotype Corsiva" pitchFamily="66" charset="0"/>
              </a:rPr>
              <a:t>«Петр Иванович Березин и его семейство…»</a:t>
            </a:r>
            <a:r>
              <a:rPr lang="ru-RU" sz="37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endParaRPr lang="ru-RU" sz="37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Содержимое 6" descr="Kulish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16632"/>
            <a:ext cx="3995936" cy="6624736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600" b="1" dirty="0" smtClean="0">
                <a:solidFill>
                  <a:srgbClr val="002060"/>
                </a:solidFill>
                <a:latin typeface="Monotype Corsiva" pitchFamily="66" charset="0"/>
              </a:rPr>
              <a:t>    Після </a:t>
            </a:r>
            <a:r>
              <a:rPr lang="ru-RU" sz="4600" b="1" dirty="0" err="1" smtClean="0">
                <a:solidFill>
                  <a:srgbClr val="002060"/>
                </a:solidFill>
                <a:latin typeface="Monotype Corsiva" pitchFamily="66" charset="0"/>
              </a:rPr>
              <a:t>звільнення</a:t>
            </a:r>
            <a:r>
              <a:rPr lang="ru-RU" sz="4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600" b="1" dirty="0" err="1" smtClean="0">
                <a:solidFill>
                  <a:srgbClr val="002060"/>
                </a:solidFill>
                <a:latin typeface="Monotype Corsiva" pitchFamily="66" charset="0"/>
              </a:rPr>
              <a:t>митець</a:t>
            </a:r>
            <a:r>
              <a:rPr lang="ru-RU" sz="4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600" b="1" dirty="0" err="1" smtClean="0">
                <a:solidFill>
                  <a:srgbClr val="002060"/>
                </a:solidFill>
                <a:latin typeface="Monotype Corsiva" pitchFamily="66" charset="0"/>
              </a:rPr>
              <a:t>працював</a:t>
            </a:r>
            <a:r>
              <a:rPr lang="ru-RU" sz="4600" b="1" dirty="0" smtClean="0">
                <a:solidFill>
                  <a:srgbClr val="002060"/>
                </a:solidFill>
                <a:latin typeface="Monotype Corsiva" pitchFamily="66" charset="0"/>
              </a:rPr>
              <a:t> в </a:t>
            </a:r>
            <a:r>
              <a:rPr lang="ru-RU" sz="4600" b="1" dirty="0" err="1" smtClean="0">
                <a:solidFill>
                  <a:srgbClr val="002060"/>
                </a:solidFill>
                <a:latin typeface="Monotype Corsiva" pitchFamily="66" charset="0"/>
              </a:rPr>
              <a:t>Міністерстві</a:t>
            </a:r>
            <a:r>
              <a:rPr lang="ru-RU" sz="4600" b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4600" b="1" dirty="0" err="1" smtClean="0">
                <a:solidFill>
                  <a:srgbClr val="002060"/>
                </a:solidFill>
                <a:latin typeface="Monotype Corsiva" pitchFamily="66" charset="0"/>
              </a:rPr>
              <a:t>державних</a:t>
            </a:r>
            <a:r>
              <a:rPr lang="ru-RU" sz="4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600" b="1" dirty="0" err="1" smtClean="0">
                <a:solidFill>
                  <a:srgbClr val="002060"/>
                </a:solidFill>
                <a:latin typeface="Monotype Corsiva" pitchFamily="66" charset="0"/>
              </a:rPr>
              <a:t>маєтностей,написав</a:t>
            </a:r>
            <a:r>
              <a:rPr lang="ru-RU" sz="4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sz="4600" b="1" dirty="0" smtClean="0">
                <a:solidFill>
                  <a:srgbClr val="002060"/>
                </a:solidFill>
                <a:latin typeface="Monotype Corsiva" pitchFamily="66" charset="0"/>
              </a:rPr>
              <a:t>трьох</a:t>
            </a:r>
            <a:r>
              <a:rPr lang="ru-RU" sz="4600" b="1" dirty="0" smtClean="0">
                <a:solidFill>
                  <a:srgbClr val="002060"/>
                </a:solidFill>
                <a:latin typeface="Monotype Corsiva" pitchFamily="66" charset="0"/>
              </a:rPr>
              <a:t>томник</a:t>
            </a:r>
            <a:endParaRPr lang="ru-RU" sz="46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4600" b="1" u="sng" dirty="0" smtClean="0">
                <a:solidFill>
                  <a:srgbClr val="FF0000"/>
                </a:solidFill>
                <a:latin typeface="Monotype Corsiva" pitchFamily="66" charset="0"/>
              </a:rPr>
              <a:t>«Записки о Южной Руси». </a:t>
            </a:r>
            <a:r>
              <a:rPr lang="ru-RU" sz="4600" b="1" dirty="0" smtClean="0">
                <a:solidFill>
                  <a:srgbClr val="00B050"/>
                </a:solidFill>
                <a:latin typeface="Monotype Corsiva" pitchFamily="66" charset="0"/>
              </a:rPr>
              <a:t>(</a:t>
            </a:r>
            <a:r>
              <a:rPr lang="ru-RU" sz="4600" b="1" i="1" dirty="0" smtClean="0">
                <a:solidFill>
                  <a:srgbClr val="00B050"/>
                </a:solidFill>
                <a:latin typeface="Monotype Corsiva" pitchFamily="66" charset="0"/>
              </a:rPr>
              <a:t>1856 -1857р.) </a:t>
            </a:r>
          </a:p>
          <a:p>
            <a:pPr algn="ctr">
              <a:buNone/>
            </a:pPr>
            <a:r>
              <a:rPr lang="ru-RU" sz="4600" b="1" dirty="0" smtClean="0">
                <a:solidFill>
                  <a:srgbClr val="002060"/>
                </a:solidFill>
                <a:latin typeface="Monotype Corsiva" pitchFamily="66" charset="0"/>
              </a:rPr>
              <a:t>Збірка була написана </a:t>
            </a:r>
            <a:r>
              <a:rPr lang="ru-RU" sz="4600" b="1" u="sng" dirty="0" smtClean="0">
                <a:solidFill>
                  <a:srgbClr val="7030A0"/>
                </a:solidFill>
                <a:latin typeface="Monotype Corsiva" pitchFamily="66" charset="0"/>
              </a:rPr>
              <a:t>«кулішівкою» </a:t>
            </a:r>
            <a:r>
              <a:rPr lang="ru-RU" sz="4600" b="1" dirty="0" smtClean="0">
                <a:solidFill>
                  <a:srgbClr val="002060"/>
                </a:solidFill>
                <a:latin typeface="Monotype Corsiva" pitchFamily="66" charset="0"/>
              </a:rPr>
              <a:t>- придуманим Кулішем першим  українським  фонетичним правописом, який згодом  прислужився і  для друку </a:t>
            </a:r>
            <a:r>
              <a:rPr lang="ru-RU" sz="4600" b="1" dirty="0" smtClean="0">
                <a:solidFill>
                  <a:srgbClr val="FF0000"/>
                </a:solidFill>
                <a:latin typeface="Monotype Corsiva" pitchFamily="66" charset="0"/>
              </a:rPr>
              <a:t>«Кобзаря».</a:t>
            </a:r>
            <a:r>
              <a:rPr lang="ru-RU" sz="4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4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707904" y="0"/>
            <a:ext cx="5436096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4500" b="1" dirty="0" smtClean="0">
                <a:solidFill>
                  <a:srgbClr val="002060"/>
                </a:solidFill>
                <a:latin typeface="Monotype Corsiva" pitchFamily="66" charset="0"/>
              </a:rPr>
              <a:t>1857р.- виходить </a:t>
            </a:r>
            <a:r>
              <a:rPr lang="ru-RU" sz="4500" b="1" u="sng" dirty="0" smtClean="0">
                <a:solidFill>
                  <a:srgbClr val="7030A0"/>
                </a:solidFill>
                <a:latin typeface="Monotype Corsiva" pitchFamily="66" charset="0"/>
              </a:rPr>
              <a:t>«Чорна рада»</a:t>
            </a:r>
            <a:r>
              <a:rPr lang="ru-RU" sz="4500" b="1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sz="4500" b="1" dirty="0" smtClean="0">
                <a:solidFill>
                  <a:srgbClr val="002060"/>
                </a:solidFill>
                <a:latin typeface="Monotype Corsiva" pitchFamily="66" charset="0"/>
              </a:rPr>
              <a:t>український буквар і читанка-</a:t>
            </a:r>
            <a:r>
              <a:rPr lang="ru-RU" sz="4500" b="1" u="sng" dirty="0" smtClean="0">
                <a:solidFill>
                  <a:srgbClr val="7030A0"/>
                </a:solidFill>
                <a:latin typeface="Monotype Corsiva" pitchFamily="66" charset="0"/>
              </a:rPr>
              <a:t>«Граматка»</a:t>
            </a:r>
            <a:r>
              <a:rPr lang="ru-RU" sz="4500" b="1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sz="4500" b="1" u="sng" dirty="0" smtClean="0">
                <a:solidFill>
                  <a:srgbClr val="7030A0"/>
                </a:solidFill>
                <a:latin typeface="Monotype Corsiva" pitchFamily="66" charset="0"/>
              </a:rPr>
              <a:t>«Народні оповідання» </a:t>
            </a:r>
            <a:r>
              <a:rPr lang="ru-RU" sz="4500" b="1" dirty="0" smtClean="0">
                <a:solidFill>
                  <a:srgbClr val="002060"/>
                </a:solidFill>
                <a:latin typeface="Monotype Corsiva" pitchFamily="66" charset="0"/>
              </a:rPr>
              <a:t>Марка Вовчка, які він відредагував і опублікував, </a:t>
            </a:r>
            <a:r>
              <a:rPr lang="ru-RU" sz="4500" b="1" dirty="0" smtClean="0">
                <a:solidFill>
                  <a:srgbClr val="002060"/>
                </a:solidFill>
                <a:latin typeface="Monotype Corsiva" pitchFamily="66" charset="0"/>
              </a:rPr>
              <a:t>відкрилась</a:t>
            </a:r>
            <a:r>
              <a:rPr lang="ru-RU" sz="4500" b="1" dirty="0" smtClean="0">
                <a:solidFill>
                  <a:srgbClr val="002060"/>
                </a:solidFill>
                <a:latin typeface="Monotype Corsiva" pitchFamily="66" charset="0"/>
              </a:rPr>
              <a:t> власна друкарня.</a:t>
            </a:r>
            <a:endParaRPr lang="ru-RU" sz="45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Содержимое 6" descr="935071358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99593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df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004048" y="0"/>
            <a:ext cx="413995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-252536" y="116632"/>
            <a:ext cx="5364088" cy="67413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500" b="1" dirty="0" smtClean="0">
                <a:solidFill>
                  <a:srgbClr val="002060"/>
                </a:solidFill>
                <a:latin typeface="Monotype Corsiva" pitchFamily="66" charset="0"/>
              </a:rPr>
              <a:t>Водночас Куліш укладає свою першу поетичну збірку </a:t>
            </a:r>
            <a:r>
              <a:rPr lang="ru-RU" sz="4500" b="1" dirty="0" smtClean="0">
                <a:solidFill>
                  <a:srgbClr val="00B050"/>
                </a:solidFill>
                <a:latin typeface="Monotype Corsiva" pitchFamily="66" charset="0"/>
              </a:rPr>
              <a:t>«Досвітки»,</a:t>
            </a:r>
            <a:r>
              <a:rPr lang="ru-RU" sz="4500" b="1" dirty="0" smtClean="0">
                <a:solidFill>
                  <a:srgbClr val="002060"/>
                </a:solidFill>
                <a:latin typeface="Monotype Corsiva" pitchFamily="66" charset="0"/>
              </a:rPr>
              <a:t>що виходить у Петербурзі  в 1862р. Та слава про Куліша вже долетіла  до Галичини, де львівські  журнали </a:t>
            </a:r>
            <a:r>
              <a:rPr lang="ru-RU" sz="4500" b="1" dirty="0" smtClean="0">
                <a:solidFill>
                  <a:srgbClr val="FF0000"/>
                </a:solidFill>
                <a:latin typeface="Monotype Corsiva" pitchFamily="66" charset="0"/>
              </a:rPr>
              <a:t>«Вечерниці» </a:t>
            </a:r>
            <a:r>
              <a:rPr lang="ru-RU" sz="4500" b="1" dirty="0" smtClean="0">
                <a:solidFill>
                  <a:srgbClr val="002060"/>
                </a:solidFill>
                <a:latin typeface="Monotype Corsiva" pitchFamily="66" charset="0"/>
              </a:rPr>
              <a:t>і </a:t>
            </a:r>
            <a:r>
              <a:rPr lang="ru-RU" sz="4500" b="1" dirty="0" smtClean="0">
                <a:solidFill>
                  <a:srgbClr val="FF0000"/>
                </a:solidFill>
                <a:latin typeface="Monotype Corsiva" pitchFamily="66" charset="0"/>
              </a:rPr>
              <a:t>«Мета» </a:t>
            </a:r>
            <a:r>
              <a:rPr lang="ru-RU" sz="4500" b="1" dirty="0" smtClean="0">
                <a:solidFill>
                  <a:srgbClr val="002060"/>
                </a:solidFill>
                <a:latin typeface="Monotype Corsiva" pitchFamily="66" charset="0"/>
              </a:rPr>
              <a:t>публікують його прозу, поезію, статті.</a:t>
            </a:r>
            <a:endParaRPr lang="ru-RU" sz="45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П. Куліш разом із дружиною, яка почала друкувати оповідання під псевдонімом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  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Г. Барвінок, </a:t>
            </a:r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зразу ж захоплюється підготовкою матеріалів для літературного й громадсько-політичного журналу «Основа».Приступив до написання </a:t>
            </a:r>
            <a:r>
              <a:rPr lang="ru-RU" sz="4000" b="1" u="sng" dirty="0" smtClean="0">
                <a:solidFill>
                  <a:srgbClr val="FF0000"/>
                </a:solidFill>
                <a:latin typeface="Monotype Corsiva" pitchFamily="66" charset="0"/>
              </a:rPr>
              <a:t>«Історичних  оповідань»</a:t>
            </a:r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 — своєрідних науково-популярних нарисів із історії України — </a:t>
            </a:r>
            <a:r>
              <a:rPr lang="ru-RU" sz="4000" b="1" u="sng" dirty="0" smtClean="0">
                <a:solidFill>
                  <a:srgbClr val="FF0000"/>
                </a:solidFill>
                <a:latin typeface="Monotype Corsiva" pitchFamily="66" charset="0"/>
              </a:rPr>
              <a:t>«</a:t>
            </a:r>
            <a:r>
              <a:rPr lang="ru-RU" sz="4000" b="1" u="sng" dirty="0" smtClean="0">
                <a:solidFill>
                  <a:srgbClr val="FF0000"/>
                </a:solidFill>
                <a:latin typeface="Monotype Corsiva" pitchFamily="66" charset="0"/>
              </a:rPr>
              <a:t>Хмельниччина</a:t>
            </a:r>
            <a:r>
              <a:rPr lang="ru-RU" sz="4000" b="1" u="sng" dirty="0" smtClean="0">
                <a:solidFill>
                  <a:srgbClr val="FF0000"/>
                </a:solidFill>
                <a:latin typeface="Monotype Corsiva" pitchFamily="66" charset="0"/>
              </a:rPr>
              <a:t>» </a:t>
            </a:r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і </a:t>
            </a:r>
            <a:r>
              <a:rPr lang="ru-RU" sz="4000" b="1" u="sng" dirty="0" smtClean="0">
                <a:solidFill>
                  <a:srgbClr val="FF0000"/>
                </a:solidFill>
                <a:latin typeface="Monotype Corsiva" pitchFamily="66" charset="0"/>
              </a:rPr>
              <a:t>«Виговщина».</a:t>
            </a:r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 З'явилися  вони </a:t>
            </a:r>
            <a:r>
              <a:rPr lang="ru-RU" sz="4000" b="1" u="sng" dirty="0" smtClean="0">
                <a:solidFill>
                  <a:srgbClr val="7030A0"/>
                </a:solidFill>
                <a:latin typeface="Monotype Corsiva" pitchFamily="66" charset="0"/>
              </a:rPr>
              <a:t>1861р</a:t>
            </a:r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. в «Основі».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pic-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99593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779912" y="0"/>
            <a:ext cx="5364088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    </a:t>
            </a:r>
            <a:r>
              <a:rPr lang="uk-UA" sz="4400" b="1" dirty="0" smtClean="0">
                <a:solidFill>
                  <a:srgbClr val="00B050"/>
                </a:solidFill>
                <a:latin typeface="Monotype Corsiva" pitchFamily="66" charset="0"/>
              </a:rPr>
              <a:t>З 1864 до 1871 року </a:t>
            </a:r>
            <a:r>
              <a:rPr lang="uk-UA" sz="4400" dirty="0" smtClean="0">
                <a:solidFill>
                  <a:srgbClr val="002060"/>
                </a:solidFill>
                <a:latin typeface="Monotype Corsiva" pitchFamily="66" charset="0"/>
              </a:rPr>
              <a:t>Куліш жив за кордоном, працював  у Варшаві директором духовних справ, потім займався  історико - літературною діяльністю. </a:t>
            </a:r>
            <a:r>
              <a:rPr lang="uk-UA" sz="4400" u="sng" dirty="0" smtClean="0">
                <a:solidFill>
                  <a:srgbClr val="002060"/>
                </a:solidFill>
                <a:latin typeface="Monotype Corsiva" pitchFamily="66" charset="0"/>
              </a:rPr>
              <a:t>Він відійшов від ідеалів демократії. </a:t>
            </a:r>
            <a:r>
              <a:rPr lang="uk-UA" sz="4400" dirty="0" smtClean="0">
                <a:solidFill>
                  <a:srgbClr val="002060"/>
                </a:solidFill>
                <a:latin typeface="Monotype Corsiva" pitchFamily="66" charset="0"/>
              </a:rPr>
              <a:t>Хоча раніше був їх носіями.</a:t>
            </a:r>
            <a:endParaRPr lang="ru-RU" sz="4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116632"/>
            <a:ext cx="4644008" cy="3672408"/>
          </a:xfrm>
        </p:spPr>
        <p:txBody>
          <a:bodyPr>
            <a:normAutofit/>
          </a:bodyPr>
          <a:lstStyle/>
          <a:p>
            <a:r>
              <a:rPr lang="uk-UA" sz="8000" b="1" dirty="0" smtClean="0">
                <a:solidFill>
                  <a:srgbClr val="FFFF00"/>
                </a:solidFill>
              </a:rPr>
              <a:t>Блудливе </a:t>
            </a:r>
            <a:br>
              <a:rPr lang="uk-UA" sz="8000" b="1" dirty="0" smtClean="0">
                <a:solidFill>
                  <a:srgbClr val="FFFF00"/>
                </a:solidFill>
              </a:rPr>
            </a:br>
            <a:r>
              <a:rPr lang="uk-UA" sz="8000" b="1" dirty="0" smtClean="0">
                <a:solidFill>
                  <a:srgbClr val="FFFF00"/>
                </a:solidFill>
              </a:rPr>
              <a:t>кохання</a:t>
            </a:r>
            <a:endParaRPr lang="ru-RU" sz="8000" b="1" dirty="0">
              <a:solidFill>
                <a:srgbClr val="FFFF00"/>
              </a:solidFill>
            </a:endParaRPr>
          </a:p>
        </p:txBody>
      </p:sp>
      <p:pic>
        <p:nvPicPr>
          <p:cNvPr id="5121" name="Picture 1" descr="C:\Users\Администратор\Desktop\Анимации\Бабочки\babochkia-50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988840"/>
            <a:ext cx="666750" cy="762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0"/>
            <a:ext cx="7848872" cy="407707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002060"/>
                </a:solidFill>
                <a:latin typeface="Monotype Corsiva" pitchFamily="66" charset="0"/>
              </a:rPr>
              <a:t>Часті любовні романи не означали для нього розлучення із законною дружиною. Заводив по два одразу. Дослідники єхидно зауважують: два романи - це лиш удвічі більше листування. На побачення він ходив не так охоче, </a:t>
            </a:r>
            <a:r>
              <a:rPr lang="ru-RU" sz="4000" u="sng" dirty="0" smtClean="0">
                <a:solidFill>
                  <a:srgbClr val="002060"/>
                </a:solidFill>
                <a:latin typeface="Monotype Corsiva" pitchFamily="66" charset="0"/>
              </a:rPr>
              <a:t>як писав листи.</a:t>
            </a:r>
            <a:endParaRPr lang="ru-RU" sz="4000" u="sng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3794" name="Picture 2" descr="C:\Users\Администратор\Desktop\Анимации\Книги\knigi-17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45024"/>
            <a:ext cx="1224136" cy="114762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452320" cy="63813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За перекладами, рукописами, книжками не помічав, як минула молодість без кохання. А йому було вже 37. Одружений з Олександрою Білозерською — мріяв зустріти 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хорошу дівчину, просту хуторянку,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і життя з нею набуло б сенсу.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064896" cy="151216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Куліш Пантелеймон Олександрович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(1819р.- 1897р.)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844824"/>
            <a:ext cx="7920880" cy="44644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800" dirty="0" smtClean="0">
                <a:latin typeface="Monotype Corsiva" pitchFamily="66" charset="0"/>
              </a:rPr>
              <a:t>-</a:t>
            </a:r>
            <a:r>
              <a:rPr lang="uk-UA" sz="5400" dirty="0" smtClean="0">
                <a:latin typeface="Monotype Corsiva" pitchFamily="66" charset="0"/>
              </a:rPr>
              <a:t>український письменник</a:t>
            </a:r>
            <a:r>
              <a:rPr lang="vi-VN" sz="5400" dirty="0" smtClean="0"/>
              <a:t>,</a:t>
            </a:r>
            <a:r>
              <a:rPr lang="uk-UA" sz="5400" dirty="0" smtClean="0"/>
              <a:t> </a:t>
            </a:r>
            <a:r>
              <a:rPr lang="uk-UA" sz="5400" dirty="0" smtClean="0">
                <a:latin typeface="Monotype Corsiva" pitchFamily="66" charset="0"/>
              </a:rPr>
              <a:t>поет, драматург, фольклорист, етнограф, перекладач, критик, редактор, видавець.</a:t>
            </a:r>
            <a:endParaRPr lang="ru-RU" sz="5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-324544" y="0"/>
            <a:ext cx="5544616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700" b="1" dirty="0" smtClean="0">
                <a:solidFill>
                  <a:srgbClr val="002060"/>
                </a:solidFill>
                <a:latin typeface="Monotype Corsiva" pitchFamily="66" charset="0"/>
              </a:rPr>
              <a:t>Омріяною ”простою дівчиною” виявилася </a:t>
            </a:r>
            <a:r>
              <a:rPr lang="ru-RU" sz="3700" b="1" dirty="0" smtClean="0">
                <a:solidFill>
                  <a:srgbClr val="FF0000"/>
                </a:solidFill>
                <a:latin typeface="Monotype Corsiva" pitchFamily="66" charset="0"/>
              </a:rPr>
              <a:t>Маня де Бальмен,</a:t>
            </a:r>
            <a:r>
              <a:rPr lang="ru-RU" sz="3700" b="1" dirty="0" smtClean="0">
                <a:solidFill>
                  <a:srgbClr val="002060"/>
                </a:solidFill>
                <a:latin typeface="Monotype Corsiva" pitchFamily="66" charset="0"/>
              </a:rPr>
              <a:t> донька графа Сергія де Бальмена, який ілюстрував Кулішеву ”Орисю”. Куліш  був надто серйозний і методичний, щоби залицятися. Зрештою, виріш</a:t>
            </a:r>
            <a:r>
              <a:rPr lang="uk-UA" sz="3700" b="1" dirty="0" smtClean="0">
                <a:solidFill>
                  <a:srgbClr val="002060"/>
                </a:solidFill>
                <a:latin typeface="Monotype Corsiva" pitchFamily="66" charset="0"/>
              </a:rPr>
              <a:t>и</a:t>
            </a:r>
            <a:r>
              <a:rPr lang="ru-RU" sz="3700" b="1" dirty="0" smtClean="0">
                <a:solidFill>
                  <a:srgbClr val="002060"/>
                </a:solidFill>
                <a:latin typeface="Monotype Corsiva" pitchFamily="66" charset="0"/>
              </a:rPr>
              <a:t>в: нема в ній поетичного елементу, виросте з неї хитра, нещира жінка. </a:t>
            </a:r>
            <a:endParaRPr lang="ru-RU" sz="37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Содержимое 6" descr="d5907e8eb87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0"/>
            <a:ext cx="399593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ukranian3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139952" cy="6704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851920" y="0"/>
            <a:ext cx="529208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Поетичний елемент натомість 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знайшов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у </a:t>
            </a:r>
            <a:r>
              <a:rPr lang="ru-RU" sz="3800" b="1" dirty="0" smtClean="0">
                <a:solidFill>
                  <a:srgbClr val="FF0000"/>
                </a:solidFill>
                <a:latin typeface="Monotype Corsiva" pitchFamily="66" charset="0"/>
              </a:rPr>
              <a:t>Лесі, 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доньки дрібного поміщика.</a:t>
            </a:r>
            <a:r>
              <a:rPr lang="ru-RU" sz="3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Вродлива дівчина 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грала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на арфі  й мала рідкісне драматичне сопрано. Куліш 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закохався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 Роман не був таємницею для його дружини. </a:t>
            </a:r>
            <a:r>
              <a:rPr lang="ru-RU" sz="3800" b="1" u="sng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У січні 1857-го вони роз’їхалися - з її ініціативи.</a:t>
            </a:r>
            <a:endParaRPr lang="ru-RU" sz="3800" b="1" u="sng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0"/>
            <a:ext cx="5508104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/>
              <a:t>     </a:t>
            </a:r>
            <a:r>
              <a:rPr lang="ru-RU" sz="3900" b="1" dirty="0" smtClean="0">
                <a:solidFill>
                  <a:srgbClr val="002060"/>
                </a:solidFill>
                <a:latin typeface="Monotype Corsiva" pitchFamily="66" charset="0"/>
              </a:rPr>
              <a:t>У Лесі любив лише своє уявлення про неї. Коли дівчина натякнула на можливе заміжжя з іншим -відповів, що це чудово, </a:t>
            </a:r>
            <a:r>
              <a:rPr lang="ru-RU" sz="3900" b="1" dirty="0" smtClean="0">
                <a:solidFill>
                  <a:srgbClr val="FF0000"/>
                </a:solidFill>
                <a:latin typeface="Monotype Corsiva" pitchFamily="66" charset="0"/>
              </a:rPr>
              <a:t>він любитиме ще й її чоловіка та дітей. </a:t>
            </a:r>
            <a:r>
              <a:rPr lang="ru-RU" sz="3900" b="1" dirty="0" smtClean="0">
                <a:solidFill>
                  <a:srgbClr val="002060"/>
                </a:solidFill>
                <a:latin typeface="Monotype Corsiva" pitchFamily="66" charset="0"/>
              </a:rPr>
              <a:t>Леся  була  ладна перебратися до Петербурга і їхати з ним за кордон. А він </a:t>
            </a:r>
            <a:r>
              <a:rPr lang="ru-RU" sz="3900" b="1" dirty="0" smtClean="0">
                <a:solidFill>
                  <a:srgbClr val="002060"/>
                </a:solidFill>
                <a:latin typeface="Monotype Corsiva" pitchFamily="66" charset="0"/>
              </a:rPr>
              <a:t>посилався</a:t>
            </a:r>
            <a:r>
              <a:rPr lang="ru-RU" sz="3900" b="1" dirty="0" smtClean="0">
                <a:solidFill>
                  <a:srgbClr val="002060"/>
                </a:solidFill>
                <a:latin typeface="Monotype Corsiva" pitchFamily="66" charset="0"/>
              </a:rPr>
              <a:t> на зайнятість.</a:t>
            </a:r>
            <a:endParaRPr lang="ru-RU" sz="39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8" name="Содержимое 7" descr="37417_preview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08104" y="188640"/>
            <a:ext cx="3635896" cy="63367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403648" y="1988840"/>
            <a:ext cx="6192688" cy="31683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6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6000" dirty="0" smtClean="0">
                <a:solidFill>
                  <a:srgbClr val="FFFF00"/>
                </a:solidFill>
                <a:latin typeface="Monotype Corsiva" pitchFamily="66" charset="0"/>
              </a:rPr>
              <a:t>Марія поїхала  до Берліна - з Тургенєвим. І він кинув  її першим.</a:t>
            </a:r>
            <a:endParaRPr lang="ru-RU" sz="6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.photo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116632"/>
            <a:ext cx="4067944" cy="6552728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707904" y="0"/>
            <a:ext cx="5436096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   </a:t>
            </a:r>
            <a:r>
              <a:rPr lang="ru-RU" sz="3700" b="1" dirty="0" smtClean="0">
                <a:solidFill>
                  <a:srgbClr val="002060"/>
                </a:solidFill>
                <a:latin typeface="Monotype Corsiva" pitchFamily="66" charset="0"/>
              </a:rPr>
              <a:t>У той час у житті Куліша вже </a:t>
            </a:r>
            <a:r>
              <a:rPr lang="ru-RU" sz="3700" b="1" dirty="0" smtClean="0">
                <a:solidFill>
                  <a:srgbClr val="002060"/>
                </a:solidFill>
                <a:latin typeface="Monotype Corsiva" pitchFamily="66" charset="0"/>
              </a:rPr>
              <a:t>з’явилась</a:t>
            </a:r>
            <a:r>
              <a:rPr lang="ru-RU" sz="37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700" b="1" dirty="0" smtClean="0">
                <a:solidFill>
                  <a:srgbClr val="FF0000"/>
                </a:solidFill>
                <a:latin typeface="Monotype Corsiva" pitchFamily="66" charset="0"/>
              </a:rPr>
              <a:t>Марія Маркович.</a:t>
            </a:r>
            <a:r>
              <a:rPr lang="ru-RU" sz="3700" b="1" dirty="0" smtClean="0">
                <a:solidFill>
                  <a:srgbClr val="002060"/>
                </a:solidFill>
                <a:latin typeface="Monotype Corsiva" pitchFamily="66" charset="0"/>
              </a:rPr>
              <a:t> 1857-го вона надіслала йому з Немирова свої  твори. </a:t>
            </a:r>
            <a:r>
              <a:rPr lang="ru-RU" sz="3700" b="1" u="sng" dirty="0" smtClean="0">
                <a:solidFill>
                  <a:srgbClr val="002060"/>
                </a:solidFill>
                <a:latin typeface="Monotype Corsiva" pitchFamily="66" charset="0"/>
              </a:rPr>
              <a:t>Згодом  він </a:t>
            </a:r>
            <a:r>
              <a:rPr lang="ru-RU" sz="3700" b="1" u="sng" dirty="0" smtClean="0">
                <a:solidFill>
                  <a:srgbClr val="002060"/>
                </a:solidFill>
                <a:latin typeface="Monotype Corsiva" pitchFamily="66" charset="0"/>
              </a:rPr>
              <a:t>вигадав</a:t>
            </a:r>
            <a:r>
              <a:rPr lang="ru-RU" sz="3700" b="1" u="sng" dirty="0" smtClean="0">
                <a:solidFill>
                  <a:srgbClr val="002060"/>
                </a:solidFill>
                <a:latin typeface="Monotype Corsiva" pitchFamily="66" charset="0"/>
              </a:rPr>
              <a:t> їй знамените псевдо- </a:t>
            </a:r>
            <a:r>
              <a:rPr lang="ru-RU" sz="3700" b="1" u="sng" dirty="0" smtClean="0">
                <a:solidFill>
                  <a:srgbClr val="00B050"/>
                </a:solidFill>
                <a:latin typeface="Monotype Corsiva" pitchFamily="66" charset="0"/>
              </a:rPr>
              <a:t>Марко Вовчок. </a:t>
            </a:r>
            <a:r>
              <a:rPr lang="ru-RU" sz="3700" b="1" dirty="0" smtClean="0">
                <a:solidFill>
                  <a:srgbClr val="002060"/>
                </a:solidFill>
                <a:latin typeface="Monotype Corsiva" pitchFamily="66" charset="0"/>
              </a:rPr>
              <a:t>Із Кулішевої  руки  її оповідання  пішли  в люди. Невдовзі  їхні  стосунки обернулись на палку пристрасть. </a:t>
            </a:r>
            <a:endParaRPr lang="ru-RU" sz="37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rast_081b7a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267744" y="3789040"/>
            <a:ext cx="4752528" cy="30689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0" y="1340769"/>
            <a:ext cx="9144000" cy="23042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rgbClr val="002060"/>
                </a:solidFill>
                <a:latin typeface="Monotype Corsiva" pitchFamily="66" charset="0"/>
              </a:rPr>
              <a:t>Розійшлися вони восени 1860-го</a:t>
            </a:r>
            <a:r>
              <a:rPr lang="en-US" sz="66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endParaRPr lang="ru-RU" sz="6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4819" name="Picture 3" descr="C:\Users\Администратор\Desktop\Анимации\apogoda-6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8864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0"/>
            <a:ext cx="529208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1860-й  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приніс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 два 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нових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  романи. Перший -із </a:t>
            </a:r>
            <a:r>
              <a:rPr lang="ru-RU" sz="4000" b="1" u="sng" dirty="0" smtClean="0">
                <a:solidFill>
                  <a:srgbClr val="002060"/>
                </a:solidFill>
                <a:latin typeface="Monotype Corsiva" pitchFamily="66" charset="0"/>
              </a:rPr>
              <a:t>Параскою Глібовою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, дружиною байкаря, -почався бурхливо. 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Леонід 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Глібов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 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дав Парасці волю. Та Куліш 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запевнив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 чоловіка в своїй дружбі  й 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переконав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, що Параска Федорівна не варта його, Куліша.</a:t>
            </a:r>
            <a:endParaRPr lang="ru-RU" sz="4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Содержимое 6" descr="5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0"/>
            <a:ext cx="3923928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6_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399593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563888" y="0"/>
            <a:ext cx="5580112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650" b="1" dirty="0" smtClean="0">
                <a:solidFill>
                  <a:srgbClr val="002060"/>
                </a:solidFill>
                <a:latin typeface="Monotype Corsiva" pitchFamily="66" charset="0"/>
              </a:rPr>
              <a:t>У травні того ж  року в Полтаві він побачив юну вродливу панночку -</a:t>
            </a:r>
            <a:r>
              <a:rPr lang="ru-RU" sz="3650" b="1" u="sng" dirty="0" smtClean="0">
                <a:solidFill>
                  <a:srgbClr val="002060"/>
                </a:solidFill>
                <a:latin typeface="Monotype Corsiva" pitchFamily="66" charset="0"/>
              </a:rPr>
              <a:t>Ганну Рентель</a:t>
            </a:r>
            <a:r>
              <a:rPr lang="ru-RU" sz="3650" b="1" dirty="0" smtClean="0">
                <a:solidFill>
                  <a:srgbClr val="002060"/>
                </a:solidFill>
                <a:latin typeface="Monotype Corsiva" pitchFamily="66" charset="0"/>
              </a:rPr>
              <a:t>. У Ганну  був закоханий  </a:t>
            </a:r>
            <a:r>
              <a:rPr lang="ru-RU" sz="3650" b="1" dirty="0" smtClean="0">
                <a:solidFill>
                  <a:srgbClr val="FF0000"/>
                </a:solidFill>
                <a:latin typeface="Monotype Corsiva" pitchFamily="66" charset="0"/>
              </a:rPr>
              <a:t>Олександр Кониський </a:t>
            </a:r>
            <a:r>
              <a:rPr lang="ru-RU" sz="3650" b="1" dirty="0" smtClean="0">
                <a:solidFill>
                  <a:srgbClr val="002060"/>
                </a:solidFill>
                <a:latin typeface="Monotype Corsiva" pitchFamily="66" charset="0"/>
              </a:rPr>
              <a:t>- той, який написав ”Боже великий, єдиний, нам Україну храни”. Обидва  присвячували їй вірші. На дівчину </a:t>
            </a:r>
            <a:r>
              <a:rPr lang="ru-RU" sz="3650" b="1" u="sng" dirty="0" smtClean="0">
                <a:solidFill>
                  <a:srgbClr val="002060"/>
                </a:solidFill>
                <a:latin typeface="Monotype Corsiva" pitchFamily="66" charset="0"/>
              </a:rPr>
              <a:t>більше враження  справив Куліш. </a:t>
            </a:r>
            <a:r>
              <a:rPr lang="ru-RU" sz="3650" b="1" dirty="0" smtClean="0">
                <a:solidFill>
                  <a:srgbClr val="002060"/>
                </a:solidFill>
                <a:latin typeface="Monotype Corsiva" pitchFamily="66" charset="0"/>
              </a:rPr>
              <a:t>Кониський  не злюбив його на все життя.</a:t>
            </a:r>
            <a:endParaRPr lang="ru-RU" sz="365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726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>Восени він повернувся до Петербурга постарілим душею. І остаточно віддав себе творчості. У ній досяг незмірно більше, ніж   у любові.</a:t>
            </a:r>
            <a:endParaRPr lang="ru-RU" sz="54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17232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Останні роки життя</a:t>
            </a:r>
            <a:endParaRPr lang="ru-RU" sz="96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0"/>
            <a:ext cx="493204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Народився </a:t>
            </a:r>
            <a:r>
              <a:rPr lang="ru-RU" sz="4800" b="1" dirty="0" smtClean="0">
                <a:solidFill>
                  <a:srgbClr val="0070C0"/>
                </a:solidFill>
                <a:latin typeface="Monotype Corsiva" pitchFamily="66" charset="0"/>
              </a:rPr>
              <a:t>7 </a:t>
            </a:r>
            <a:r>
              <a:rPr lang="ru-RU" sz="4800" b="1" dirty="0" err="1" smtClean="0">
                <a:solidFill>
                  <a:srgbClr val="0070C0"/>
                </a:solidFill>
                <a:latin typeface="Monotype Corsiva" pitchFamily="66" charset="0"/>
              </a:rPr>
              <a:t>серпня</a:t>
            </a:r>
            <a:r>
              <a:rPr lang="ru-RU" sz="4800" b="1" dirty="0" smtClean="0">
                <a:solidFill>
                  <a:srgbClr val="0070C0"/>
                </a:solidFill>
                <a:latin typeface="Monotype Corsiva" pitchFamily="66" charset="0"/>
              </a:rPr>
              <a:t> 1819р.</a:t>
            </a:r>
            <a:r>
              <a:rPr lang="ru-RU" sz="48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в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містечку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Воронежі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колишнього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Глухівського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повіту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Чернігівської губернії. </a:t>
            </a:r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  <a:t>Був </a:t>
            </a:r>
            <a:r>
              <a:rPr lang="ru-RU" sz="3600" b="1" dirty="0" err="1" smtClean="0">
                <a:solidFill>
                  <a:srgbClr val="0070C0"/>
                </a:solidFill>
                <a:latin typeface="Monotype Corsiva" pitchFamily="66" charset="0"/>
              </a:rPr>
              <a:t>дитиною</a:t>
            </a:r>
            <a:r>
              <a:rPr lang="ru-RU" sz="3600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від другого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шлюбу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  <a:latin typeface="Monotype Corsiva" pitchFamily="66" charset="0"/>
              </a:rPr>
              <a:t>заможного</a:t>
            </a:r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  <a:latin typeface="Monotype Corsiva" pitchFamily="66" charset="0"/>
              </a:rPr>
              <a:t>хлібороба</a:t>
            </a:r>
            <a:r>
              <a:rPr lang="ru-RU" sz="3600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Олександра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Андрійовича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, що походив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зі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itchFamily="66" charset="0"/>
              </a:rPr>
              <a:t>старовинного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4400" b="1" dirty="0" err="1" smtClean="0">
                <a:solidFill>
                  <a:srgbClr val="0070C0"/>
                </a:solidFill>
                <a:latin typeface="Monotype Corsiva" pitchFamily="66" charset="0"/>
              </a:rPr>
              <a:t>старшинського</a:t>
            </a:r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4400" b="1" dirty="0" err="1" smtClean="0">
                <a:solidFill>
                  <a:srgbClr val="0070C0"/>
                </a:solidFill>
                <a:latin typeface="Monotype Corsiva" pitchFamily="66" charset="0"/>
              </a:rPr>
              <a:t>козацького</a:t>
            </a:r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 роду.</a:t>
            </a:r>
            <a:endParaRPr lang="ru-RU" sz="4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7" name="Содержимое 6" descr="120px-P._kulish_young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-10000" contrast="-20000"/>
          </a:blip>
          <a:stretch>
            <a:fillRect/>
          </a:stretch>
        </p:blipFill>
        <p:spPr>
          <a:xfrm>
            <a:off x="4823520" y="0"/>
            <a:ext cx="4320480" cy="6858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5700" b="1" dirty="0" smtClean="0">
                <a:solidFill>
                  <a:srgbClr val="002060"/>
                </a:solidFill>
                <a:latin typeface="Monotype Corsiva" pitchFamily="66" charset="0"/>
              </a:rPr>
              <a:t>Оселився в хуторі Мотронівка на Чернігівщині, який на честь дружини перейменував  у Ганнину Пустинь, також </a:t>
            </a:r>
            <a:r>
              <a:rPr lang="uk-UA" sz="5700" b="1" dirty="0" smtClean="0">
                <a:solidFill>
                  <a:srgbClr val="7030A0"/>
                </a:solidFill>
                <a:latin typeface="Monotype Corsiva" pitchFamily="66" charset="0"/>
              </a:rPr>
              <a:t>повернувся  до ідеї самостійного розвитку нації.</a:t>
            </a:r>
            <a:r>
              <a:rPr lang="ru-RU" sz="5700" b="1" dirty="0" smtClean="0">
                <a:solidFill>
                  <a:srgbClr val="002060"/>
                </a:solidFill>
                <a:latin typeface="Monotype Corsiva" pitchFamily="66" charset="0"/>
              </a:rPr>
              <a:t> Куліш багато перекладав, особливо:</a:t>
            </a:r>
            <a:r>
              <a:rPr lang="uk-UA" sz="57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</a:p>
          <a:p>
            <a:pPr algn="ctr">
              <a:buNone/>
            </a:pPr>
            <a:endParaRPr lang="ru-RU" sz="6100" b="1" dirty="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5949280"/>
            <a:ext cx="8229600" cy="90872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  <a:t>                 Вільяма Шекспіра</a:t>
            </a:r>
            <a:endParaRPr lang="ru-RU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7" name="Содержимое 6" descr="sha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63688" y="0"/>
            <a:ext cx="5722666" cy="5877272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57150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  <a:t>Йоганна Вольфганга фон Ґете</a:t>
            </a:r>
            <a:endParaRPr lang="ru-RU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7" name="Picture 2" descr="C:\Users\Администратор\Desktop\Get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0"/>
            <a:ext cx="4360081" cy="58772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57150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  <a:t>Джорджа Гордона Байрона</a:t>
            </a:r>
            <a:endParaRPr lang="ru-RU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7" name="Picture 3" descr="C:\Users\Администратор\Desktop\46e285381609576e3f0b643ad6fc54ab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0"/>
            <a:ext cx="6614900" cy="580526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завершив історіографічну працю в трьох </a:t>
            </a:r>
            <a:r>
              <a:rPr lang="en-US" sz="5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томах </a:t>
            </a:r>
            <a:r>
              <a:rPr lang="ru-RU" sz="5400" b="1" u="sng" dirty="0" smtClean="0">
                <a:solidFill>
                  <a:srgbClr val="FF0000"/>
                </a:solidFill>
                <a:latin typeface="Monotype Corsiva" pitchFamily="66" charset="0"/>
              </a:rPr>
              <a:t>«Отпадение Малороссии от Польши», </a:t>
            </a:r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листувався з багатьма кореспондентами, </a:t>
            </a:r>
            <a:r>
              <a:rPr lang="ru-RU" sz="5400" b="1" dirty="0" err="1" smtClean="0">
                <a:solidFill>
                  <a:srgbClr val="002060"/>
                </a:solidFill>
                <a:latin typeface="Monotype Corsiva" pitchFamily="66" charset="0"/>
              </a:rPr>
              <a:t>переймався</a:t>
            </a:r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розбратом слов'янських </a:t>
            </a:r>
            <a:r>
              <a:rPr lang="en-US" sz="5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5400" b="1" dirty="0" err="1" smtClean="0">
                <a:solidFill>
                  <a:srgbClr val="002060"/>
                </a:solidFill>
                <a:latin typeface="Monotype Corsiva" pitchFamily="66" charset="0"/>
              </a:rPr>
              <a:t>націй</a:t>
            </a:r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,</a:t>
            </a:r>
            <a:r>
              <a:rPr lang="en-US" sz="5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5400" b="1" dirty="0" err="1" smtClean="0">
                <a:solidFill>
                  <a:srgbClr val="002060"/>
                </a:solidFill>
                <a:latin typeface="Monotype Corsiva" pitchFamily="66" charset="0"/>
              </a:rPr>
              <a:t>дбав</a:t>
            </a:r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 про видання прогресивних</a:t>
            </a:r>
            <a:r>
              <a:rPr lang="en-US" sz="5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 журналів і газет…</a:t>
            </a:r>
            <a:endParaRPr lang="ru-RU" sz="5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-108520" y="0"/>
            <a:ext cx="5148064" cy="685800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</a:t>
            </a:r>
            <a:r>
              <a:rPr lang="uk-UA" sz="4700" b="1" dirty="0" smtClean="0">
                <a:solidFill>
                  <a:srgbClr val="002060"/>
                </a:solidFill>
                <a:latin typeface="Monotype Corsiva" pitchFamily="66" charset="0"/>
              </a:rPr>
              <a:t>Вийшла  низка його оригінальних збірок та перекладів, серед  яких - </a:t>
            </a:r>
            <a:r>
              <a:rPr lang="uk-UA" sz="4700" b="1" dirty="0" smtClean="0">
                <a:solidFill>
                  <a:srgbClr val="FF0000"/>
                </a:solidFill>
                <a:latin typeface="Monotype Corsiva" pitchFamily="66" charset="0"/>
              </a:rPr>
              <a:t>«Позичена кобза»,</a:t>
            </a:r>
            <a:r>
              <a:rPr lang="uk-UA" sz="47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sz="4700" b="1" dirty="0" smtClean="0">
                <a:solidFill>
                  <a:srgbClr val="FF0000"/>
                </a:solidFill>
                <a:latin typeface="Monotype Corsiva" pitchFamily="66" charset="0"/>
              </a:rPr>
              <a:t>Біблія, </a:t>
            </a:r>
            <a:r>
              <a:rPr lang="uk-UA" sz="4700" b="1" dirty="0" smtClean="0">
                <a:solidFill>
                  <a:srgbClr val="002060"/>
                </a:solidFill>
                <a:latin typeface="Monotype Corsiva" pitchFamily="66" charset="0"/>
              </a:rPr>
              <a:t>створена разом із   І. Нечуєм-Левицьким та вченим І. Пулюєм.</a:t>
            </a:r>
            <a:endParaRPr lang="ru-RU" sz="47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" name="Содержимое 9" descr="img_items468d4ef29e47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48318" y="0"/>
            <a:ext cx="4195682" cy="6783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5508104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400" b="1" dirty="0" smtClean="0">
                <a:solidFill>
                  <a:schemeClr val="bg1"/>
                </a:solidFill>
                <a:latin typeface="Monotype Corsiva" pitchFamily="66" charset="0"/>
              </a:rPr>
              <a:t>Пішов  з життя</a:t>
            </a:r>
            <a:r>
              <a:rPr lang="en-US" sz="64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6400" b="1" dirty="0" smtClean="0">
                <a:solidFill>
                  <a:schemeClr val="bg1"/>
                </a:solidFill>
                <a:latin typeface="Monotype Corsiva" pitchFamily="66" charset="0"/>
              </a:rPr>
              <a:t>Пантелеймон Куліш  </a:t>
            </a:r>
            <a:r>
              <a:rPr lang="ru-RU" sz="6400" b="1" u="sng" dirty="0" smtClean="0">
                <a:solidFill>
                  <a:srgbClr val="FFFF00"/>
                </a:solidFill>
                <a:latin typeface="Monotype Corsiva" pitchFamily="66" charset="0"/>
              </a:rPr>
              <a:t>14 лютого 1897р. </a:t>
            </a:r>
            <a:r>
              <a:rPr lang="ru-RU" sz="6400" b="1" dirty="0" smtClean="0">
                <a:solidFill>
                  <a:schemeClr val="bg1"/>
                </a:solidFill>
                <a:latin typeface="Monotype Corsiva" pitchFamily="66" charset="0"/>
              </a:rPr>
              <a:t>на своєму </a:t>
            </a:r>
            <a:r>
              <a:rPr lang="ru-RU" sz="6400" b="1" u="sng" dirty="0" smtClean="0">
                <a:solidFill>
                  <a:schemeClr val="bg1"/>
                </a:solidFill>
                <a:latin typeface="Monotype Corsiva" pitchFamily="66" charset="0"/>
              </a:rPr>
              <a:t>хуторі Мотронівка</a:t>
            </a:r>
            <a:r>
              <a:rPr lang="ru-RU" sz="6400" b="1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sz="6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ft_10.08.09_borzna_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85816" y="1"/>
            <a:ext cx="3758184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7452320" cy="5098578"/>
          </a:xfrm>
        </p:spPr>
        <p:txBody>
          <a:bodyPr>
            <a:normAutofit/>
          </a:bodyPr>
          <a:lstStyle/>
          <a:p>
            <a:r>
              <a:rPr lang="uk-UA" sz="12000" dirty="0" smtClean="0">
                <a:solidFill>
                  <a:srgbClr val="FF0066"/>
                </a:solidFill>
              </a:rPr>
              <a:t>Погляди Куліша</a:t>
            </a:r>
            <a:endParaRPr lang="ru-RU" sz="120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-324544" y="0"/>
            <a:ext cx="5544616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600" dirty="0" smtClean="0">
                <a:latin typeface="Monotype Corsiva" pitchFamily="66" charset="0"/>
              </a:rPr>
              <a:t>    </a:t>
            </a:r>
            <a:r>
              <a:rPr lang="uk-UA" sz="3900" dirty="0" smtClean="0">
                <a:solidFill>
                  <a:srgbClr val="002060"/>
                </a:solidFill>
                <a:latin typeface="Monotype Corsiva" pitchFamily="66" charset="0"/>
              </a:rPr>
              <a:t>Пантелеймон Куліш-</a:t>
            </a:r>
            <a:r>
              <a:rPr lang="uk-UA" sz="3900" dirty="0" smtClean="0">
                <a:solidFill>
                  <a:srgbClr val="C00000"/>
                </a:solidFill>
                <a:latin typeface="Monotype Corsiva" pitchFamily="66" charset="0"/>
              </a:rPr>
              <a:t>постать неймовірно складна. </a:t>
            </a:r>
            <a:r>
              <a:rPr lang="uk-UA" sz="3900" dirty="0" smtClean="0">
                <a:solidFill>
                  <a:srgbClr val="002060"/>
                </a:solidFill>
                <a:latin typeface="Monotype Corsiva" pitchFamily="66" charset="0"/>
              </a:rPr>
              <a:t>І як людина, і як митець. В історії літератури навряд чи знайдеться подібний йому. Не за силою таланту, хоч він у нього був неабиякий,- за мінливістю поглядів, хисткістю і розбіжністю настроїв. </a:t>
            </a:r>
            <a:endParaRPr lang="ru-RU" sz="39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6" descr="220px-Ivan_Frank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0"/>
            <a:ext cx="406794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404664"/>
            <a:ext cx="4932040" cy="6453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6000" b="1" dirty="0" smtClean="0">
                <a:solidFill>
                  <a:srgbClr val="7030A0"/>
                </a:solidFill>
                <a:latin typeface="Monotype Corsiva" pitchFamily="66" charset="0"/>
              </a:rPr>
              <a:t>   «</a:t>
            </a:r>
            <a:r>
              <a:rPr lang="uk-UA" sz="6000" b="1" u="sng" dirty="0" smtClean="0">
                <a:solidFill>
                  <a:srgbClr val="7030A0"/>
                </a:solidFill>
                <a:latin typeface="Monotype Corsiva" pitchFamily="66" charset="0"/>
              </a:rPr>
              <a:t>У Куліша друга половина думки б</a:t>
            </a:r>
            <a:r>
              <a:rPr lang="ru-RU" sz="6000" b="1" u="sng" dirty="0" smtClean="0">
                <a:solidFill>
                  <a:srgbClr val="7030A0"/>
                </a:solidFill>
                <a:latin typeface="Monotype Corsiva" pitchFamily="66" charset="0"/>
              </a:rPr>
              <a:t>’</a:t>
            </a:r>
            <a:r>
              <a:rPr lang="uk-UA" sz="6000" b="1" u="sng" dirty="0" smtClean="0">
                <a:solidFill>
                  <a:srgbClr val="7030A0"/>
                </a:solidFill>
                <a:latin typeface="Monotype Corsiva" pitchFamily="66" charset="0"/>
              </a:rPr>
              <a:t>є першій в пику», </a:t>
            </a:r>
            <a:r>
              <a:rPr lang="uk-UA" sz="6000" dirty="0" smtClean="0">
                <a:solidFill>
                  <a:srgbClr val="002060"/>
                </a:solidFill>
                <a:latin typeface="Monotype Corsiva" pitchFamily="66" charset="0"/>
              </a:rPr>
              <a:t>- зазначав Іван Франко.</a:t>
            </a:r>
            <a:endParaRPr lang="ru-RU" sz="6000" dirty="0"/>
          </a:p>
        </p:txBody>
      </p:sp>
      <p:pic>
        <p:nvPicPr>
          <p:cNvPr id="5" name="Содержимое 6" descr="220px-Ivan_Franko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-65450"/>
            <a:ext cx="4364351" cy="6923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517232"/>
            <a:ext cx="8229600" cy="134076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Будинок , де народився та виріс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Пантелеймон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retrospektiva_koskul_me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0"/>
            <a:ext cx="8136904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stg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436095" y="0"/>
            <a:ext cx="370790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-324544" y="0"/>
            <a:ext cx="5904656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 </a:t>
            </a:r>
            <a:r>
              <a:rPr lang="uk-UA" sz="3300" b="1" dirty="0" smtClean="0">
                <a:solidFill>
                  <a:srgbClr val="002060"/>
                </a:solidFill>
                <a:latin typeface="Monotype Corsiva" pitchFamily="66" charset="0"/>
              </a:rPr>
              <a:t>Суперечності в поглядах на минуле дали поштовх  до прикрих непорозумінь  міх  Кулішем та його оточенням. Чи не найяскравіше виявилися  вони  в стосунках  з  Тарасом Шевченком. </a:t>
            </a:r>
            <a:r>
              <a:rPr lang="uk-UA" sz="3300" b="1" u="sng" dirty="0" smtClean="0">
                <a:solidFill>
                  <a:srgbClr val="002060"/>
                </a:solidFill>
                <a:latin typeface="Monotype Corsiva" pitchFamily="66" charset="0"/>
              </a:rPr>
              <a:t>Тарас Григорович не сприйняв товаришевого аристократизму. </a:t>
            </a:r>
            <a:r>
              <a:rPr lang="uk-UA" sz="3300" b="1" dirty="0" smtClean="0">
                <a:solidFill>
                  <a:srgbClr val="002060"/>
                </a:solidFill>
                <a:latin typeface="Monotype Corsiva" pitchFamily="66" charset="0"/>
              </a:rPr>
              <a:t>Вони дружили, обидва натхненно черпали з народнопісенного джерела, Куліш називав побратима </a:t>
            </a:r>
            <a:r>
              <a:rPr lang="uk-UA" sz="3300" b="1" dirty="0" smtClean="0">
                <a:solidFill>
                  <a:srgbClr val="C00000"/>
                </a:solidFill>
                <a:latin typeface="Monotype Corsiva" pitchFamily="66" charset="0"/>
              </a:rPr>
              <a:t>«мучеником людинолюбства».</a:t>
            </a:r>
            <a:endParaRPr lang="ru-RU" sz="33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ukr_kozak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3573015"/>
            <a:ext cx="8676456" cy="3284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0" y="0"/>
            <a:ext cx="9144000" cy="458112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200" b="1" dirty="0" smtClean="0">
                <a:solidFill>
                  <a:srgbClr val="002060"/>
                </a:solidFill>
                <a:latin typeface="Monotype Corsiva" pitchFamily="66" charset="0"/>
              </a:rPr>
              <a:t>Непослідовність  Куліша надто виявила себе в трактуванні козацтва, ставленні  до нього як до рушійної сили в формуванні української державності. Гаданий співець запорозької вольниці то підносить її, то  проклинає усім могуттям свого обдарування. Історія козаччини-за Кулішем - історія розбоїв, дикого хлопства й насильства.</a:t>
            </a:r>
            <a:endParaRPr lang="ru-RU" sz="32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3140968"/>
            <a:ext cx="9144000" cy="371703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700" b="1" dirty="0" smtClean="0">
                <a:solidFill>
                  <a:srgbClr val="002060"/>
                </a:solidFill>
                <a:latin typeface="Monotype Corsiva" pitchFamily="66" charset="0"/>
              </a:rPr>
              <a:t>В українській </a:t>
            </a:r>
            <a:r>
              <a:rPr lang="en-US" sz="37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700" b="1" dirty="0" smtClean="0">
                <a:solidFill>
                  <a:srgbClr val="002060"/>
                </a:solidFill>
                <a:latin typeface="Monotype Corsiva" pitchFamily="66" charset="0"/>
              </a:rPr>
              <a:t>культурі </a:t>
            </a:r>
            <a:r>
              <a:rPr lang="en-US" sz="37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700" b="1" dirty="0" smtClean="0">
                <a:solidFill>
                  <a:srgbClr val="002060"/>
                </a:solidFill>
                <a:latin typeface="Monotype Corsiva" pitchFamily="66" charset="0"/>
              </a:rPr>
              <a:t>він визнавав лише двох апостолів -</a:t>
            </a:r>
            <a:r>
              <a:rPr lang="ru-RU" sz="3700" b="1" dirty="0" smtClean="0">
                <a:solidFill>
                  <a:srgbClr val="C00000"/>
                </a:solidFill>
                <a:latin typeface="Monotype Corsiva" pitchFamily="66" charset="0"/>
              </a:rPr>
              <a:t>Тараса Шевченка й себе. </a:t>
            </a:r>
            <a:r>
              <a:rPr lang="ru-RU" sz="3700" b="1" dirty="0" smtClean="0">
                <a:solidFill>
                  <a:srgbClr val="002060"/>
                </a:solidFill>
                <a:latin typeface="Monotype Corsiva" pitchFamily="66" charset="0"/>
              </a:rPr>
              <a:t>Свою особу </a:t>
            </a:r>
            <a:r>
              <a:rPr lang="en-US" sz="37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700" b="1" dirty="0" smtClean="0">
                <a:solidFill>
                  <a:srgbClr val="002060"/>
                </a:solidFill>
                <a:latin typeface="Monotype Corsiva" pitchFamily="66" charset="0"/>
              </a:rPr>
              <a:t>Пантелеймон Куліш іноді ставив вище. Титанічна праця і трагічна самотність. А помочі ждати нізвідки, бо його вдача спільної праці не терпіла.</a:t>
            </a:r>
            <a:endParaRPr lang="ru-RU" sz="37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9" name="Содержимое 8" descr="494487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21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8316416" cy="666936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5600" dirty="0" smtClean="0">
                <a:solidFill>
                  <a:schemeClr val="bg1"/>
                </a:solidFill>
                <a:latin typeface="Monotype Corsiva" pitchFamily="66" charset="0"/>
              </a:rPr>
              <a:t>Ставлення до Куліша ніколи не було однозначним. Тим паче прихильним. Ні в далекому минулому, ні в близькому.  </a:t>
            </a:r>
            <a:r>
              <a:rPr lang="uk-UA" sz="5600" dirty="0" smtClean="0">
                <a:solidFill>
                  <a:srgbClr val="FFFF00"/>
                </a:solidFill>
                <a:latin typeface="Monotype Corsiva" pitchFamily="66" charset="0"/>
              </a:rPr>
              <a:t>«Гарячий Куліш»,</a:t>
            </a:r>
            <a:r>
              <a:rPr lang="uk-UA" sz="5600" dirty="0" smtClean="0">
                <a:solidFill>
                  <a:schemeClr val="bg1"/>
                </a:solidFill>
                <a:latin typeface="Monotype Corsiva" pitchFamily="66" charset="0"/>
              </a:rPr>
              <a:t> як його прозвали сучасники, обпікав і цим викликав протидію.</a:t>
            </a:r>
            <a:endParaRPr lang="ru-RU" sz="56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FF0066"/>
                </a:solidFill>
              </a:rPr>
              <a:t>Вшанування пам'яті </a:t>
            </a:r>
            <a:endParaRPr lang="ru-RU" sz="5400" dirty="0">
              <a:solidFill>
                <a:srgbClr val="FF0066"/>
              </a:solidFill>
            </a:endParaRPr>
          </a:p>
        </p:txBody>
      </p:sp>
      <p:pic>
        <p:nvPicPr>
          <p:cNvPr id="7" name="Содержимое 6" descr="3332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23728" y="3428999"/>
            <a:ext cx="4968552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0" y="836712"/>
            <a:ext cx="9144000" cy="27363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3700" b="1" dirty="0" err="1" smtClean="0">
                <a:solidFill>
                  <a:srgbClr val="002060"/>
                </a:solidFill>
                <a:latin typeface="Monotype Corsiva" pitchFamily="66" charset="0"/>
              </a:rPr>
              <a:t>Саме</a:t>
            </a:r>
            <a:r>
              <a:rPr lang="ru-RU" sz="3700" b="1" dirty="0" smtClean="0">
                <a:solidFill>
                  <a:srgbClr val="002060"/>
                </a:solidFill>
                <a:latin typeface="Monotype Corsiva" pitchFamily="66" charset="0"/>
              </a:rPr>
              <a:t> на хуторі Мотронівка, закарбований у бронзі, </a:t>
            </a:r>
            <a:r>
              <a:rPr lang="ru-RU" sz="3700" b="1" dirty="0" err="1" smtClean="0">
                <a:solidFill>
                  <a:srgbClr val="002060"/>
                </a:solidFill>
                <a:latin typeface="Monotype Corsiva" pitchFamily="66" charset="0"/>
              </a:rPr>
              <a:t>сидить</a:t>
            </a:r>
            <a:r>
              <a:rPr lang="ru-RU" sz="3700" b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3700" b="1" dirty="0" err="1" smtClean="0">
                <a:solidFill>
                  <a:srgbClr val="002060"/>
                </a:solidFill>
                <a:latin typeface="Monotype Corsiva" pitchFamily="66" charset="0"/>
              </a:rPr>
              <a:t>Панько</a:t>
            </a:r>
            <a:r>
              <a:rPr lang="ru-RU" sz="3700" b="1" dirty="0" smtClean="0">
                <a:solidFill>
                  <a:srgbClr val="002060"/>
                </a:solidFill>
                <a:latin typeface="Monotype Corsiva" pitchFamily="66" charset="0"/>
              </a:rPr>
              <a:t> Куліш на великому </a:t>
            </a:r>
            <a:r>
              <a:rPr lang="en-US" sz="37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700" b="1" dirty="0" err="1" smtClean="0">
                <a:solidFill>
                  <a:srgbClr val="002060"/>
                </a:solidFill>
                <a:latin typeface="Monotype Corsiva" pitchFamily="66" charset="0"/>
              </a:rPr>
              <a:t>жолобі</a:t>
            </a:r>
            <a:r>
              <a:rPr lang="ru-RU" sz="37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n-US" sz="37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700" b="1" dirty="0" err="1" smtClean="0">
                <a:solidFill>
                  <a:srgbClr val="002060"/>
                </a:solidFill>
                <a:latin typeface="Monotype Corsiva" pitchFamily="66" charset="0"/>
              </a:rPr>
              <a:t>поряд</a:t>
            </a:r>
            <a:r>
              <a:rPr lang="ru-RU" sz="3700" b="1" dirty="0" smtClean="0">
                <a:solidFill>
                  <a:srgbClr val="002060"/>
                </a:solidFill>
                <a:latin typeface="Monotype Corsiva" pitchFamily="66" charset="0"/>
              </a:rPr>
              <a:t> з колодязем. Ніби напившись прохолодної води, присів перепочити на </a:t>
            </a:r>
            <a:r>
              <a:rPr lang="en-US" sz="37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700" b="1" dirty="0" err="1" smtClean="0">
                <a:solidFill>
                  <a:srgbClr val="002060"/>
                </a:solidFill>
                <a:latin typeface="Monotype Corsiva" pitchFamily="66" charset="0"/>
              </a:rPr>
              <a:t>хвилинку</a:t>
            </a:r>
            <a:r>
              <a:rPr lang="ru-RU" sz="3700" b="1" dirty="0" smtClean="0">
                <a:solidFill>
                  <a:srgbClr val="002060"/>
                </a:solidFill>
                <a:latin typeface="Monotype Corsiva" pitchFamily="66" charset="0"/>
              </a:rPr>
              <a:t>, повернувшись з далеких </a:t>
            </a:r>
            <a:r>
              <a:rPr lang="en-US" sz="37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700" b="1" dirty="0" err="1" smtClean="0">
                <a:solidFill>
                  <a:srgbClr val="002060"/>
                </a:solidFill>
                <a:latin typeface="Monotype Corsiva" pitchFamily="66" charset="0"/>
              </a:rPr>
              <a:t>мандрів</a:t>
            </a:r>
            <a:r>
              <a:rPr lang="ru-RU" sz="37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endParaRPr lang="ru-RU" sz="37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  <p:txBody>
          <a:bodyPr/>
          <a:lstStyle/>
          <a:p>
            <a:r>
              <a:rPr lang="uk-UA" b="1" dirty="0" smtClean="0">
                <a:solidFill>
                  <a:srgbClr val="FF0066"/>
                </a:solidFill>
                <a:latin typeface="Bookman Old Style" pitchFamily="18" charset="0"/>
              </a:rPr>
              <a:t>Використана література</a:t>
            </a:r>
            <a:endParaRPr lang="ru-RU" b="1" dirty="0">
              <a:solidFill>
                <a:srgbClr val="FF0066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400600"/>
          </a:xfrm>
        </p:spPr>
        <p:txBody>
          <a:bodyPr>
            <a:normAutofit fontScale="92500"/>
          </a:bodyPr>
          <a:lstStyle/>
          <a:p>
            <a:r>
              <a:rPr lang="en-US" sz="3500" dirty="0" smtClean="0">
                <a:hlinkClick r:id="rId3"/>
              </a:rPr>
              <a:t>http://uk.wikipedia.org/wiki/</a:t>
            </a:r>
            <a:r>
              <a:rPr lang="ru-RU" sz="3500" dirty="0" smtClean="0">
                <a:hlinkClick r:id="rId3"/>
              </a:rPr>
              <a:t>Пантелеймон_Куліш</a:t>
            </a:r>
            <a:endParaRPr lang="uk-UA" sz="3500" dirty="0" smtClean="0"/>
          </a:p>
          <a:p>
            <a:r>
              <a:rPr lang="en-US" sz="3500" dirty="0" smtClean="0">
                <a:hlinkClick r:id="rId4"/>
              </a:rPr>
              <a:t>http://ru.osvita.ua/vnz/reports/ukr_lit/14444</a:t>
            </a:r>
            <a:endParaRPr lang="uk-UA" sz="3500" dirty="0" smtClean="0"/>
          </a:p>
          <a:p>
            <a:r>
              <a:rPr lang="en-US" sz="3500" dirty="0" smtClean="0">
                <a:hlinkClick r:id="rId5"/>
              </a:rPr>
              <a:t>http://www.ukrlib.com.ua/bio/printout.php?id=184</a:t>
            </a:r>
            <a:endParaRPr lang="uk-UA" sz="3500" dirty="0" smtClean="0"/>
          </a:p>
          <a:p>
            <a:r>
              <a:rPr lang="en-US" sz="3500" dirty="0" smtClean="0">
                <a:hlinkClick r:id="rId6"/>
              </a:rPr>
              <a:t>http://tumarkin.livejournal.com/35052.html</a:t>
            </a:r>
            <a:endParaRPr lang="uk-UA" sz="3500" dirty="0" smtClean="0"/>
          </a:p>
          <a:p>
            <a:r>
              <a:rPr lang="en-US" sz="3500" dirty="0" smtClean="0">
                <a:hlinkClick r:id="rId7"/>
              </a:rPr>
              <a:t>http://www.gorod.cn.ua/news_10915.html</a:t>
            </a:r>
            <a:endParaRPr lang="uk-UA" sz="3500" dirty="0" smtClean="0"/>
          </a:p>
          <a:p>
            <a:r>
              <a:rPr lang="en-US" sz="3500" dirty="0" smtClean="0">
                <a:hlinkClick r:id="rId8"/>
              </a:rPr>
              <a:t>http://rusk.ru/svod.php?date=2011-11-01</a:t>
            </a:r>
            <a:endParaRPr lang="uk-UA" sz="3500" dirty="0" smtClean="0"/>
          </a:p>
          <a:p>
            <a:r>
              <a:rPr lang="en-US" sz="3500" dirty="0" smtClean="0">
                <a:hlinkClick r:id="rId9"/>
              </a:rPr>
              <a:t>http://histpol.pl.ua/pages/content.php?page=679</a:t>
            </a:r>
            <a:endParaRPr lang="uk-UA" sz="3500" dirty="0" smtClean="0"/>
          </a:p>
          <a:p>
            <a:r>
              <a:rPr lang="en-US" sz="3500" dirty="0" smtClean="0">
                <a:hlinkClick r:id="rId10"/>
              </a:rPr>
              <a:t>http://gazeta.ua/post/302934</a:t>
            </a:r>
            <a:endParaRPr lang="uk-UA" sz="3500" dirty="0" smtClean="0"/>
          </a:p>
          <a:p>
            <a:r>
              <a:rPr lang="uk-UA" sz="3500" dirty="0" smtClean="0">
                <a:solidFill>
                  <a:srgbClr val="002060"/>
                </a:solidFill>
                <a:latin typeface="Monotype Corsiva" pitchFamily="66" charset="0"/>
              </a:rPr>
              <a:t>Пантелеймон Куліш </a:t>
            </a:r>
            <a:r>
              <a:rPr lang="uk-UA" sz="3500" dirty="0" err="1" smtClean="0">
                <a:solidFill>
                  <a:srgbClr val="002060"/>
                </a:solidFill>
                <a:latin typeface="Monotype Corsiva" pitchFamily="66" charset="0"/>
              </a:rPr>
              <a:t>“Чорна</a:t>
            </a:r>
            <a:r>
              <a:rPr lang="uk-UA" sz="35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sz="3500" dirty="0" err="1" smtClean="0">
                <a:solidFill>
                  <a:srgbClr val="002060"/>
                </a:solidFill>
                <a:latin typeface="Monotype Corsiva" pitchFamily="66" charset="0"/>
              </a:rPr>
              <a:t>рада”</a:t>
            </a:r>
            <a:r>
              <a:rPr lang="uk-UA" sz="3500" dirty="0" smtClean="0">
                <a:solidFill>
                  <a:srgbClr val="002060"/>
                </a:solidFill>
                <a:latin typeface="Monotype Corsiva" pitchFamily="66" charset="0"/>
              </a:rPr>
              <a:t> - передмова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4211960" y="332656"/>
            <a:ext cx="4932040" cy="1944216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  «Будинок-музей»</a:t>
            </a:r>
          </a:p>
          <a:p>
            <a:endParaRPr lang="ru-RU" dirty="0"/>
          </a:p>
        </p:txBody>
      </p:sp>
      <p:pic>
        <p:nvPicPr>
          <p:cNvPr id="7" name="Содержимое 6" descr="ft_10.08.09_borzna_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355976" cy="3483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ft_10.08.09_borzna_05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355977" y="3266983"/>
            <a:ext cx="4788024" cy="3591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ft_10.08.09_borzna_0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51920" y="0"/>
            <a:ext cx="5292080" cy="3969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ft_10.08.09_borzna_0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0" y="1412777"/>
            <a:ext cx="3923928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499992" y="4293096"/>
            <a:ext cx="40137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В</a:t>
            </a:r>
            <a:r>
              <a:rPr lang="uk-UA" sz="4000" b="1" dirty="0" smtClean="0">
                <a:solidFill>
                  <a:srgbClr val="002060"/>
                </a:solidFill>
              </a:rPr>
              <a:t>ідтворені кімнати та елементи побуту</a:t>
            </a:r>
            <a:endParaRPr lang="ru-RU" sz="4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41490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3700" b="1" dirty="0" smtClean="0">
                <a:solidFill>
                  <a:srgbClr val="002060"/>
                </a:solidFill>
                <a:latin typeface="Monotype Corsiva" pitchFamily="66" charset="0"/>
              </a:rPr>
              <a:t>Грамоти він навчився вдома від сестри  Лесі. </a:t>
            </a:r>
            <a:r>
              <a:rPr lang="ru-RU" sz="3700" b="1" dirty="0" smtClean="0">
                <a:solidFill>
                  <a:srgbClr val="002060"/>
                </a:solidFill>
                <a:latin typeface="Monotype Corsiva" pitchFamily="66" charset="0"/>
              </a:rPr>
              <a:t>Пантелеймон </a:t>
            </a:r>
            <a:r>
              <a:rPr lang="ru-RU" sz="3700" b="1" dirty="0" err="1" smtClean="0">
                <a:solidFill>
                  <a:srgbClr val="002060"/>
                </a:solidFill>
                <a:latin typeface="Monotype Corsiva" pitchFamily="66" charset="0"/>
              </a:rPr>
              <a:t>змалечку</a:t>
            </a:r>
            <a:r>
              <a:rPr lang="ru-RU" sz="3700" b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3700" b="1" dirty="0" err="1" smtClean="0">
                <a:solidFill>
                  <a:srgbClr val="002060"/>
                </a:solidFill>
                <a:latin typeface="Monotype Corsiva" pitchFamily="66" charset="0"/>
              </a:rPr>
              <a:t>наслухався</a:t>
            </a:r>
            <a:r>
              <a:rPr lang="ru-RU" sz="37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700" b="1" dirty="0" err="1" smtClean="0">
                <a:solidFill>
                  <a:srgbClr val="002060"/>
                </a:solidFill>
                <a:latin typeface="Monotype Corsiva" pitchFamily="66" charset="0"/>
              </a:rPr>
              <a:t>різних</a:t>
            </a:r>
            <a:r>
              <a:rPr lang="ru-RU" sz="3700" b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3700" b="1" dirty="0" err="1" smtClean="0">
                <a:solidFill>
                  <a:srgbClr val="002060"/>
                </a:solidFill>
                <a:latin typeface="Monotype Corsiva" pitchFamily="66" charset="0"/>
              </a:rPr>
              <a:t>казок</a:t>
            </a:r>
            <a:r>
              <a:rPr lang="ru-RU" sz="3700" b="1" dirty="0" smtClean="0">
                <a:solidFill>
                  <a:srgbClr val="002060"/>
                </a:solidFill>
                <a:latin typeface="Monotype Corsiva" pitchFamily="66" charset="0"/>
              </a:rPr>
              <a:t>, переказів, легенд, особливо народних пісень, які </a:t>
            </a:r>
            <a:r>
              <a:rPr lang="ru-RU" sz="3700" b="1" dirty="0" err="1" smtClean="0">
                <a:solidFill>
                  <a:srgbClr val="002060"/>
                </a:solidFill>
                <a:latin typeface="Monotype Corsiva" pitchFamily="66" charset="0"/>
              </a:rPr>
              <a:t>наспівувала</a:t>
            </a:r>
            <a:r>
              <a:rPr lang="ru-RU" sz="3700" b="1" dirty="0" smtClean="0">
                <a:solidFill>
                  <a:srgbClr val="002060"/>
                </a:solidFill>
                <a:latin typeface="Monotype Corsiva" pitchFamily="66" charset="0"/>
              </a:rPr>
              <a:t>  йому мати. Була  в нього і </a:t>
            </a:r>
            <a:r>
              <a:rPr lang="ru-RU" sz="3700" b="1" u="sng" dirty="0" smtClean="0">
                <a:solidFill>
                  <a:srgbClr val="002060"/>
                </a:solidFill>
                <a:latin typeface="Monotype Corsiva" pitchFamily="66" charset="0"/>
              </a:rPr>
              <a:t>«духовна мати»</a:t>
            </a:r>
            <a:r>
              <a:rPr lang="ru-RU" sz="3700" b="1" dirty="0" smtClean="0">
                <a:solidFill>
                  <a:srgbClr val="002060"/>
                </a:solidFill>
                <a:latin typeface="Monotype Corsiva" pitchFamily="66" charset="0"/>
              </a:rPr>
              <a:t> - </a:t>
            </a:r>
            <a:r>
              <a:rPr lang="ru-RU" sz="3700" b="1" dirty="0" err="1" smtClean="0">
                <a:solidFill>
                  <a:srgbClr val="002060"/>
                </a:solidFill>
                <a:latin typeface="Monotype Corsiva" pitchFamily="66" charset="0"/>
              </a:rPr>
              <a:t>сусідка</a:t>
            </a:r>
            <a:r>
              <a:rPr lang="ru-RU" sz="3700" b="1" dirty="0" smtClean="0">
                <a:solidFill>
                  <a:srgbClr val="002060"/>
                </a:solidFill>
                <a:latin typeface="Monotype Corsiva" pitchFamily="66" charset="0"/>
              </a:rPr>
              <a:t>  по хуторах </a:t>
            </a:r>
          </a:p>
          <a:p>
            <a:pPr algn="ctr">
              <a:buNone/>
            </a:pPr>
            <a:r>
              <a:rPr lang="ru-RU" sz="3700" b="1" dirty="0" err="1" smtClean="0">
                <a:solidFill>
                  <a:srgbClr val="00B050"/>
                </a:solidFill>
                <a:latin typeface="Monotype Corsiva" pitchFamily="66" charset="0"/>
              </a:rPr>
              <a:t>Уляна</a:t>
            </a:r>
            <a:r>
              <a:rPr lang="ru-RU" sz="3700" b="1" dirty="0" smtClean="0">
                <a:solidFill>
                  <a:srgbClr val="00B050"/>
                </a:solidFill>
                <a:latin typeface="Monotype Corsiva" pitchFamily="66" charset="0"/>
              </a:rPr>
              <a:t>  </a:t>
            </a:r>
            <a:r>
              <a:rPr lang="ru-RU" sz="3700" b="1" dirty="0" err="1" smtClean="0">
                <a:solidFill>
                  <a:srgbClr val="00B050"/>
                </a:solidFill>
                <a:latin typeface="Monotype Corsiva" pitchFamily="66" charset="0"/>
              </a:rPr>
              <a:t>Терентіївна</a:t>
            </a:r>
            <a:r>
              <a:rPr lang="ru-RU" sz="3700" b="1" dirty="0" smtClean="0">
                <a:solidFill>
                  <a:srgbClr val="00B050"/>
                </a:solidFill>
                <a:latin typeface="Monotype Corsiva" pitchFamily="66" charset="0"/>
              </a:rPr>
              <a:t>  </a:t>
            </a:r>
            <a:r>
              <a:rPr lang="ru-RU" sz="3700" b="1" dirty="0" err="1" smtClean="0">
                <a:solidFill>
                  <a:srgbClr val="00B050"/>
                </a:solidFill>
                <a:latin typeface="Monotype Corsiva" pitchFamily="66" charset="0"/>
              </a:rPr>
              <a:t>Мужиловська</a:t>
            </a:r>
            <a:r>
              <a:rPr lang="ru-RU" sz="3700" b="1" dirty="0" smtClean="0">
                <a:solidFill>
                  <a:srgbClr val="00B050"/>
                </a:solidFill>
                <a:latin typeface="Monotype Corsiva" pitchFamily="66" charset="0"/>
              </a:rPr>
              <a:t>, </a:t>
            </a:r>
            <a:r>
              <a:rPr lang="ru-RU" sz="3700" b="1" dirty="0" smtClean="0">
                <a:solidFill>
                  <a:srgbClr val="002060"/>
                </a:solidFill>
                <a:latin typeface="Monotype Corsiva" pitchFamily="66" charset="0"/>
              </a:rPr>
              <a:t>що навернула його до </a:t>
            </a:r>
            <a:r>
              <a:rPr lang="ru-RU" sz="3700" b="1" dirty="0" err="1" smtClean="0">
                <a:solidFill>
                  <a:srgbClr val="002060"/>
                </a:solidFill>
                <a:latin typeface="Monotype Corsiva" pitchFamily="66" charset="0"/>
              </a:rPr>
              <a:t>книжної</a:t>
            </a:r>
            <a:r>
              <a:rPr lang="ru-RU" sz="3700" b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3700" b="1" dirty="0" err="1" smtClean="0">
                <a:solidFill>
                  <a:srgbClr val="002060"/>
                </a:solidFill>
                <a:latin typeface="Monotype Corsiva" pitchFamily="66" charset="0"/>
              </a:rPr>
              <a:t>мудрості</a:t>
            </a:r>
            <a:r>
              <a:rPr lang="ru-RU" sz="37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endParaRPr lang="ru-RU" sz="37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Содержимое 6" descr="394057ed5084fa7fe7d7f5ff8ba0ac0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051720" y="4077072"/>
            <a:ext cx="5364296" cy="2780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0160q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0" y="3068960"/>
            <a:ext cx="9144000" cy="37890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300" b="1" dirty="0" smtClean="0">
                <a:solidFill>
                  <a:srgbClr val="002060"/>
                </a:solidFill>
                <a:latin typeface="Monotype Corsiva" pitchFamily="66" charset="0"/>
              </a:rPr>
              <a:t>Освіту продовжив у Новгород-Сіверській гімназії директором якої був </a:t>
            </a:r>
            <a:r>
              <a:rPr lang="ru-RU" sz="3300" b="1" dirty="0" smtClean="0">
                <a:solidFill>
                  <a:srgbClr val="FF0000"/>
                </a:solidFill>
                <a:latin typeface="Monotype Corsiva" pitchFamily="66" charset="0"/>
              </a:rPr>
              <a:t>І. Тимківський </a:t>
            </a:r>
            <a:r>
              <a:rPr lang="ru-RU" sz="3300" b="1" dirty="0" smtClean="0">
                <a:solidFill>
                  <a:srgbClr val="002060"/>
                </a:solidFill>
                <a:latin typeface="Monotype Corsiva" pitchFamily="66" charset="0"/>
              </a:rPr>
              <a:t>– український педагог  і письменник. Під його впливом у П.Куліша пробудився інтерес до народної творчості. Тоді  ж молодий гімназист почав збирати народні пісні та писати власні твори. </a:t>
            </a:r>
            <a:r>
              <a:rPr lang="ru-RU" sz="3300" b="1" dirty="0" smtClean="0">
                <a:solidFill>
                  <a:srgbClr val="FF0000"/>
                </a:solidFill>
                <a:latin typeface="Monotype Corsiva" pitchFamily="66" charset="0"/>
              </a:rPr>
              <a:t>Не закінчивши гімназії, </a:t>
            </a:r>
          </a:p>
          <a:p>
            <a:pPr algn="ctr">
              <a:buNone/>
            </a:pPr>
            <a:r>
              <a:rPr lang="ru-RU" sz="3300" b="1" dirty="0" smtClean="0">
                <a:solidFill>
                  <a:srgbClr val="FF0000"/>
                </a:solidFill>
                <a:latin typeface="Monotype Corsiva" pitchFamily="66" charset="0"/>
              </a:rPr>
              <a:t>    </a:t>
            </a:r>
            <a:r>
              <a:rPr lang="ru-RU" sz="3300" b="1" dirty="0" smtClean="0">
                <a:solidFill>
                  <a:srgbClr val="002060"/>
                </a:solidFill>
                <a:latin typeface="Monotype Corsiva" pitchFamily="66" charset="0"/>
              </a:rPr>
              <a:t>П. Куліш </a:t>
            </a:r>
            <a:r>
              <a:rPr lang="ru-RU" sz="3300" b="1" dirty="0" smtClean="0">
                <a:solidFill>
                  <a:srgbClr val="FF0000"/>
                </a:solidFill>
                <a:latin typeface="Monotype Corsiva" pitchFamily="66" charset="0"/>
              </a:rPr>
              <a:t>зайнявся приватним учителюванням.</a:t>
            </a:r>
            <a:endParaRPr lang="ru-RU" sz="33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1628</Words>
  <Application>Microsoft Office PowerPoint</Application>
  <PresentationFormat>Экран (4:3)</PresentationFormat>
  <Paragraphs>79</Paragraphs>
  <Slides>55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Тема Office</vt:lpstr>
      <vt:lpstr>Пантелеймон Куліш</vt:lpstr>
      <vt:lpstr>Куліш Пантелеймон Олександрович</vt:lpstr>
      <vt:lpstr>Куліш Пантелеймон Олександрович (1819р.- 1897р.)</vt:lpstr>
      <vt:lpstr>Слайд 4</vt:lpstr>
      <vt:lpstr>Будинок , де народився та виріс Пантелеймон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Кирило-Мефодіївське товариство</vt:lpstr>
      <vt:lpstr>Слайд 15</vt:lpstr>
      <vt:lpstr>Активні учасники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Блудливе  кохання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Останні роки життя</vt:lpstr>
      <vt:lpstr>Слайд 40</vt:lpstr>
      <vt:lpstr>                 Вільяма Шекспіра</vt:lpstr>
      <vt:lpstr>Йоганна Вольфганга фон Ґете</vt:lpstr>
      <vt:lpstr>Джорджа Гордона Байрона</vt:lpstr>
      <vt:lpstr>Слайд 44</vt:lpstr>
      <vt:lpstr>Слайд 45</vt:lpstr>
      <vt:lpstr>Слайд 46</vt:lpstr>
      <vt:lpstr>Погляди Куліша</vt:lpstr>
      <vt:lpstr>Слайд 48</vt:lpstr>
      <vt:lpstr>Слайд 49</vt:lpstr>
      <vt:lpstr>Слайд 50</vt:lpstr>
      <vt:lpstr>Слайд 51</vt:lpstr>
      <vt:lpstr>Слайд 52</vt:lpstr>
      <vt:lpstr>Слайд 53</vt:lpstr>
      <vt:lpstr>Вшанування пам'яті </vt:lpstr>
      <vt:lpstr>Використана література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DNA7 X86</cp:lastModifiedBy>
  <cp:revision>130</cp:revision>
  <dcterms:created xsi:type="dcterms:W3CDTF">2012-01-03T16:57:22Z</dcterms:created>
  <dcterms:modified xsi:type="dcterms:W3CDTF">2012-01-18T18:39:37Z</dcterms:modified>
</cp:coreProperties>
</file>