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8CD2BAB-87F4-402E-AEAF-53A6E9F7BFB7}">
          <p14:sldIdLst>
            <p14:sldId id="256"/>
            <p14:sldId id="263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CD3A87F-FC42-443F-AFA2-73979C609150}" type="datetimeFigureOut">
              <a:rPr lang="ru-RU" smtClean="0"/>
              <a:t>20.04.2015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AAA1FD8-5D3E-4129-97FF-9CDFF5845E7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064896" cy="2629879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Філософський мотив сенсу людського життя у драмі-феєрії Лесі Українки "</a:t>
            </a: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Лісова пісня</a:t>
            </a:r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5085184"/>
            <a:ext cx="2826837" cy="882119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4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980728"/>
            <a:ext cx="6408830" cy="67314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Мотиви лірики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4851901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Патріотичні мотиви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Фольклорні мотиви(поема «Русалка»)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Філософські мотиви(осмислення цінностей свого життя)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Громадянська лірика(теми поета й суспільства)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Пейзажна лірика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Інтимна лірика(цикл любовних віршів)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1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uk-UA" dirty="0" smtClean="0"/>
              <a:t>Історія написання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01752" y="1527048"/>
            <a:ext cx="4342256" cy="457200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Безсмертну драму-феєрію «Лісова пісня» Леся Українка написала за 12 днів, </a:t>
            </a:r>
            <a:r>
              <a:rPr lang="ru-RU" sz="2000" dirty="0" smtClean="0">
                <a:solidFill>
                  <a:schemeClr val="tx1"/>
                </a:solidFill>
              </a:rPr>
              <a:t>хоча </a:t>
            </a:r>
            <a:r>
              <a:rPr lang="ru-RU" sz="2000" dirty="0">
                <a:solidFill>
                  <a:schemeClr val="tx1"/>
                </a:solidFill>
              </a:rPr>
              <a:t>виношувала її в своєму серці все життя. Цей твір — гімн єднання </a:t>
            </a:r>
            <a:r>
              <a:rPr lang="ru-RU" sz="2000" dirty="0" smtClean="0">
                <a:solidFill>
                  <a:schemeClr val="tx1"/>
                </a:solidFill>
              </a:rPr>
              <a:t>людини і </a:t>
            </a:r>
            <a:r>
              <a:rPr lang="ru-RU" sz="2000" dirty="0">
                <a:solidFill>
                  <a:schemeClr val="tx1"/>
                </a:solidFill>
              </a:rPr>
              <a:t>природи, це щира пісня про велич духовного, про порив людини до </a:t>
            </a:r>
            <a:r>
              <a:rPr lang="ru-RU" sz="2000" dirty="0" smtClean="0">
                <a:solidFill>
                  <a:schemeClr val="tx1"/>
                </a:solidFill>
              </a:rPr>
              <a:t>щастя, про </a:t>
            </a:r>
            <a:r>
              <a:rPr lang="ru-RU" sz="2000" dirty="0">
                <a:solidFill>
                  <a:schemeClr val="tx1"/>
                </a:solidFill>
              </a:rPr>
              <a:t>складні болісні шляхи до нього. </a:t>
            </a:r>
          </a:p>
        </p:txBody>
      </p:sp>
      <p:pic>
        <p:nvPicPr>
          <p:cNvPr id="1026" name="Picture 2" descr="C:\Documents and Settings\Admin\Рабочий стол\чавпчап\img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60848"/>
            <a:ext cx="2447032" cy="359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6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752" y="1484784"/>
            <a:ext cx="5206352" cy="461426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Створена на багатому щедрому ґрунті української міфології, усної </a:t>
            </a:r>
            <a:r>
              <a:rPr lang="ru-RU" sz="2000" dirty="0" smtClean="0">
                <a:solidFill>
                  <a:schemeClr val="tx1"/>
                </a:solidFill>
              </a:rPr>
              <a:t>народної </a:t>
            </a:r>
            <a:r>
              <a:rPr lang="ru-RU" sz="2000" dirty="0">
                <a:solidFill>
                  <a:schemeClr val="tx1"/>
                </a:solidFill>
              </a:rPr>
              <a:t>творчості, вона стала шедевром не </a:t>
            </a:r>
            <a:r>
              <a:rPr lang="ru-RU" sz="2000" dirty="0" smtClean="0">
                <a:solidFill>
                  <a:schemeClr val="tx1"/>
                </a:solidFill>
              </a:rPr>
              <a:t>тільки української</a:t>
            </a:r>
            <a:r>
              <a:rPr lang="ru-RU" sz="2000" dirty="0">
                <a:solidFill>
                  <a:schemeClr val="tx1"/>
                </a:solidFill>
              </a:rPr>
              <a:t>, а й світової </a:t>
            </a:r>
            <a:r>
              <a:rPr lang="ru-RU" sz="2000" dirty="0" smtClean="0">
                <a:solidFill>
                  <a:schemeClr val="tx1"/>
                </a:solidFill>
              </a:rPr>
              <a:t>літератури</a:t>
            </a:r>
            <a:r>
              <a:rPr lang="ru-RU" sz="2000" dirty="0">
                <a:solidFill>
                  <a:schemeClr val="tx1"/>
                </a:solidFill>
              </a:rPr>
              <a:t>. Причому слід відзначити, що фольклорно-міфологічний матеріал </a:t>
            </a:r>
            <a:r>
              <a:rPr lang="ru-RU" sz="2000" dirty="0" smtClean="0">
                <a:solidFill>
                  <a:schemeClr val="tx1"/>
                </a:solidFill>
              </a:rPr>
              <a:t>поетеса </a:t>
            </a:r>
            <a:r>
              <a:rPr lang="ru-RU" sz="2000" dirty="0">
                <a:solidFill>
                  <a:schemeClr val="tx1"/>
                </a:solidFill>
              </a:rPr>
              <a:t>пропустила через свою душу і прийшла до глибоких філософських </a:t>
            </a:r>
            <a:r>
              <a:rPr lang="ru-RU" sz="2000" dirty="0" smtClean="0">
                <a:solidFill>
                  <a:schemeClr val="tx1"/>
                </a:solidFill>
              </a:rPr>
              <a:t>обґрунтувань </a:t>
            </a:r>
            <a:r>
              <a:rPr lang="ru-RU" sz="2000" dirty="0">
                <a:solidFill>
                  <a:schemeClr val="tx1"/>
                </a:solidFill>
              </a:rPr>
              <a:t>з питання сенсу людського життя. </a:t>
            </a:r>
          </a:p>
        </p:txBody>
      </p:sp>
      <p:pic>
        <p:nvPicPr>
          <p:cNvPr id="2050" name="Picture 2" descr="C:\Documents and Settings\Admin\Рабочий стол\чавпчап\imagesCA7BIFL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944">
            <a:off x="5531081" y="965329"/>
            <a:ext cx="3151237" cy="372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112568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Жанр твору визначила сама письменниця. Як уже згадувалося, це драма-феєрія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>
                <a:solidFill>
                  <a:schemeClr val="tx1"/>
                </a:solidFill>
              </a:rPr>
              <a:t>А якщо це так, то саме ця жанрова різновидність драматичного  </a:t>
            </a:r>
            <a:r>
              <a:rPr lang="ru-RU" sz="2000" dirty="0" smtClean="0">
                <a:solidFill>
                  <a:schemeClr val="tx1"/>
                </a:solidFill>
              </a:rPr>
              <a:t>роду </a:t>
            </a:r>
            <a:r>
              <a:rPr lang="ru-RU" sz="2000" dirty="0">
                <a:solidFill>
                  <a:schemeClr val="tx1"/>
                </a:solidFill>
              </a:rPr>
              <a:t>дала </a:t>
            </a:r>
            <a:r>
              <a:rPr lang="ru-RU" sz="2000" dirty="0" smtClean="0">
                <a:solidFill>
                  <a:schemeClr val="tx1"/>
                </a:solidFill>
              </a:rPr>
              <a:t>право </a:t>
            </a:r>
            <a:r>
              <a:rPr lang="ru-RU" sz="2000" dirty="0">
                <a:solidFill>
                  <a:schemeClr val="tx1"/>
                </a:solidFill>
              </a:rPr>
              <a:t>письменниці, «сила якої в буянні фантазії, нестримному леті уяви» так </a:t>
            </a:r>
            <a:r>
              <a:rPr lang="ru-RU" sz="2000" dirty="0" smtClean="0">
                <a:solidFill>
                  <a:schemeClr val="tx1"/>
                </a:solidFill>
              </a:rPr>
              <a:t>оцінив талант </a:t>
            </a:r>
            <a:r>
              <a:rPr lang="ru-RU" sz="2000" dirty="0">
                <a:solidFill>
                  <a:schemeClr val="tx1"/>
                </a:solidFill>
              </a:rPr>
              <a:t>Лесі Олесь </a:t>
            </a:r>
            <a:r>
              <a:rPr lang="ru-RU" sz="2000" dirty="0" smtClean="0">
                <a:solidFill>
                  <a:schemeClr val="tx1"/>
                </a:solidFill>
              </a:rPr>
              <a:t>Гончар, </a:t>
            </a:r>
            <a:r>
              <a:rPr lang="ru-RU" sz="2000" dirty="0">
                <a:solidFill>
                  <a:schemeClr val="tx1"/>
                </a:solidFill>
              </a:rPr>
              <a:t>ввести в оповідь людські та міфологічні характери.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На думку В. Давидюка, в цьому плані </a:t>
            </a:r>
            <a:r>
              <a:rPr lang="ru-RU" sz="2000" dirty="0" err="1">
                <a:solidFill>
                  <a:schemeClr val="tx1"/>
                </a:solidFill>
              </a:rPr>
              <a:t>письменниця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виступила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як новатор, </a:t>
            </a:r>
            <a:r>
              <a:rPr lang="ru-RU" sz="2000" dirty="0" smtClean="0">
                <a:solidFill>
                  <a:schemeClr val="tx1"/>
                </a:solidFill>
              </a:rPr>
              <a:t>бо </a:t>
            </a:r>
            <a:r>
              <a:rPr lang="ru-RU" sz="2000" dirty="0">
                <a:solidFill>
                  <a:schemeClr val="tx1"/>
                </a:solidFill>
              </a:rPr>
              <a:t>до появи «Лісової пісні» не було в нашій літературі жодного твору, </a:t>
            </a: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якому б так широко були використані міфологічні пласти. Деякі </a:t>
            </a:r>
            <a:r>
              <a:rPr lang="ru-RU" sz="2000" dirty="0" smtClean="0">
                <a:solidFill>
                  <a:schemeClr val="tx1"/>
                </a:solidFill>
              </a:rPr>
              <a:t>міфологічні персонажі </a:t>
            </a:r>
            <a:r>
              <a:rPr lang="ru-RU" sz="2000" dirty="0">
                <a:solidFill>
                  <a:schemeClr val="tx1"/>
                </a:solidFill>
              </a:rPr>
              <a:t>мають у Лариси Петрівни авторське походження: Зоря, Океан, «Той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>
                <a:solidFill>
                  <a:schemeClr val="tx1"/>
                </a:solidFill>
              </a:rPr>
              <a:t>що греблі рве», Метелиця Гірська тощо.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5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692696"/>
            <a:ext cx="4824537" cy="5093153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Головний </a:t>
            </a:r>
            <a:r>
              <a:rPr lang="ru-RU" dirty="0">
                <a:solidFill>
                  <a:schemeClr val="tx1"/>
                </a:solidFill>
              </a:rPr>
              <a:t>конфлікт драми «Лісова пісня</a:t>
            </a:r>
            <a:r>
              <a:rPr lang="ru-RU" dirty="0" smtClean="0">
                <a:solidFill>
                  <a:schemeClr val="tx1"/>
                </a:solidFill>
              </a:rPr>
              <a:t>»—</a:t>
            </a:r>
            <a:r>
              <a:rPr lang="ru-RU" dirty="0">
                <a:solidFill>
                  <a:schemeClr val="tx1"/>
                </a:solidFill>
              </a:rPr>
              <a:t>ще конфлікт між покликанням людини, яке дає їй природа від народження, </a:t>
            </a:r>
            <a:r>
              <a:rPr lang="ru-RU" dirty="0" smtClean="0">
                <a:solidFill>
                  <a:schemeClr val="tx1"/>
                </a:solidFill>
              </a:rPr>
              <a:t>і сутністю </a:t>
            </a:r>
            <a:r>
              <a:rPr lang="ru-RU" dirty="0">
                <a:solidFill>
                  <a:schemeClr val="tx1"/>
                </a:solidFill>
              </a:rPr>
              <a:t>її у відповідних соціально-політичних умовах, між </a:t>
            </a:r>
            <a:r>
              <a:rPr lang="ru-RU" dirty="0" smtClean="0">
                <a:solidFill>
                  <a:schemeClr val="tx1"/>
                </a:solidFill>
              </a:rPr>
              <a:t>велично-піднесеним і </a:t>
            </a:r>
            <a:r>
              <a:rPr lang="ru-RU" dirty="0">
                <a:solidFill>
                  <a:schemeClr val="tx1"/>
                </a:solidFill>
              </a:rPr>
              <a:t>прикрим, між красою і буденщиною, між добром і злом. Цей конфлікт у п'єсі </a:t>
            </a:r>
            <a:r>
              <a:rPr lang="ru-RU" dirty="0" smtClean="0">
                <a:solidFill>
                  <a:schemeClr val="tx1"/>
                </a:solidFill>
              </a:rPr>
              <a:t> має </a:t>
            </a:r>
            <a:r>
              <a:rPr lang="ru-RU" dirty="0">
                <a:solidFill>
                  <a:schemeClr val="tx1"/>
                </a:solidFill>
              </a:rPr>
              <a:t>філософсько-психологічну основу, вкладену Лесею Українкою в уста Мавки: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Ні, любий, я тобі не дорікаю,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 </a:t>
            </a:r>
            <a:r>
              <a:rPr lang="ru-RU" dirty="0">
                <a:solidFill>
                  <a:schemeClr val="tx1"/>
                </a:solidFill>
              </a:rPr>
              <a:t>тільки смутно, що не </a:t>
            </a:r>
            <a:r>
              <a:rPr lang="ru-RU" dirty="0" smtClean="0">
                <a:solidFill>
                  <a:schemeClr val="tx1"/>
                </a:solidFill>
              </a:rPr>
              <a:t>можеш ти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своїм </a:t>
            </a:r>
            <a:r>
              <a:rPr lang="ru-RU" dirty="0">
                <a:solidFill>
                  <a:schemeClr val="tx1"/>
                </a:solidFill>
              </a:rPr>
              <a:t>життям до себе дорівнятись. </a:t>
            </a:r>
          </a:p>
        </p:txBody>
      </p:sp>
      <p:pic>
        <p:nvPicPr>
          <p:cNvPr id="3074" name="Picture 2" descr="C:\Documents and Settings\Admin\Рабочий стол\чавпчап\forest_song_by_atrejane-d4hyl1v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446">
            <a:off x="5508104" y="1556792"/>
            <a:ext cx="2805524" cy="324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692697"/>
            <a:ext cx="6336819" cy="3528391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Якщо глибоко осмислити останній рядок з наведеної цитати, то можна прийти </a:t>
            </a:r>
            <a:r>
              <a:rPr lang="ru-RU" sz="2200" dirty="0" smtClean="0">
                <a:solidFill>
                  <a:schemeClr val="tx1"/>
                </a:solidFill>
              </a:rPr>
              <a:t> до </a:t>
            </a:r>
            <a:r>
              <a:rPr lang="ru-RU" sz="2200" dirty="0">
                <a:solidFill>
                  <a:schemeClr val="tx1"/>
                </a:solidFill>
              </a:rPr>
              <a:t>висновку, що для розкриття теми твору, мабуть, треба дати більш повну </a:t>
            </a:r>
            <a:r>
              <a:rPr lang="ru-RU" sz="2200" dirty="0" smtClean="0">
                <a:solidFill>
                  <a:schemeClr val="tx1"/>
                </a:solidFill>
              </a:rPr>
              <a:t> характеристику </a:t>
            </a:r>
            <a:r>
              <a:rPr lang="ru-RU" sz="2200" dirty="0">
                <a:solidFill>
                  <a:schemeClr val="tx1"/>
                </a:solidFill>
              </a:rPr>
              <a:t>не Мавці, а Лукашеві, бо за своїм драматизмом він </a:t>
            </a:r>
            <a:r>
              <a:rPr lang="ru-RU" sz="2200" dirty="0" smtClean="0">
                <a:solidFill>
                  <a:schemeClr val="tx1"/>
                </a:solidFill>
              </a:rPr>
              <a:t>перевершу є </a:t>
            </a:r>
            <a:r>
              <a:rPr lang="ru-RU" sz="2200" dirty="0">
                <a:solidFill>
                  <a:schemeClr val="tx1"/>
                </a:solidFill>
              </a:rPr>
              <a:t>образ </a:t>
            </a:r>
            <a:r>
              <a:rPr lang="ru-RU" sz="2200" dirty="0" smtClean="0">
                <a:solidFill>
                  <a:schemeClr val="tx1"/>
                </a:solidFill>
              </a:rPr>
              <a:t>Мавки.</a:t>
            </a:r>
            <a:endParaRPr lang="ru-RU" sz="22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Documents and Settings\Admin\Рабочий стол\чавпчап\post-739795-128243127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5368">
            <a:off x="3851920" y="3140968"/>
            <a:ext cx="4373196" cy="309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67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139933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Леся Українка в образі </a:t>
            </a:r>
            <a:r>
              <a:rPr lang="ru-RU" sz="2000" dirty="0" smtClean="0">
                <a:solidFill>
                  <a:schemeClr val="tx1"/>
                </a:solidFill>
              </a:rPr>
              <a:t> Мавки </a:t>
            </a:r>
            <a:r>
              <a:rPr lang="ru-RU" sz="2000" dirty="0">
                <a:solidFill>
                  <a:schemeClr val="tx1"/>
                </a:solidFill>
              </a:rPr>
              <a:t>втілила свої мрії про вільне, гармонійне, духовно багате життя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>
                <a:solidFill>
                  <a:schemeClr val="tx1"/>
                </a:solidFill>
              </a:rPr>
              <a:t>а образом Лукаша ствердила іншу думку: людина з суперечливим характером, </a:t>
            </a:r>
            <a:r>
              <a:rPr lang="ru-RU" sz="2000" dirty="0" smtClean="0">
                <a:solidFill>
                  <a:schemeClr val="tx1"/>
                </a:solidFill>
              </a:rPr>
              <a:t>роздвоєною </a:t>
            </a:r>
            <a:r>
              <a:rPr lang="ru-RU" sz="2000" dirty="0">
                <a:solidFill>
                  <a:schemeClr val="tx1"/>
                </a:solidFill>
              </a:rPr>
              <a:t>душею, дрібновласницькою психологією, обмежена і бездуховна, </a:t>
            </a:r>
            <a:r>
              <a:rPr lang="ru-RU" sz="2000" dirty="0" smtClean="0">
                <a:solidFill>
                  <a:schemeClr val="tx1"/>
                </a:solidFill>
              </a:rPr>
              <a:t>не </a:t>
            </a:r>
            <a:r>
              <a:rPr lang="ru-RU" sz="2000" dirty="0">
                <a:solidFill>
                  <a:schemeClr val="tx1"/>
                </a:solidFill>
              </a:rPr>
              <a:t>має права на щастя, бо порушує своїми діями споконвічні закони природи. </a:t>
            </a:r>
          </a:p>
        </p:txBody>
      </p:sp>
      <p:pic>
        <p:nvPicPr>
          <p:cNvPr id="5122" name="Picture 2" descr="C:\Documents and Settings\Admin\Рабочий стол\чавпчап\Клименко%20Лісова%20пісня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8700">
            <a:off x="5217697" y="3059892"/>
            <a:ext cx="2746292" cy="323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83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65</TotalTime>
  <Words>440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Філософський мотив сенсу людського життя у драмі-феєрії Лесі Українки "Лісова пісня"  </vt:lpstr>
      <vt:lpstr>Мотиви лірики</vt:lpstr>
      <vt:lpstr>Історія написання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Віка</cp:lastModifiedBy>
  <cp:revision>15</cp:revision>
  <dcterms:created xsi:type="dcterms:W3CDTF">2006-01-02T10:47:39Z</dcterms:created>
  <dcterms:modified xsi:type="dcterms:W3CDTF">2015-04-20T18:40:13Z</dcterms:modified>
</cp:coreProperties>
</file>