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6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424B2F2-7790-4D59-BBC7-9888E51A652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7915-008F-412B-B7EB-EE5783473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B2F2-7790-4D59-BBC7-9888E51A652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7915-008F-412B-B7EB-EE5783473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B2F2-7790-4D59-BBC7-9888E51A652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7915-008F-412B-B7EB-EE5783473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B2F2-7790-4D59-BBC7-9888E51A652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7915-008F-412B-B7EB-EE5783473115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B2F2-7790-4D59-BBC7-9888E51A652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7915-008F-412B-B7EB-EE578347311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B2F2-7790-4D59-BBC7-9888E51A652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7915-008F-412B-B7EB-EE578347311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B2F2-7790-4D59-BBC7-9888E51A652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7915-008F-412B-B7EB-EE5783473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B2F2-7790-4D59-BBC7-9888E51A652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7915-008F-412B-B7EB-EE578347311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B2F2-7790-4D59-BBC7-9888E51A652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7915-008F-412B-B7EB-EE5783473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B2F2-7790-4D59-BBC7-9888E51A652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7915-008F-412B-B7EB-EE57834731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B2F2-7790-4D59-BBC7-9888E51A652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7915-008F-412B-B7EB-EE5783473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424B2F2-7790-4D59-BBC7-9888E51A652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9677915-008F-412B-B7EB-EE57834731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2010" TargetMode="External"/><Relationship Id="rId3" Type="http://schemas.openxmlformats.org/officeDocument/2006/relationships/hyperlink" Target="http://uk.wikipedia.org/wiki/1980" TargetMode="External"/><Relationship Id="rId7" Type="http://schemas.openxmlformats.org/officeDocument/2006/relationships/hyperlink" Target="http://uk.wikipedia.org/wiki/1999" TargetMode="External"/><Relationship Id="rId2" Type="http://schemas.openxmlformats.org/officeDocument/2006/relationships/hyperlink" Target="http://uk.wikipedia.org/wiki/19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8%D0%B5%D0%B2%D1%87%D0%B5%D0%BD%D0%BA%D1%96%D0%B2%D1%81%D1%8C%D0%BA%D0%B0_%D0%BF%D1%80%D0%B5%D0%BC%D1%96%D1%8F" TargetMode="External"/><Relationship Id="rId5" Type="http://schemas.openxmlformats.org/officeDocument/2006/relationships/hyperlink" Target="http://uk.wikipedia.org/wiki/1979" TargetMode="External"/><Relationship Id="rId4" Type="http://schemas.openxmlformats.org/officeDocument/2006/relationships/hyperlink" Target="http://uk.wikipedia.org/wiki/1987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CA%EE%F1%F2%E5%ED%EA%EE_%CB%B3%ED%E0_%C2%E0%F1%E8%EB%B3%E2%ED%E0#cite_note-1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8%D1%97%D0%B2%D1%81%D1%8C%D0%BA%D0%B0_%D0%BE%D0%B1%D0%BB%D0%B0%D1%81%D1%82%D1%8C" TargetMode="External"/><Relationship Id="rId2" Type="http://schemas.openxmlformats.org/officeDocument/2006/relationships/hyperlink" Target="http://uk.wikipedia.org/wiki/%D0%A0%D0%B6%D0%B8%D1%89%D1%96%D0%B2_(%D0%BC%D1%96%D1%81%D1%82%D0%BE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uk.wikipedia.org/wiki/%D0%A3%D0%BA%D1%80%D0%B0%D1%97%D0%BD%D0%B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94" TargetMode="External"/><Relationship Id="rId3" Type="http://schemas.openxmlformats.org/officeDocument/2006/relationships/hyperlink" Target="http://uk.wikipedia.org/wiki/%D0%9F%D0%B0%D1%85%D0%BB%D1%8C%D0%BE%D0%B2%D1%81%D1%8C%D0%BA%D0%B0_%D0%9E%D0%BA%D1%81%D0%B0%D0%BD%D0%B0" TargetMode="External"/><Relationship Id="rId7" Type="http://schemas.openxmlformats.org/officeDocument/2006/relationships/hyperlink" Target="http://uk.wikipedia.org/wiki/1989" TargetMode="External"/><Relationship Id="rId2" Type="http://schemas.openxmlformats.org/officeDocument/2006/relationships/hyperlink" Target="http://uk.wikipedia.org/wiki/%D0%A8%D1%96%D1%81%D1%82%D0%B4%D0%B5%D1%81%D1%8F%D1%82%D0%BD%D0%B8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1%80%D0%B5%D0%BC%D1%96%D1%8F_%D1%84%D1%83%D0%BD%D0%B4%D0%B0%D1%86%D1%96%D1%97_%D0%90%D0%BD%D1%82%D0%BE%D0%BD%D0%BE%D0%B2%D0%B8%D1%87%D1%96%D0%B2" TargetMode="External"/><Relationship Id="rId5" Type="http://schemas.openxmlformats.org/officeDocument/2006/relationships/hyperlink" Target="http://uk.wikipedia.org/wiki/1987" TargetMode="External"/><Relationship Id="rId4" Type="http://schemas.openxmlformats.org/officeDocument/2006/relationships/hyperlink" Target="http://uk.wikipedia.org/wiki/%D0%9D%D0%B0%D1%86%D1%96%D0%BE%D0%BD%D0%B0%D0%BB%D1%8C%D0%BD%D0%B0_%D0%BF%D1%80%D0%B5%D0%BC%D1%96%D1%8F_%D0%A3%D0%BA%D1%80%D0%B0%D1%97%D0%BD%D0%B8_%D1%96%D0%BC%D0%B5%D0%BD%D1%96_%D0%A2%D0%B0%D1%80%D0%B0%D1%81%D0%B0_%D0%A8%D0%B5%D0%B2%D1%87%D0%B5%D0%BD%D0%BA%D0%B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Ліна Костенко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Видатна українська поетеса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883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ru-RU" sz="2400" b="1" i="1" dirty="0" err="1">
                <a:solidFill>
                  <a:srgbClr val="002060"/>
                </a:solidFill>
              </a:rPr>
              <a:t>Пахльовська</a:t>
            </a:r>
            <a:r>
              <a:rPr lang="ru-RU" sz="2400" b="1" i="1" dirty="0">
                <a:solidFill>
                  <a:srgbClr val="002060"/>
                </a:solidFill>
              </a:rPr>
              <a:t> Оксана </a:t>
            </a:r>
            <a:r>
              <a:rPr lang="ru-RU" sz="2400" b="1" i="1" dirty="0" err="1">
                <a:solidFill>
                  <a:srgbClr val="002060"/>
                </a:solidFill>
              </a:rPr>
              <a:t>Єжи-Янівна</a:t>
            </a:r>
            <a:r>
              <a:rPr lang="ru-RU" sz="2400" b="1" i="1" dirty="0"/>
              <a:t>, </a:t>
            </a:r>
            <a:r>
              <a:rPr lang="ru-RU" sz="2400" b="1" i="1" u="sng" dirty="0"/>
              <a:t>культуролог</a:t>
            </a:r>
            <a:endParaRPr lang="ru-RU" sz="2400" b="1" i="1" dirty="0"/>
          </a:p>
          <a:p>
            <a:r>
              <a:rPr lang="ru-RU" sz="2400" b="1" i="1" dirty="0" err="1">
                <a:solidFill>
                  <a:srgbClr val="002060"/>
                </a:solidFill>
              </a:rPr>
              <a:t>Цвіркунов</a:t>
            </a:r>
            <a:r>
              <a:rPr lang="ru-RU" sz="2400" b="1" i="1" dirty="0">
                <a:solidFill>
                  <a:srgbClr val="002060"/>
                </a:solidFill>
              </a:rPr>
              <a:t> Василь </a:t>
            </a:r>
            <a:r>
              <a:rPr lang="ru-RU" sz="2400" b="1" i="1" dirty="0" err="1">
                <a:solidFill>
                  <a:srgbClr val="002060"/>
                </a:solidFill>
              </a:rPr>
              <a:t>Васильович-молодший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/>
              <a:t>(</a:t>
            </a:r>
            <a:r>
              <a:rPr lang="ru-RU" sz="2400" b="1" i="1" dirty="0" err="1"/>
              <a:t>народився</a:t>
            </a:r>
            <a:r>
              <a:rPr lang="ru-RU" sz="2400" b="1" i="1" dirty="0"/>
              <a:t> 28 </a:t>
            </a:r>
            <a:r>
              <a:rPr lang="ru-RU" sz="2400" b="1" i="1" dirty="0" err="1"/>
              <a:t>травня</a:t>
            </a:r>
            <a:r>
              <a:rPr lang="ru-RU" sz="2400" b="1" i="1" dirty="0"/>
              <a:t> 1969 року), </a:t>
            </a:r>
            <a:r>
              <a:rPr lang="ru-RU" sz="2400" b="1" i="1" dirty="0" err="1"/>
              <a:t>програміст</a:t>
            </a:r>
            <a:endParaRPr lang="ru-RU" sz="2400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9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0/0e/%D0%9E%D0%BA%D1%81%D0%B0%D0%BD%D0%B0_%D0%9F%D0%B0%D1%85%D0%BB%D1%8C%D0%BE%D0%B2%D1%81%D1%8C%D0%BA%D0%B0.JPG/250px-%D0%9E%D0%BA%D1%81%D0%B0%D0%BD%D0%B0_%D0%9F%D0%B0%D1%85%D0%BB%D1%8C%D0%BE%D0%B2%D1%81%D1%8C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836712"/>
            <a:ext cx="3245363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157192"/>
            <a:ext cx="3330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Оксана </a:t>
            </a:r>
            <a:r>
              <a:rPr lang="ru-RU" sz="2400" b="1" i="1" dirty="0" err="1">
                <a:solidFill>
                  <a:srgbClr val="002060"/>
                </a:solidFill>
              </a:rPr>
              <a:t>Пахльовська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5124" name="Picture 4" descr="Фотолента - Ново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0"/>
            <a:ext cx="424815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4972526"/>
            <a:ext cx="2951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</a:rPr>
              <a:t>Цвіркунов</a:t>
            </a:r>
            <a:r>
              <a:rPr lang="ru-RU" sz="2400" b="1" i="1" dirty="0" smtClean="0">
                <a:solidFill>
                  <a:srgbClr val="002060"/>
                </a:solidFill>
              </a:rPr>
              <a:t> Василь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603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-684584" y="116632"/>
            <a:ext cx="2192288" cy="98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6944816" cy="4505673"/>
          </a:xfrm>
        </p:spPr>
        <p:txBody>
          <a:bodyPr>
            <a:normAutofit fontScale="85000" lnSpcReduction="10000"/>
          </a:bodyPr>
          <a:lstStyle/>
          <a:p>
            <a:r>
              <a:rPr lang="ru-RU" sz="1900" b="1" i="1" dirty="0"/>
              <a:t>У </a:t>
            </a:r>
            <a:r>
              <a:rPr lang="ru-RU" sz="1900" b="1" i="1" dirty="0" err="1"/>
              <a:t>радянські</a:t>
            </a:r>
            <a:r>
              <a:rPr lang="ru-RU" sz="1900" b="1" i="1" dirty="0"/>
              <a:t> </a:t>
            </a:r>
            <a:r>
              <a:rPr lang="ru-RU" sz="1900" b="1" i="1" dirty="0" err="1"/>
              <a:t>часи</a:t>
            </a:r>
            <a:r>
              <a:rPr lang="ru-RU" sz="1900" b="1" i="1" dirty="0"/>
              <a:t> брала </a:t>
            </a:r>
            <a:r>
              <a:rPr lang="ru-RU" sz="1900" b="1" i="1" dirty="0" err="1"/>
              <a:t>активну</a:t>
            </a:r>
            <a:r>
              <a:rPr lang="ru-RU" sz="1900" b="1" i="1" dirty="0"/>
              <a:t> участь у </a:t>
            </a:r>
            <a:r>
              <a:rPr lang="ru-RU" sz="1900" b="1" i="1" dirty="0" err="1" smtClean="0">
                <a:solidFill>
                  <a:srgbClr val="7030A0"/>
                </a:solidFill>
              </a:rPr>
              <a:t>дисидентському</a:t>
            </a:r>
            <a:r>
              <a:rPr lang="ru-RU" sz="1900" b="1" i="1" dirty="0" smtClean="0">
                <a:solidFill>
                  <a:srgbClr val="7030A0"/>
                </a:solidFill>
              </a:rPr>
              <a:t> </a:t>
            </a:r>
            <a:r>
              <a:rPr lang="ru-RU" sz="1900" b="1" i="1" dirty="0">
                <a:solidFill>
                  <a:srgbClr val="7030A0"/>
                </a:solidFill>
              </a:rPr>
              <a:t> </a:t>
            </a:r>
            <a:r>
              <a:rPr lang="ru-RU" sz="1900" b="1" i="1" dirty="0" err="1">
                <a:solidFill>
                  <a:srgbClr val="7030A0"/>
                </a:solidFill>
              </a:rPr>
              <a:t>русі</a:t>
            </a:r>
            <a:r>
              <a:rPr lang="ru-RU" sz="1900" b="1" i="1" dirty="0"/>
              <a:t>, за </a:t>
            </a:r>
            <a:r>
              <a:rPr lang="ru-RU" sz="1900" b="1" i="1" dirty="0" err="1"/>
              <a:t>що</a:t>
            </a:r>
            <a:r>
              <a:rPr lang="ru-RU" sz="1900" b="1" i="1" dirty="0"/>
              <a:t> </a:t>
            </a:r>
            <a:r>
              <a:rPr lang="ru-RU" sz="1900" b="1" i="1" dirty="0" err="1"/>
              <a:t>була</a:t>
            </a:r>
            <a:r>
              <a:rPr lang="ru-RU" sz="1900" b="1" i="1" dirty="0"/>
              <a:t> </a:t>
            </a:r>
            <a:r>
              <a:rPr lang="ru-RU" sz="1900" b="1" i="1" dirty="0" err="1"/>
              <a:t>надовго</a:t>
            </a:r>
            <a:r>
              <a:rPr lang="ru-RU" sz="1900" b="1" i="1" dirty="0"/>
              <a:t> </a:t>
            </a:r>
            <a:r>
              <a:rPr lang="ru-RU" sz="1900" b="1" i="1" dirty="0" err="1"/>
              <a:t>виключена</a:t>
            </a:r>
            <a:r>
              <a:rPr lang="ru-RU" sz="1900" b="1" i="1" dirty="0"/>
              <a:t> з </a:t>
            </a:r>
            <a:r>
              <a:rPr lang="ru-RU" sz="1900" b="1" i="1" dirty="0" err="1" smtClean="0"/>
              <a:t>літературного</a:t>
            </a:r>
            <a:r>
              <a:rPr lang="ru-RU" sz="1900" b="1" i="1" dirty="0"/>
              <a:t> </a:t>
            </a:r>
            <a:r>
              <a:rPr lang="ru-RU" sz="1900" b="1" i="1" dirty="0" err="1" smtClean="0"/>
              <a:t>процесу</a:t>
            </a:r>
            <a:r>
              <a:rPr lang="ru-RU" sz="1900" b="1" i="1" dirty="0"/>
              <a:t>. </a:t>
            </a:r>
            <a:r>
              <a:rPr lang="ru-RU" sz="1900" b="1" i="1" dirty="0" err="1" smtClean="0"/>
              <a:t>Авторка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поетичних</a:t>
            </a:r>
            <a:r>
              <a:rPr lang="ru-RU" sz="1900" b="1" i="1" dirty="0" smtClean="0"/>
              <a:t> </a:t>
            </a:r>
            <a:r>
              <a:rPr lang="ru-RU" sz="1900" b="1" i="1" dirty="0" err="1"/>
              <a:t>збірок</a:t>
            </a:r>
            <a:r>
              <a:rPr lang="ru-RU" sz="1900" b="1" i="1" dirty="0"/>
              <a:t> </a:t>
            </a:r>
            <a:r>
              <a:rPr lang="ru-RU" sz="1900" b="1" i="1" dirty="0">
                <a:solidFill>
                  <a:srgbClr val="7030A0"/>
                </a:solidFill>
              </a:rPr>
              <a:t>«Над берегами </a:t>
            </a:r>
            <a:r>
              <a:rPr lang="ru-RU" sz="1900" b="1" i="1" dirty="0" err="1">
                <a:solidFill>
                  <a:srgbClr val="7030A0"/>
                </a:solidFill>
              </a:rPr>
              <a:t>вічної</a:t>
            </a:r>
            <a:r>
              <a:rPr lang="ru-RU" sz="1900" b="1" i="1" dirty="0">
                <a:solidFill>
                  <a:srgbClr val="7030A0"/>
                </a:solidFill>
              </a:rPr>
              <a:t> </a:t>
            </a:r>
            <a:r>
              <a:rPr lang="ru-RU" sz="1900" b="1" i="1" dirty="0" err="1">
                <a:solidFill>
                  <a:srgbClr val="7030A0"/>
                </a:solidFill>
              </a:rPr>
              <a:t>ріки</a:t>
            </a:r>
            <a:r>
              <a:rPr lang="ru-RU" sz="1900" b="1" i="1" dirty="0">
                <a:solidFill>
                  <a:srgbClr val="7030A0"/>
                </a:solidFill>
              </a:rPr>
              <a:t>» </a:t>
            </a:r>
            <a:r>
              <a:rPr lang="ru-RU" sz="1900" b="1" i="1" dirty="0"/>
              <a:t>(</a:t>
            </a:r>
            <a:r>
              <a:rPr lang="ru-RU" sz="1900" b="1" i="1" dirty="0">
                <a:hlinkClick r:id="rId2" tooltip="1977"/>
              </a:rPr>
              <a:t>1977</a:t>
            </a:r>
            <a:r>
              <a:rPr lang="ru-RU" sz="1900" b="1" i="1" dirty="0"/>
              <a:t>), </a:t>
            </a:r>
            <a:r>
              <a:rPr lang="ru-RU" sz="1900" b="1" i="1" dirty="0">
                <a:solidFill>
                  <a:srgbClr val="7030A0"/>
                </a:solidFill>
              </a:rPr>
              <a:t>«</a:t>
            </a:r>
            <a:r>
              <a:rPr lang="ru-RU" sz="1900" b="1" i="1" dirty="0" err="1">
                <a:solidFill>
                  <a:srgbClr val="7030A0"/>
                </a:solidFill>
              </a:rPr>
              <a:t>Неповторність</a:t>
            </a:r>
            <a:r>
              <a:rPr lang="ru-RU" sz="1900" b="1" i="1" dirty="0">
                <a:solidFill>
                  <a:srgbClr val="7030A0"/>
                </a:solidFill>
              </a:rPr>
              <a:t>» </a:t>
            </a:r>
            <a:r>
              <a:rPr lang="ru-RU" sz="1900" b="1" i="1" dirty="0"/>
              <a:t>(</a:t>
            </a:r>
            <a:r>
              <a:rPr lang="ru-RU" sz="1900" b="1" i="1" dirty="0">
                <a:hlinkClick r:id="rId3" tooltip="1980"/>
              </a:rPr>
              <a:t>1980</a:t>
            </a:r>
            <a:r>
              <a:rPr lang="ru-RU" sz="1900" b="1" i="1" dirty="0"/>
              <a:t>), </a:t>
            </a:r>
            <a:r>
              <a:rPr lang="ru-RU" sz="1900" b="1" i="1" dirty="0">
                <a:solidFill>
                  <a:srgbClr val="7030A0"/>
                </a:solidFill>
              </a:rPr>
              <a:t>«Сад </a:t>
            </a:r>
            <a:r>
              <a:rPr lang="ru-RU" sz="1900" b="1" i="1" dirty="0" err="1">
                <a:solidFill>
                  <a:srgbClr val="7030A0"/>
                </a:solidFill>
              </a:rPr>
              <a:t>нетанучих</a:t>
            </a:r>
            <a:r>
              <a:rPr lang="ru-RU" sz="1900" b="1" i="1" dirty="0">
                <a:solidFill>
                  <a:srgbClr val="7030A0"/>
                </a:solidFill>
              </a:rPr>
              <a:t> скульптур» </a:t>
            </a:r>
            <a:r>
              <a:rPr lang="ru-RU" sz="1900" b="1" i="1" dirty="0"/>
              <a:t>(</a:t>
            </a:r>
            <a:r>
              <a:rPr lang="ru-RU" sz="1900" b="1" i="1" dirty="0">
                <a:hlinkClick r:id="rId4" tooltip="1987"/>
              </a:rPr>
              <a:t>1987</a:t>
            </a:r>
            <a:r>
              <a:rPr lang="ru-RU" sz="1900" b="1" i="1" dirty="0"/>
              <a:t>), роману у </a:t>
            </a:r>
            <a:r>
              <a:rPr lang="ru-RU" sz="1900" b="1" i="1" dirty="0" err="1" smtClean="0"/>
              <a:t>віршах</a:t>
            </a:r>
            <a:r>
              <a:rPr lang="ru-RU" sz="1900" b="1" i="1" dirty="0" smtClean="0"/>
              <a:t> </a:t>
            </a:r>
            <a:r>
              <a:rPr lang="ru-RU" sz="1900" b="1" i="1" dirty="0" smtClean="0">
                <a:solidFill>
                  <a:srgbClr val="7030A0"/>
                </a:solidFill>
              </a:rPr>
              <a:t>«</a:t>
            </a:r>
            <a:r>
              <a:rPr lang="ru-RU" sz="1900" b="1" i="1" dirty="0">
                <a:solidFill>
                  <a:srgbClr val="7030A0"/>
                </a:solidFill>
              </a:rPr>
              <a:t>Маруся </a:t>
            </a:r>
            <a:r>
              <a:rPr lang="ru-RU" sz="1900" b="1" i="1" dirty="0" err="1">
                <a:solidFill>
                  <a:srgbClr val="7030A0"/>
                </a:solidFill>
              </a:rPr>
              <a:t>Чурай</a:t>
            </a:r>
            <a:r>
              <a:rPr lang="ru-RU" sz="1900" b="1" i="1" dirty="0">
                <a:solidFill>
                  <a:srgbClr val="7030A0"/>
                </a:solidFill>
              </a:rPr>
              <a:t>»</a:t>
            </a:r>
            <a:r>
              <a:rPr lang="ru-RU" sz="1900" b="1" i="1" dirty="0"/>
              <a:t> (</a:t>
            </a:r>
            <a:r>
              <a:rPr lang="ru-RU" sz="1900" b="1" i="1" dirty="0">
                <a:hlinkClick r:id="rId5" tooltip="1979"/>
              </a:rPr>
              <a:t>1979</a:t>
            </a:r>
            <a:r>
              <a:rPr lang="ru-RU" sz="1900" b="1" i="1" dirty="0"/>
              <a:t>, </a:t>
            </a:r>
            <a:r>
              <a:rPr lang="ru-RU" sz="1900" b="1" i="1" dirty="0" err="1">
                <a:hlinkClick r:id="rId6" tooltip="Шевченківська премія"/>
              </a:rPr>
              <a:t>Шевченківська</a:t>
            </a:r>
            <a:r>
              <a:rPr lang="ru-RU" sz="1900" b="1" i="1" dirty="0">
                <a:hlinkClick r:id="rId6" tooltip="Шевченківська премія"/>
              </a:rPr>
              <a:t> </a:t>
            </a:r>
            <a:r>
              <a:rPr lang="ru-RU" sz="1900" b="1" i="1" dirty="0" err="1">
                <a:hlinkClick r:id="rId6" tooltip="Шевченківська премія"/>
              </a:rPr>
              <a:t>премія</a:t>
            </a:r>
            <a:r>
              <a:rPr lang="ru-RU" sz="1900" b="1" i="1" dirty="0"/>
              <a:t> </a:t>
            </a:r>
            <a:r>
              <a:rPr lang="ru-RU" sz="1900" b="1" i="1" dirty="0">
                <a:hlinkClick r:id="rId4" tooltip="1987"/>
              </a:rPr>
              <a:t>1987</a:t>
            </a:r>
            <a:r>
              <a:rPr lang="ru-RU" sz="1900" b="1" i="1" dirty="0"/>
              <a:t>), </a:t>
            </a:r>
            <a:r>
              <a:rPr lang="ru-RU" sz="1900" b="1" i="1" dirty="0" err="1"/>
              <a:t>поеми</a:t>
            </a:r>
            <a:r>
              <a:rPr lang="ru-RU" sz="1900" b="1" i="1" dirty="0"/>
              <a:t> </a:t>
            </a:r>
            <a:r>
              <a:rPr lang="ru-RU" sz="1900" b="1" i="1" dirty="0">
                <a:solidFill>
                  <a:srgbClr val="7030A0"/>
                </a:solidFill>
              </a:rPr>
              <a:t>«Берестечко» </a:t>
            </a:r>
            <a:r>
              <a:rPr lang="ru-RU" sz="1900" b="1" i="1" dirty="0"/>
              <a:t>(</a:t>
            </a:r>
            <a:r>
              <a:rPr lang="ru-RU" sz="1900" b="1" i="1" dirty="0">
                <a:hlinkClick r:id="rId7" tooltip="1999"/>
              </a:rPr>
              <a:t>1999</a:t>
            </a:r>
            <a:r>
              <a:rPr lang="ru-RU" sz="1900" b="1" i="1" dirty="0"/>
              <a:t>, </a:t>
            </a:r>
            <a:r>
              <a:rPr lang="ru-RU" sz="1900" b="1" i="1" dirty="0">
                <a:hlinkClick r:id="rId8" tooltip="2010"/>
              </a:rPr>
              <a:t>2010</a:t>
            </a:r>
            <a:r>
              <a:rPr lang="ru-RU" sz="1900" b="1" i="1" dirty="0"/>
              <a:t>). </a:t>
            </a:r>
            <a:r>
              <a:rPr lang="ru-RU" sz="1900" b="1" i="1" dirty="0">
                <a:hlinkClick r:id="rId8" tooltip="2010"/>
              </a:rPr>
              <a:t>2010</a:t>
            </a:r>
            <a:r>
              <a:rPr lang="ru-RU" sz="1900" b="1" i="1" dirty="0"/>
              <a:t> року </a:t>
            </a:r>
            <a:r>
              <a:rPr lang="ru-RU" sz="1900" b="1" i="1" dirty="0" err="1"/>
              <a:t>опублікувала</a:t>
            </a:r>
            <a:r>
              <a:rPr lang="ru-RU" sz="1900" b="1" i="1" dirty="0"/>
              <a:t> перший </a:t>
            </a:r>
            <a:r>
              <a:rPr lang="ru-RU" sz="1900" b="1" i="1" dirty="0" err="1"/>
              <a:t>прозовий</a:t>
            </a:r>
            <a:r>
              <a:rPr lang="ru-RU" sz="1900" b="1" i="1" dirty="0"/>
              <a:t> роман </a:t>
            </a:r>
            <a:r>
              <a:rPr lang="ru-RU" sz="1900" b="1" i="1" dirty="0">
                <a:solidFill>
                  <a:srgbClr val="7030A0"/>
                </a:solidFill>
              </a:rPr>
              <a:t>«Записки </a:t>
            </a:r>
            <a:r>
              <a:rPr lang="ru-RU" sz="1900" b="1" i="1" dirty="0" err="1">
                <a:solidFill>
                  <a:srgbClr val="7030A0"/>
                </a:solidFill>
              </a:rPr>
              <a:t>українського</a:t>
            </a:r>
            <a:r>
              <a:rPr lang="ru-RU" sz="1900" b="1" i="1" dirty="0">
                <a:solidFill>
                  <a:srgbClr val="7030A0"/>
                </a:solidFill>
              </a:rPr>
              <a:t> </a:t>
            </a:r>
            <a:r>
              <a:rPr lang="ru-RU" sz="1900" b="1" i="1" dirty="0" err="1">
                <a:solidFill>
                  <a:srgbClr val="7030A0"/>
                </a:solidFill>
              </a:rPr>
              <a:t>самашедшого</a:t>
            </a:r>
            <a:r>
              <a:rPr lang="ru-RU" sz="1900" b="1" i="1" dirty="0">
                <a:solidFill>
                  <a:srgbClr val="7030A0"/>
                </a:solidFill>
              </a:rPr>
              <a:t>»</a:t>
            </a:r>
            <a:r>
              <a:rPr lang="ru-RU" sz="1900" b="1" i="1" dirty="0"/>
              <a:t>, </a:t>
            </a:r>
            <a:r>
              <a:rPr lang="ru-RU" sz="1900" b="1" i="1" dirty="0" err="1"/>
              <a:t>що</a:t>
            </a:r>
            <a:r>
              <a:rPr lang="ru-RU" sz="1900" b="1" i="1" dirty="0"/>
              <a:t> став одним з </a:t>
            </a:r>
            <a:r>
              <a:rPr lang="ru-RU" sz="1900" b="1" i="1" dirty="0" err="1"/>
              <a:t>лідерів</a:t>
            </a:r>
            <a:r>
              <a:rPr lang="ru-RU" sz="1900" b="1" i="1" dirty="0"/>
              <a:t> продажу </a:t>
            </a:r>
            <a:r>
              <a:rPr lang="ru-RU" sz="1900" b="1" i="1" dirty="0" err="1"/>
              <a:t>серед</a:t>
            </a:r>
            <a:r>
              <a:rPr lang="ru-RU" sz="1900" b="1" i="1" dirty="0"/>
              <a:t> </a:t>
            </a:r>
            <a:r>
              <a:rPr lang="ru-RU" sz="1900" b="1" i="1" dirty="0" err="1"/>
              <a:t>українських</a:t>
            </a:r>
            <a:r>
              <a:rPr lang="ru-RU" sz="1900" b="1" i="1" dirty="0"/>
              <a:t> </a:t>
            </a:r>
            <a:r>
              <a:rPr lang="ru-RU" sz="1900" b="1" i="1" dirty="0" err="1"/>
              <a:t>книжок</a:t>
            </a:r>
            <a:r>
              <a:rPr lang="ru-RU" sz="1900" b="1" i="1" dirty="0"/>
              <a:t> у </a:t>
            </a:r>
            <a:r>
              <a:rPr lang="ru-RU" sz="1900" b="1" i="1" dirty="0">
                <a:solidFill>
                  <a:srgbClr val="7030A0"/>
                </a:solidFill>
              </a:rPr>
              <a:t>2011</a:t>
            </a:r>
            <a:r>
              <a:rPr lang="ru-RU" sz="1900" b="1" i="1" dirty="0"/>
              <a:t> </a:t>
            </a:r>
            <a:r>
              <a:rPr lang="ru-RU" sz="1900" b="1" i="1" dirty="0" err="1" smtClean="0"/>
              <a:t>році</a:t>
            </a:r>
            <a:r>
              <a:rPr lang="ru-RU" sz="1900" b="1" i="1" dirty="0" smtClean="0"/>
              <a:t>.</a:t>
            </a:r>
            <a:endParaRPr lang="ru-RU" sz="1900" b="1" i="1" dirty="0"/>
          </a:p>
          <a:p>
            <a:r>
              <a:rPr lang="ru-RU" sz="1900" b="1" i="1" dirty="0" err="1"/>
              <a:t>Почесний</a:t>
            </a:r>
            <a:r>
              <a:rPr lang="ru-RU" sz="1900" b="1" i="1" dirty="0"/>
              <a:t> </a:t>
            </a:r>
            <a:r>
              <a:rPr lang="ru-RU" sz="1900" b="1" i="1" dirty="0" err="1"/>
              <a:t>професор</a:t>
            </a:r>
            <a:r>
              <a:rPr lang="ru-RU" sz="1900" b="1" i="1" dirty="0"/>
              <a:t> </a:t>
            </a:r>
            <a:r>
              <a:rPr lang="ru-RU" sz="1900" b="1" i="1" dirty="0" err="1"/>
              <a:t>Києво-Могилянської</a:t>
            </a:r>
            <a:r>
              <a:rPr lang="ru-RU" sz="1900" b="1" i="1" dirty="0"/>
              <a:t> </a:t>
            </a:r>
            <a:r>
              <a:rPr lang="ru-RU" sz="1900" b="1" i="1" dirty="0" err="1"/>
              <a:t>академії</a:t>
            </a:r>
            <a:r>
              <a:rPr lang="ru-RU" sz="1900" b="1" i="1" dirty="0"/>
              <a:t>, </a:t>
            </a:r>
            <a:r>
              <a:rPr lang="ru-RU" sz="1900" b="1" i="1" dirty="0" err="1"/>
              <a:t>почесний</a:t>
            </a:r>
            <a:r>
              <a:rPr lang="ru-RU" sz="1900" b="1" i="1" dirty="0"/>
              <a:t> доктор </a:t>
            </a:r>
            <a:r>
              <a:rPr lang="ru-RU" sz="1900" b="1" i="1" dirty="0" err="1"/>
              <a:t>Львівського</a:t>
            </a:r>
            <a:r>
              <a:rPr lang="ru-RU" sz="1900" b="1" i="1" dirty="0"/>
              <a:t> та </a:t>
            </a:r>
            <a:r>
              <a:rPr lang="ru-RU" sz="1900" b="1" i="1" dirty="0" err="1"/>
              <a:t>Чернівецького</a:t>
            </a:r>
            <a:r>
              <a:rPr lang="ru-RU" sz="1900" b="1" i="1" dirty="0"/>
              <a:t> </a:t>
            </a:r>
            <a:r>
              <a:rPr lang="ru-RU" sz="1900" b="1" i="1" dirty="0" err="1"/>
              <a:t>університетів</a:t>
            </a:r>
            <a:r>
              <a:rPr lang="ru-RU" sz="1900" b="1" i="1" dirty="0"/>
              <a:t>.</a:t>
            </a:r>
          </a:p>
          <a:p>
            <a:r>
              <a:rPr lang="ru-RU" sz="1900" b="1" i="1" dirty="0" err="1"/>
              <a:t>Відмовилась</a:t>
            </a:r>
            <a:r>
              <a:rPr lang="ru-RU" sz="1900" b="1" i="1" dirty="0"/>
              <a:t> </a:t>
            </a:r>
            <a:r>
              <a:rPr lang="ru-RU" sz="1900" b="1" i="1" dirty="0" err="1"/>
              <a:t>від</a:t>
            </a:r>
            <a:r>
              <a:rPr lang="ru-RU" sz="1900" b="1" i="1" dirty="0"/>
              <a:t> </a:t>
            </a:r>
            <a:r>
              <a:rPr lang="ru-RU" sz="1900" b="1" i="1" dirty="0" err="1"/>
              <a:t>звання</a:t>
            </a:r>
            <a:r>
              <a:rPr lang="ru-RU" sz="1900" b="1" i="1" dirty="0"/>
              <a:t> Героя </a:t>
            </a:r>
            <a:r>
              <a:rPr lang="ru-RU" sz="1900" b="1" i="1" dirty="0" err="1" smtClean="0"/>
              <a:t>України</a:t>
            </a:r>
            <a:r>
              <a:rPr lang="ru-RU" sz="1900" b="1" i="1" dirty="0" smtClean="0"/>
              <a:t>.</a:t>
            </a:r>
            <a:endParaRPr lang="ru-RU" sz="1900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3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Переклади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916832"/>
            <a:ext cx="6400800" cy="30480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Твори Костенко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перекладено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англійською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білоруською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естонською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італійською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німецькою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словацькою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французькою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мовами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88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685800"/>
          </a:xfrm>
        </p:spPr>
        <p:txBody>
          <a:bodyPr>
            <a:normAutofit/>
          </a:bodyPr>
          <a:lstStyle/>
          <a:p>
            <a:r>
              <a:rPr lang="ru-RU" dirty="0" smtClean="0"/>
              <a:t>Твори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6728792" cy="3497561"/>
          </a:xfrm>
        </p:spPr>
        <p:txBody>
          <a:bodyPr>
            <a:normAutofit fontScale="70000" lnSpcReduction="20000"/>
          </a:bodyPr>
          <a:lstStyle/>
          <a:p>
            <a:r>
              <a:rPr lang="ru-RU" sz="2100" b="1" i="1" dirty="0"/>
              <a:t>«</a:t>
            </a:r>
            <a:r>
              <a:rPr lang="ru-RU" sz="2100" b="1" i="1" dirty="0" err="1"/>
              <a:t>Проміння</a:t>
            </a:r>
            <a:r>
              <a:rPr lang="ru-RU" sz="2100" b="1" i="1" dirty="0"/>
              <a:t> </a:t>
            </a:r>
            <a:r>
              <a:rPr lang="ru-RU" sz="2100" b="1" i="1" dirty="0" err="1"/>
              <a:t>землі</a:t>
            </a:r>
            <a:r>
              <a:rPr lang="ru-RU" sz="2100" b="1" i="1" dirty="0"/>
              <a:t>» (1957)</a:t>
            </a:r>
          </a:p>
          <a:p>
            <a:r>
              <a:rPr lang="ru-RU" sz="2100" b="1" i="1" dirty="0"/>
              <a:t>«</a:t>
            </a:r>
            <a:r>
              <a:rPr lang="ru-RU" sz="2100" b="1" i="1" dirty="0" err="1"/>
              <a:t>Вітрила</a:t>
            </a:r>
            <a:r>
              <a:rPr lang="ru-RU" sz="2100" b="1" i="1" dirty="0"/>
              <a:t>» (1958)</a:t>
            </a:r>
          </a:p>
          <a:p>
            <a:r>
              <a:rPr lang="ru-RU" sz="2100" b="1" i="1" dirty="0"/>
              <a:t>«</a:t>
            </a:r>
            <a:r>
              <a:rPr lang="ru-RU" sz="2100" b="1" i="1" dirty="0" err="1"/>
              <a:t>Мандрівки</a:t>
            </a:r>
            <a:r>
              <a:rPr lang="ru-RU" sz="2100" b="1" i="1" dirty="0"/>
              <a:t> </a:t>
            </a:r>
            <a:r>
              <a:rPr lang="ru-RU" sz="2100" b="1" i="1" dirty="0" err="1"/>
              <a:t>серця</a:t>
            </a:r>
            <a:r>
              <a:rPr lang="ru-RU" sz="2100" b="1" i="1" dirty="0"/>
              <a:t>» (1961)</a:t>
            </a:r>
          </a:p>
          <a:p>
            <a:r>
              <a:rPr lang="ru-RU" sz="2100" b="1" i="1" dirty="0"/>
              <a:t>«</a:t>
            </a:r>
            <a:r>
              <a:rPr lang="ru-RU" sz="2100" b="1" i="1" dirty="0" err="1"/>
              <a:t>Зоряний</a:t>
            </a:r>
            <a:r>
              <a:rPr lang="ru-RU" sz="2100" b="1" i="1" dirty="0"/>
              <a:t> </a:t>
            </a:r>
            <a:r>
              <a:rPr lang="ru-RU" sz="2100" b="1" i="1" dirty="0" err="1"/>
              <a:t>інтеграл</a:t>
            </a:r>
            <a:r>
              <a:rPr lang="ru-RU" sz="2100" b="1" i="1" dirty="0"/>
              <a:t>» (1963, </a:t>
            </a:r>
            <a:r>
              <a:rPr lang="ru-RU" sz="2100" b="1" i="1" dirty="0" err="1"/>
              <a:t>набір</a:t>
            </a:r>
            <a:r>
              <a:rPr lang="ru-RU" sz="2100" b="1" i="1" dirty="0"/>
              <a:t> «</a:t>
            </a:r>
            <a:r>
              <a:rPr lang="ru-RU" sz="2100" b="1" i="1" dirty="0" err="1"/>
              <a:t>розсипано</a:t>
            </a:r>
            <a:r>
              <a:rPr lang="ru-RU" sz="2100" b="1" i="1" dirty="0"/>
              <a:t>»)</a:t>
            </a:r>
            <a:r>
              <a:rPr lang="ru-RU" sz="2100" b="1" i="1" baseline="30000" dirty="0">
                <a:hlinkClick r:id="rId2"/>
              </a:rPr>
              <a:t>[17]</a:t>
            </a:r>
            <a:endParaRPr lang="ru-RU" sz="2100" b="1" i="1" dirty="0"/>
          </a:p>
          <a:p>
            <a:r>
              <a:rPr lang="ru-RU" sz="2100" b="1" i="1" dirty="0"/>
              <a:t>«Княжа гора» (1972, </a:t>
            </a:r>
            <a:r>
              <a:rPr lang="ru-RU" sz="2100" b="1" i="1" dirty="0" err="1"/>
              <a:t>збірка</a:t>
            </a:r>
            <a:r>
              <a:rPr lang="ru-RU" sz="2100" b="1" i="1" dirty="0"/>
              <a:t> не </a:t>
            </a:r>
            <a:r>
              <a:rPr lang="ru-RU" sz="2100" b="1" i="1" dirty="0" err="1"/>
              <a:t>вийшла</a:t>
            </a:r>
            <a:r>
              <a:rPr lang="ru-RU" sz="2100" b="1" i="1" dirty="0"/>
              <a:t> через </a:t>
            </a:r>
            <a:r>
              <a:rPr lang="ru-RU" sz="2100" b="1" i="1" dirty="0" err="1"/>
              <a:t>заборону</a:t>
            </a:r>
            <a:r>
              <a:rPr lang="ru-RU" sz="2100" b="1" i="1" dirty="0"/>
              <a:t> з боку </a:t>
            </a:r>
            <a:r>
              <a:rPr lang="ru-RU" sz="2100" b="1" i="1" dirty="0" err="1"/>
              <a:t>радянської</a:t>
            </a:r>
            <a:r>
              <a:rPr lang="ru-RU" sz="2100" b="1" i="1" dirty="0"/>
              <a:t> </a:t>
            </a:r>
            <a:r>
              <a:rPr lang="ru-RU" sz="2100" b="1" i="1" dirty="0" err="1"/>
              <a:t>цензури</a:t>
            </a:r>
            <a:r>
              <a:rPr lang="ru-RU" sz="2100" b="1" i="1" dirty="0" smtClean="0"/>
              <a:t>)</a:t>
            </a:r>
            <a:endParaRPr lang="ru-RU" sz="2100" b="1" i="1" dirty="0"/>
          </a:p>
          <a:p>
            <a:r>
              <a:rPr lang="ru-RU" sz="2100" b="1" i="1" dirty="0"/>
              <a:t>«Над берегами </a:t>
            </a:r>
            <a:r>
              <a:rPr lang="ru-RU" sz="2100" b="1" i="1" dirty="0" err="1"/>
              <a:t>вічної</a:t>
            </a:r>
            <a:r>
              <a:rPr lang="ru-RU" sz="2100" b="1" i="1" dirty="0"/>
              <a:t> </a:t>
            </a:r>
            <a:r>
              <a:rPr lang="ru-RU" sz="2100" b="1" i="1" dirty="0" err="1"/>
              <a:t>ріки</a:t>
            </a:r>
            <a:r>
              <a:rPr lang="ru-RU" sz="2100" b="1" i="1" dirty="0"/>
              <a:t>» (1977)</a:t>
            </a:r>
          </a:p>
          <a:p>
            <a:r>
              <a:rPr lang="ru-RU" sz="2100" b="1" i="1" dirty="0"/>
              <a:t>«Маруся </a:t>
            </a:r>
            <a:r>
              <a:rPr lang="ru-RU" sz="2100" b="1" i="1" dirty="0" err="1"/>
              <a:t>Чурай</a:t>
            </a:r>
            <a:r>
              <a:rPr lang="ru-RU" sz="2100" b="1" i="1" dirty="0"/>
              <a:t>» (1979)</a:t>
            </a:r>
          </a:p>
          <a:p>
            <a:r>
              <a:rPr lang="ru-RU" sz="2100" b="1" i="1" dirty="0"/>
              <a:t>«</a:t>
            </a:r>
            <a:r>
              <a:rPr lang="ru-RU" sz="2100" b="1" i="1" dirty="0" err="1"/>
              <a:t>Неповнорність</a:t>
            </a:r>
            <a:r>
              <a:rPr lang="ru-RU" sz="2100" b="1" i="1" dirty="0"/>
              <a:t>» (1980)</a:t>
            </a:r>
          </a:p>
          <a:p>
            <a:r>
              <a:rPr lang="ru-RU" sz="2100" b="1" i="1" dirty="0"/>
              <a:t>«Сад </a:t>
            </a:r>
            <a:r>
              <a:rPr lang="ru-RU" sz="2100" b="1" i="1" dirty="0" err="1"/>
              <a:t>нетанучих</a:t>
            </a:r>
            <a:r>
              <a:rPr lang="ru-RU" sz="2100" b="1" i="1" dirty="0"/>
              <a:t> скульптур» (1987)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08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400800" cy="68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80728"/>
            <a:ext cx="6944816" cy="4896544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/>
              <a:t>«</a:t>
            </a:r>
            <a:r>
              <a:rPr lang="ru-RU" i="1" dirty="0" err="1"/>
              <a:t>Бузиновий</a:t>
            </a:r>
            <a:r>
              <a:rPr lang="ru-RU" i="1" dirty="0"/>
              <a:t> </a:t>
            </a:r>
            <a:r>
              <a:rPr lang="ru-RU" i="1" dirty="0" err="1"/>
              <a:t>цар</a:t>
            </a:r>
            <a:r>
              <a:rPr lang="ru-RU" i="1" dirty="0"/>
              <a:t>» (1987) — для </a:t>
            </a:r>
            <a:r>
              <a:rPr lang="ru-RU" i="1" dirty="0" err="1"/>
              <a:t>дітей</a:t>
            </a:r>
            <a:endParaRPr lang="ru-RU" i="1" dirty="0"/>
          </a:p>
          <a:p>
            <a:r>
              <a:rPr lang="ru-RU" i="1" dirty="0"/>
              <a:t>«</a:t>
            </a:r>
            <a:r>
              <a:rPr lang="ru-RU" i="1" dirty="0" err="1"/>
              <a:t>Вибране</a:t>
            </a:r>
            <a:r>
              <a:rPr lang="ru-RU" i="1" dirty="0"/>
              <a:t>» (1987)</a:t>
            </a:r>
          </a:p>
          <a:p>
            <a:r>
              <a:rPr lang="ru-RU" i="1" dirty="0"/>
              <a:t>«</a:t>
            </a:r>
            <a:r>
              <a:rPr lang="ru-RU" i="1" dirty="0" err="1"/>
              <a:t>Інкрустації</a:t>
            </a:r>
            <a:r>
              <a:rPr lang="ru-RU" i="1" dirty="0"/>
              <a:t>» (1994, </a:t>
            </a:r>
            <a:r>
              <a:rPr lang="ru-RU" i="1" dirty="0" err="1"/>
              <a:t>видання</a:t>
            </a:r>
            <a:r>
              <a:rPr lang="ru-RU" i="1" dirty="0"/>
              <a:t> </a:t>
            </a:r>
            <a:r>
              <a:rPr lang="ru-RU" i="1" dirty="0" err="1"/>
              <a:t>італійською</a:t>
            </a:r>
            <a:r>
              <a:rPr lang="ru-RU" i="1" dirty="0"/>
              <a:t> </a:t>
            </a:r>
            <a:r>
              <a:rPr lang="ru-RU" i="1" dirty="0" err="1"/>
              <a:t>мовою</a:t>
            </a:r>
            <a:r>
              <a:rPr lang="ru-RU" i="1" dirty="0"/>
              <a:t>, </a:t>
            </a:r>
            <a:r>
              <a:rPr lang="ru-RU" i="1" dirty="0" err="1"/>
              <a:t>відзначене</a:t>
            </a:r>
            <a:r>
              <a:rPr lang="ru-RU" i="1" dirty="0"/>
              <a:t> </a:t>
            </a:r>
            <a:r>
              <a:rPr lang="ru-RU" i="1" dirty="0" err="1"/>
              <a:t>премією</a:t>
            </a:r>
            <a:r>
              <a:rPr lang="ru-RU" i="1" dirty="0"/>
              <a:t> Петрарки)</a:t>
            </a:r>
          </a:p>
          <a:p>
            <a:r>
              <a:rPr lang="ru-RU" i="1" dirty="0"/>
              <a:t>«Берестечко» (</a:t>
            </a:r>
            <a:r>
              <a:rPr lang="ru-RU" i="1" dirty="0" err="1"/>
              <a:t>Київ</a:t>
            </a:r>
            <a:r>
              <a:rPr lang="ru-RU" i="1" dirty="0"/>
              <a:t>: </a:t>
            </a:r>
            <a:r>
              <a:rPr lang="ru-RU" i="1" dirty="0" err="1"/>
              <a:t>Либідь</a:t>
            </a:r>
            <a:r>
              <a:rPr lang="ru-RU" i="1" dirty="0"/>
              <a:t>, 1999, </a:t>
            </a:r>
            <a:r>
              <a:rPr lang="ru-RU" i="1" dirty="0" err="1"/>
              <a:t>перевидання</a:t>
            </a:r>
            <a:r>
              <a:rPr lang="ru-RU" i="1" dirty="0"/>
              <a:t> 2010)</a:t>
            </a:r>
          </a:p>
          <a:p>
            <a:r>
              <a:rPr lang="ru-RU" i="1" dirty="0"/>
              <a:t>«</a:t>
            </a:r>
            <a:r>
              <a:rPr lang="ru-RU" i="1" dirty="0" err="1"/>
              <a:t>Гуманітарна</a:t>
            </a:r>
            <a:r>
              <a:rPr lang="ru-RU" i="1" dirty="0"/>
              <a:t> аура </a:t>
            </a:r>
            <a:r>
              <a:rPr lang="ru-RU" i="1" dirty="0" err="1"/>
              <a:t>нації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 Дефект головного </a:t>
            </a:r>
            <a:r>
              <a:rPr lang="ru-RU" i="1" dirty="0" err="1"/>
              <a:t>дзеркала</a:t>
            </a:r>
            <a:r>
              <a:rPr lang="ru-RU" i="1" dirty="0"/>
              <a:t>», </a:t>
            </a:r>
            <a:r>
              <a:rPr lang="ru-RU" i="1" dirty="0" err="1"/>
              <a:t>лекція</a:t>
            </a:r>
            <a:r>
              <a:rPr lang="ru-RU" i="1" dirty="0"/>
              <a:t> в </a:t>
            </a:r>
            <a:r>
              <a:rPr lang="ru-RU" i="1" dirty="0" err="1"/>
              <a:t>Києво-Могилянській</a:t>
            </a:r>
            <a:r>
              <a:rPr lang="ru-RU" i="1" dirty="0"/>
              <a:t> </a:t>
            </a:r>
            <a:r>
              <a:rPr lang="ru-RU" i="1" dirty="0" err="1"/>
              <a:t>академії</a:t>
            </a:r>
            <a:r>
              <a:rPr lang="ru-RU" i="1" dirty="0"/>
              <a:t> (</a:t>
            </a:r>
            <a:r>
              <a:rPr lang="ru-RU" i="1" dirty="0" err="1"/>
              <a:t>Київ</a:t>
            </a:r>
            <a:r>
              <a:rPr lang="ru-RU" i="1" dirty="0"/>
              <a:t>: </a:t>
            </a:r>
            <a:r>
              <a:rPr lang="ru-RU" i="1" dirty="0" err="1"/>
              <a:t>Видавничий</a:t>
            </a:r>
            <a:r>
              <a:rPr lang="ru-RU" i="1" dirty="0"/>
              <a:t> </a:t>
            </a:r>
            <a:r>
              <a:rPr lang="ru-RU" i="1" dirty="0" err="1"/>
              <a:t>дім</a:t>
            </a:r>
            <a:r>
              <a:rPr lang="ru-RU" i="1" dirty="0"/>
              <a:t> </a:t>
            </a:r>
            <a:r>
              <a:rPr lang="ru-RU" i="1" dirty="0" err="1"/>
              <a:t>НаУКМА</a:t>
            </a:r>
            <a:r>
              <a:rPr lang="ru-RU" i="1" dirty="0"/>
              <a:t>, 1999)</a:t>
            </a:r>
          </a:p>
          <a:p>
            <a:r>
              <a:rPr lang="ru-RU" i="1" dirty="0"/>
              <a:t>«</a:t>
            </a:r>
            <a:r>
              <a:rPr lang="ru-RU" i="1" dirty="0" err="1"/>
              <a:t>Гіацинтове</a:t>
            </a:r>
            <a:r>
              <a:rPr lang="ru-RU" i="1" dirty="0"/>
              <a:t> </a:t>
            </a:r>
            <a:r>
              <a:rPr lang="ru-RU" i="1" dirty="0" err="1"/>
              <a:t>сонце</a:t>
            </a:r>
            <a:r>
              <a:rPr lang="ru-RU" i="1" dirty="0"/>
              <a:t>» (</a:t>
            </a:r>
            <a:r>
              <a:rPr lang="ru-RU" i="1" dirty="0" err="1"/>
              <a:t>Київ</a:t>
            </a:r>
            <a:r>
              <a:rPr lang="ru-RU" i="1" dirty="0"/>
              <a:t>: </a:t>
            </a:r>
            <a:r>
              <a:rPr lang="ru-RU" i="1" dirty="0" err="1"/>
              <a:t>Либідь</a:t>
            </a:r>
            <a:r>
              <a:rPr lang="ru-RU" i="1" dirty="0"/>
              <a:t>, 2010, </a:t>
            </a:r>
            <a:r>
              <a:rPr lang="ru-RU" i="1" dirty="0" err="1"/>
              <a:t>вибране</a:t>
            </a:r>
            <a:r>
              <a:rPr lang="ru-RU" i="1" dirty="0"/>
              <a:t>)</a:t>
            </a:r>
          </a:p>
          <a:p>
            <a:r>
              <a:rPr lang="ru-RU" i="1" dirty="0"/>
              <a:t>«Записки </a:t>
            </a:r>
            <a:r>
              <a:rPr lang="ru-RU" i="1" dirty="0" err="1"/>
              <a:t>українського</a:t>
            </a:r>
            <a:r>
              <a:rPr lang="ru-RU" i="1" dirty="0"/>
              <a:t> </a:t>
            </a:r>
            <a:r>
              <a:rPr lang="ru-RU" i="1" dirty="0" err="1"/>
              <a:t>самашедшого</a:t>
            </a:r>
            <a:r>
              <a:rPr lang="ru-RU" i="1" dirty="0"/>
              <a:t>» (</a:t>
            </a:r>
            <a:r>
              <a:rPr lang="ru-RU" i="1" dirty="0" err="1" smtClean="0"/>
              <a:t>Київ</a:t>
            </a:r>
            <a:r>
              <a:rPr lang="ru-RU" i="1" dirty="0" smtClean="0"/>
              <a:t>, </a:t>
            </a:r>
            <a:r>
              <a:rPr lang="ru-RU" i="1" dirty="0"/>
              <a:t>2010)</a:t>
            </a:r>
          </a:p>
          <a:p>
            <a:r>
              <a:rPr lang="ru-RU" i="1" dirty="0"/>
              <a:t>«</a:t>
            </a:r>
            <a:r>
              <a:rPr lang="ru-RU" i="1" dirty="0" err="1"/>
              <a:t>Річка</a:t>
            </a:r>
            <a:r>
              <a:rPr lang="ru-RU" i="1" dirty="0"/>
              <a:t> </a:t>
            </a:r>
            <a:r>
              <a:rPr lang="ru-RU" i="1" dirty="0" err="1"/>
              <a:t>Геракліта</a:t>
            </a:r>
            <a:r>
              <a:rPr lang="ru-RU" i="1" dirty="0"/>
              <a:t>» (</a:t>
            </a:r>
            <a:r>
              <a:rPr lang="ru-RU" i="1" dirty="0" err="1"/>
              <a:t>Київ</a:t>
            </a:r>
            <a:r>
              <a:rPr lang="ru-RU" i="1" dirty="0"/>
              <a:t>: </a:t>
            </a:r>
            <a:r>
              <a:rPr lang="ru-RU" i="1" dirty="0" err="1"/>
              <a:t>Либідь</a:t>
            </a:r>
            <a:r>
              <a:rPr lang="ru-RU" i="1" dirty="0"/>
              <a:t>, 2011, </a:t>
            </a:r>
            <a:r>
              <a:rPr lang="ru-RU" i="1" dirty="0" err="1"/>
              <a:t>вибране</a:t>
            </a:r>
            <a:r>
              <a:rPr lang="ru-RU" i="1" dirty="0"/>
              <a:t>, а </a:t>
            </a:r>
            <a:r>
              <a:rPr lang="ru-RU" i="1" dirty="0" err="1"/>
              <a:t>також</a:t>
            </a:r>
            <a:r>
              <a:rPr lang="ru-RU" i="1" dirty="0"/>
              <a:t> </a:t>
            </a:r>
            <a:r>
              <a:rPr lang="ru-RU" i="1" dirty="0" err="1"/>
              <a:t>нові</a:t>
            </a:r>
            <a:r>
              <a:rPr lang="ru-RU" i="1" dirty="0"/>
              <a:t> </a:t>
            </a:r>
            <a:r>
              <a:rPr lang="ru-RU" i="1" dirty="0" err="1"/>
              <a:t>вірші</a:t>
            </a:r>
            <a:r>
              <a:rPr lang="ru-RU" i="1" dirty="0"/>
              <a:t>)</a:t>
            </a:r>
          </a:p>
          <a:p>
            <a:r>
              <a:rPr lang="ru-RU" i="1" dirty="0"/>
              <a:t>«Мадонна </a:t>
            </a:r>
            <a:r>
              <a:rPr lang="ru-RU" i="1" dirty="0" err="1"/>
              <a:t>перехресть</a:t>
            </a:r>
            <a:r>
              <a:rPr lang="ru-RU" i="1" dirty="0"/>
              <a:t>» (</a:t>
            </a:r>
            <a:r>
              <a:rPr lang="ru-RU" i="1" dirty="0" err="1"/>
              <a:t>Київ</a:t>
            </a:r>
            <a:r>
              <a:rPr lang="ru-RU" i="1" dirty="0"/>
              <a:t>: </a:t>
            </a:r>
            <a:r>
              <a:rPr lang="ru-RU" i="1" dirty="0" err="1"/>
              <a:t>Либідь</a:t>
            </a:r>
            <a:r>
              <a:rPr lang="ru-RU" i="1" dirty="0"/>
              <a:t>, 2011, </a:t>
            </a:r>
            <a:r>
              <a:rPr lang="ru-RU" i="1" dirty="0" err="1"/>
              <a:t>нові</a:t>
            </a:r>
            <a:r>
              <a:rPr lang="ru-RU" i="1" dirty="0"/>
              <a:t>, а </a:t>
            </a:r>
            <a:r>
              <a:rPr lang="ru-RU" i="1" dirty="0" err="1"/>
              <a:t>також</a:t>
            </a:r>
            <a:r>
              <a:rPr lang="ru-RU" i="1" dirty="0"/>
              <a:t> </a:t>
            </a:r>
            <a:r>
              <a:rPr lang="ru-RU" i="1" dirty="0" err="1"/>
              <a:t>раніше</a:t>
            </a:r>
            <a:r>
              <a:rPr lang="ru-RU" i="1" dirty="0"/>
              <a:t> не </a:t>
            </a:r>
            <a:r>
              <a:rPr lang="ru-RU" i="1" dirty="0" err="1"/>
              <a:t>друковані</a:t>
            </a:r>
            <a:r>
              <a:rPr lang="ru-RU" i="1" dirty="0"/>
              <a:t> </a:t>
            </a:r>
            <a:r>
              <a:rPr lang="ru-RU" i="1" dirty="0" err="1"/>
              <a:t>поезії</a:t>
            </a:r>
            <a:r>
              <a:rPr lang="ru-RU" i="1" dirty="0"/>
              <a:t> </a:t>
            </a:r>
            <a:r>
              <a:rPr lang="ru-RU" i="1" dirty="0" err="1"/>
              <a:t>різних</a:t>
            </a:r>
            <a:r>
              <a:rPr lang="ru-RU" i="1" dirty="0"/>
              <a:t> </a:t>
            </a:r>
            <a:r>
              <a:rPr lang="ru-RU" i="1" dirty="0" err="1"/>
              <a:t>років</a:t>
            </a:r>
            <a:r>
              <a:rPr lang="ru-RU" i="1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48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романи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600" b="1" i="1" u="sng" dirty="0"/>
              <a:t>« </a:t>
            </a:r>
            <a:r>
              <a:rPr lang="uk-UA" sz="3600" b="1" i="1" u="sng" dirty="0" smtClean="0"/>
              <a:t>Маруся Чурай</a:t>
            </a:r>
            <a:r>
              <a:rPr lang="ru-RU" sz="3600" b="1" i="1" u="sng" dirty="0"/>
              <a:t> »</a:t>
            </a:r>
            <a:r>
              <a:rPr lang="uk-UA" sz="3600" b="1" i="1" u="sng" dirty="0" smtClean="0"/>
              <a:t>,у віршах</a:t>
            </a:r>
          </a:p>
          <a:p>
            <a:r>
              <a:rPr lang="ru-RU" sz="3600" b="1" i="1" u="sng" dirty="0"/>
              <a:t>«Записки </a:t>
            </a:r>
            <a:r>
              <a:rPr lang="ru-RU" sz="3600" b="1" i="1" u="sng" dirty="0" err="1"/>
              <a:t>українського</a:t>
            </a:r>
            <a:r>
              <a:rPr lang="ru-RU" sz="3600" b="1" i="1" u="sng" dirty="0"/>
              <a:t> </a:t>
            </a:r>
            <a:r>
              <a:rPr lang="ru-RU" sz="3600" b="1" i="1" u="sng" dirty="0" err="1"/>
              <a:t>самашедшого</a:t>
            </a:r>
            <a:r>
              <a:rPr lang="ru-RU" sz="3600" b="1" i="1" u="sng" dirty="0"/>
              <a:t>»</a:t>
            </a:r>
            <a:r>
              <a:rPr lang="ru-RU" sz="3600" b="1" i="1" dirty="0"/>
              <a:t> (</a:t>
            </a:r>
            <a:r>
              <a:rPr lang="ru-RU" sz="3600" b="1" i="1" dirty="0" err="1"/>
              <a:t>Київ</a:t>
            </a:r>
            <a:r>
              <a:rPr lang="ru-RU" sz="3600" b="1" i="1" dirty="0" smtClean="0"/>
              <a:t>, </a:t>
            </a:r>
            <a:r>
              <a:rPr lang="ru-RU" sz="3600" b="1" i="1" dirty="0"/>
              <a:t>2010</a:t>
            </a:r>
            <a:r>
              <a:rPr lang="ru-RU" sz="3600" b="1" i="1" dirty="0" smtClean="0"/>
              <a:t>)</a:t>
            </a:r>
            <a:endParaRPr lang="ru-RU" sz="3600" b="1" i="1" dirty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24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Поеми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/>
              <a:t>Берестечко</a:t>
            </a:r>
          </a:p>
          <a:p>
            <a:r>
              <a:rPr lang="ru-RU" sz="2800" b="1" i="1" dirty="0"/>
              <a:t>Дума про </a:t>
            </a:r>
            <a:r>
              <a:rPr lang="ru-RU" sz="2800" b="1" i="1" dirty="0" err="1"/>
              <a:t>братів</a:t>
            </a:r>
            <a:r>
              <a:rPr lang="ru-RU" sz="2800" b="1" i="1" dirty="0"/>
              <a:t> </a:t>
            </a:r>
            <a:r>
              <a:rPr lang="ru-RU" sz="2800" b="1" i="1" dirty="0" err="1"/>
              <a:t>Неазовських</a:t>
            </a:r>
            <a:endParaRPr lang="ru-RU" sz="2800" b="1" i="1" dirty="0"/>
          </a:p>
          <a:p>
            <a:r>
              <a:rPr lang="ru-RU" sz="2800" b="1" i="1" dirty="0" err="1"/>
              <a:t>Скіфська</a:t>
            </a:r>
            <a:r>
              <a:rPr lang="ru-RU" sz="2800" b="1" i="1" dirty="0"/>
              <a:t> </a:t>
            </a:r>
            <a:r>
              <a:rPr lang="ru-RU" sz="2800" b="1" i="1" dirty="0" err="1"/>
              <a:t>одіссея</a:t>
            </a:r>
            <a:endParaRPr lang="ru-RU" sz="2800" b="1" i="1" dirty="0"/>
          </a:p>
          <a:p>
            <a:r>
              <a:rPr lang="ru-RU" sz="2800" b="1" i="1" dirty="0" err="1"/>
              <a:t>Сніг</a:t>
            </a:r>
            <a:r>
              <a:rPr lang="ru-RU" sz="2800" b="1" i="1" dirty="0"/>
              <a:t> у </a:t>
            </a:r>
            <a:r>
              <a:rPr lang="ru-RU" sz="2800" b="1" i="1" dirty="0" err="1"/>
              <a:t>Флоренції</a:t>
            </a:r>
            <a:endParaRPr lang="ru-RU" sz="2800" b="1" i="1" dirty="0"/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45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400800" cy="685800"/>
          </a:xfrm>
        </p:spPr>
        <p:txBody>
          <a:bodyPr/>
          <a:lstStyle/>
          <a:p>
            <a:r>
              <a:rPr lang="uk-UA" dirty="0" smtClean="0"/>
              <a:t>поезії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00808"/>
            <a:ext cx="6728792" cy="3816424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«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Вже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почалось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мабуть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майбутнє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…»</a:t>
            </a:r>
          </a:p>
          <a:p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Віяло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мадам Полетики</a:t>
            </a:r>
          </a:p>
          <a:p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«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Життя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іде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і все без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коректур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…»</a:t>
            </a:r>
          </a:p>
          <a:p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«На конвертики хат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літо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клеїть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віконця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як марки…»</a:t>
            </a:r>
          </a:p>
          <a:p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«Моя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любове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! Я перед тобою…»</a:t>
            </a:r>
          </a:p>
          <a:p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«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Мій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перший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вірш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написаний в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окопі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…»</a:t>
            </a:r>
          </a:p>
          <a:p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«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Очима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ти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сказав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мені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: люблю…»</a:t>
            </a:r>
          </a:p>
          <a:p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Пастораль ХХ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сторіччя</a:t>
            </a:r>
            <a:endParaRPr lang="ru-RU" b="1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Пелюстки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старовинного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романсу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0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017"/>
            <a:ext cx="6400800" cy="68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6"/>
            <a:ext cx="6800800" cy="4752528"/>
          </a:xfrm>
        </p:spPr>
        <p:txBody>
          <a:bodyPr/>
          <a:lstStyle/>
          <a:p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Пісенька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з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варіаціями</a:t>
            </a:r>
            <a:endParaRPr lang="ru-RU" b="1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«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Послухаю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цей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дощ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Підкрався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і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шумить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…»</a:t>
            </a:r>
          </a:p>
          <a:p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«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Розкажу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тобі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думку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таємну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…»</a:t>
            </a:r>
          </a:p>
          <a:p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Світлий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сонет</a:t>
            </a:r>
          </a:p>
          <a:p>
            <a:r>
              <a:rPr lang="ru-RU" b="1" i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«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Старенька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жінко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Магдо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чи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Луїзо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!…»</a:t>
            </a:r>
          </a:p>
          <a:p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«Тут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обелісків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ціла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рота…»</a:t>
            </a:r>
          </a:p>
          <a:p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Українське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Альфреско</a:t>
            </a:r>
            <a:endParaRPr lang="ru-RU" b="1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«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Умирають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майстри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…»</a:t>
            </a:r>
          </a:p>
          <a:p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«Хай буде легко.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Дотиком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пера…»</a:t>
            </a:r>
          </a:p>
          <a:p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«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Чекаю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дня, коли </a:t>
            </a:r>
            <a:r>
              <a:rPr lang="ru-RU" b="1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тобі</a:t>
            </a:r>
            <a:r>
              <a:rPr lang="ru-RU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скажу…»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70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іна Костенко Записи в рубрике Ліна Костенко Дневник IraBoloban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3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8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Кіносценарії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88840"/>
            <a:ext cx="6400800" cy="30480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000" b="1" i="1" dirty="0">
                <a:solidFill>
                  <a:srgbClr val="002060"/>
                </a:solidFill>
              </a:rPr>
              <a:t>«</a:t>
            </a:r>
            <a:r>
              <a:rPr lang="ru-RU" sz="2000" b="1" i="1" dirty="0" err="1">
                <a:solidFill>
                  <a:srgbClr val="002060"/>
                </a:solidFill>
              </a:rPr>
              <a:t>Перевірте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свої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годинники</a:t>
            </a:r>
            <a:r>
              <a:rPr lang="ru-RU" sz="2000" b="1" i="1" dirty="0">
                <a:solidFill>
                  <a:srgbClr val="002060"/>
                </a:solidFill>
              </a:rPr>
              <a:t>» </a:t>
            </a:r>
            <a:r>
              <a:rPr lang="ru-RU" sz="2000" b="1" i="1" dirty="0"/>
              <a:t>(</a:t>
            </a:r>
            <a:r>
              <a:rPr lang="ru-RU" sz="2000" b="1" i="1" dirty="0">
                <a:solidFill>
                  <a:srgbClr val="FF0000"/>
                </a:solidFill>
              </a:rPr>
              <a:t>1963</a:t>
            </a:r>
            <a:r>
              <a:rPr lang="ru-RU" sz="2000" b="1" i="1" dirty="0"/>
              <a:t>, </a:t>
            </a:r>
            <a:r>
              <a:rPr lang="ru-RU" sz="2000" b="1" i="1" dirty="0" err="1"/>
              <a:t>спільно</a:t>
            </a:r>
            <a:r>
              <a:rPr lang="ru-RU" sz="2000" b="1" i="1" dirty="0"/>
              <a:t> з </a:t>
            </a:r>
            <a:r>
              <a:rPr lang="ru-RU" sz="2000" b="1" i="1" dirty="0" err="1"/>
              <a:t>А.Добровольським</a:t>
            </a:r>
            <a:r>
              <a:rPr lang="ru-RU" sz="2000" b="1" i="1" dirty="0"/>
              <a:t>) — про </a:t>
            </a:r>
            <a:r>
              <a:rPr lang="ru-RU" sz="2000" b="1" i="1" dirty="0" err="1"/>
              <a:t>українських</a:t>
            </a:r>
            <a:r>
              <a:rPr lang="ru-RU" sz="2000" b="1" i="1" dirty="0"/>
              <a:t> </a:t>
            </a:r>
            <a:r>
              <a:rPr lang="ru-RU" sz="2000" b="1" i="1" dirty="0" err="1"/>
              <a:t>поетів</a:t>
            </a:r>
            <a:r>
              <a:rPr lang="ru-RU" sz="2000" b="1" i="1" dirty="0"/>
              <a:t>, </a:t>
            </a:r>
            <a:r>
              <a:rPr lang="ru-RU" sz="2000" b="1" i="1" dirty="0" err="1"/>
              <a:t>загиблих</a:t>
            </a:r>
            <a:r>
              <a:rPr lang="ru-RU" sz="2000" b="1" i="1" dirty="0"/>
              <a:t> </a:t>
            </a:r>
            <a:r>
              <a:rPr lang="ru-RU" sz="2000" b="1" i="1" dirty="0" err="1"/>
              <a:t>під</a:t>
            </a:r>
            <a:r>
              <a:rPr lang="ru-RU" sz="2000" b="1" i="1" dirty="0"/>
              <a:t> час </a:t>
            </a:r>
            <a:r>
              <a:rPr lang="ru-RU" sz="2000" b="1" i="1" dirty="0" err="1"/>
              <a:t>Другої</a:t>
            </a:r>
            <a:r>
              <a:rPr lang="ru-RU" sz="2000" b="1" i="1" dirty="0"/>
              <a:t> </a:t>
            </a:r>
            <a:r>
              <a:rPr lang="ru-RU" sz="2000" b="1" i="1" dirty="0" err="1"/>
              <a:t>світової</a:t>
            </a:r>
            <a:r>
              <a:rPr lang="ru-RU" sz="2000" b="1" i="1" dirty="0"/>
              <a:t> </a:t>
            </a:r>
            <a:r>
              <a:rPr lang="ru-RU" sz="2000" b="1" i="1" dirty="0" err="1"/>
              <a:t>війни</a:t>
            </a:r>
            <a:r>
              <a:rPr lang="ru-RU" sz="2000" b="1" i="1" dirty="0"/>
              <a:t>. </a:t>
            </a:r>
            <a:r>
              <a:rPr lang="ru-RU" sz="2000" b="1" i="1" dirty="0" err="1"/>
              <a:t>Фільм</a:t>
            </a:r>
            <a:r>
              <a:rPr lang="ru-RU" sz="2000" b="1" i="1" dirty="0"/>
              <a:t> </a:t>
            </a:r>
            <a:r>
              <a:rPr lang="ru-RU" sz="2000" b="1" i="1" dirty="0" err="1"/>
              <a:t>знятий</a:t>
            </a:r>
            <a:r>
              <a:rPr lang="ru-RU" sz="2000" b="1" i="1" dirty="0">
                <a:solidFill>
                  <a:srgbClr val="FF0000"/>
                </a:solidFill>
              </a:rPr>
              <a:t> 1964</a:t>
            </a:r>
            <a:r>
              <a:rPr lang="ru-RU" sz="2000" b="1" i="1" dirty="0"/>
              <a:t> року, але на </a:t>
            </a:r>
            <a:r>
              <a:rPr lang="ru-RU" sz="2000" b="1" i="1" dirty="0" err="1"/>
              <a:t>екрани</a:t>
            </a:r>
            <a:r>
              <a:rPr lang="ru-RU" sz="2000" b="1" i="1" dirty="0"/>
              <a:t> не </a:t>
            </a:r>
            <a:r>
              <a:rPr lang="ru-RU" sz="2000" b="1" i="1" dirty="0" err="1"/>
              <a:t>вийшов</a:t>
            </a:r>
            <a:r>
              <a:rPr lang="ru-RU" sz="2000" b="1" i="1" dirty="0"/>
              <a:t>. </a:t>
            </a:r>
            <a:r>
              <a:rPr lang="ru-RU" sz="2000" b="1" i="1" dirty="0" err="1"/>
              <a:t>Він</a:t>
            </a:r>
            <a:r>
              <a:rPr lang="ru-RU" sz="2000" b="1" i="1" dirty="0"/>
              <a:t> </a:t>
            </a:r>
            <a:r>
              <a:rPr lang="ru-RU" sz="2000" b="1" i="1" dirty="0" err="1"/>
              <a:t>був</a:t>
            </a:r>
            <a:r>
              <a:rPr lang="ru-RU" sz="2000" b="1" i="1" dirty="0"/>
              <a:t> так </a:t>
            </a:r>
            <a:r>
              <a:rPr lang="ru-RU" sz="2000" b="1" i="1" dirty="0" err="1"/>
              <a:t>перероблений</a:t>
            </a:r>
            <a:r>
              <a:rPr lang="ru-RU" sz="2000" b="1" i="1" dirty="0"/>
              <a:t> </a:t>
            </a:r>
            <a:r>
              <a:rPr lang="ru-RU" sz="2000" b="1" i="1" dirty="0" err="1"/>
              <a:t>під</a:t>
            </a:r>
            <a:r>
              <a:rPr lang="ru-RU" sz="2000" b="1" i="1" dirty="0"/>
              <a:t> </a:t>
            </a:r>
            <a:r>
              <a:rPr lang="ru-RU" sz="2000" b="1" i="1" dirty="0" err="1"/>
              <a:t>назвою</a:t>
            </a:r>
            <a:r>
              <a:rPr lang="ru-RU" sz="2000" b="1" i="1" dirty="0"/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«</a:t>
            </a:r>
            <a:r>
              <a:rPr lang="ru-RU" sz="2000" b="1" i="1" dirty="0" err="1">
                <a:solidFill>
                  <a:srgbClr val="002060"/>
                </a:solidFill>
              </a:rPr>
              <a:t>Хто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повернеться</a:t>
            </a:r>
            <a:r>
              <a:rPr lang="ru-RU" sz="2000" b="1" i="1" dirty="0">
                <a:solidFill>
                  <a:srgbClr val="002060"/>
                </a:solidFill>
              </a:rPr>
              <a:t> — </a:t>
            </a:r>
            <a:r>
              <a:rPr lang="ru-RU" sz="2000" b="1" i="1" dirty="0" err="1">
                <a:solidFill>
                  <a:srgbClr val="002060"/>
                </a:solidFill>
              </a:rPr>
              <a:t>долюбить</a:t>
            </a:r>
            <a:r>
              <a:rPr lang="ru-RU" sz="2000" b="1" i="1" dirty="0">
                <a:solidFill>
                  <a:srgbClr val="002060"/>
                </a:solidFill>
              </a:rPr>
              <a:t>»</a:t>
            </a:r>
            <a:r>
              <a:rPr lang="ru-RU" sz="2000" b="1" i="1" dirty="0"/>
              <a:t>, </a:t>
            </a:r>
            <a:r>
              <a:rPr lang="ru-RU" sz="2000" b="1" i="1" dirty="0" err="1"/>
              <a:t>що</a:t>
            </a:r>
            <a:r>
              <a:rPr lang="ru-RU" sz="2000" b="1" i="1" dirty="0"/>
              <a:t> </a:t>
            </a:r>
            <a:r>
              <a:rPr lang="ru-RU" sz="2000" b="1" i="1" dirty="0" err="1"/>
              <a:t>Л.Костенко</a:t>
            </a:r>
            <a:r>
              <a:rPr lang="ru-RU" sz="2000" b="1" i="1" dirty="0"/>
              <a:t> </a:t>
            </a:r>
            <a:r>
              <a:rPr lang="ru-RU" sz="2000" b="1" i="1" dirty="0" err="1"/>
              <a:t>відмовилася</a:t>
            </a:r>
            <a:r>
              <a:rPr lang="ru-RU" sz="2000" b="1" i="1" dirty="0"/>
              <a:t> </a:t>
            </a:r>
            <a:r>
              <a:rPr lang="ru-RU" sz="2000" b="1" i="1" dirty="0" err="1"/>
              <a:t>від</a:t>
            </a:r>
            <a:r>
              <a:rPr lang="ru-RU" sz="2000" b="1" i="1" dirty="0"/>
              <a:t> авторства</a:t>
            </a:r>
          </a:p>
        </p:txBody>
      </p:sp>
    </p:spTree>
    <p:extLst>
      <p:ext uri="{BB962C8B-B14F-4D97-AF65-F5344CB8AC3E}">
        <p14:creationId xmlns:p14="http://schemas.microsoft.com/office/powerpoint/2010/main" val="313249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Театральні</a:t>
            </a:r>
            <a:r>
              <a:rPr lang="ru-RU" dirty="0"/>
              <a:t> постанови за </a:t>
            </a:r>
            <a:r>
              <a:rPr lang="ru-RU" dirty="0" err="1" smtClean="0"/>
              <a:t>творами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«Горохове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плем'я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»,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поетична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вистава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поезіями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Ліни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Костенко та Олени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Теліги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Циганська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Муза», драматична поема,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прем'єра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вистави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відбулася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400" b="1" i="1" dirty="0">
                <a:solidFill>
                  <a:srgbClr val="FF0000"/>
                </a:solidFill>
              </a:rPr>
              <a:t>15 </a:t>
            </a:r>
            <a:r>
              <a:rPr lang="ru-RU" sz="2400" b="1" i="1" dirty="0" err="1">
                <a:solidFill>
                  <a:srgbClr val="FF0000"/>
                </a:solidFill>
              </a:rPr>
              <a:t>березня</a:t>
            </a:r>
            <a:r>
              <a:rPr lang="ru-RU" sz="2400" b="1" i="1" dirty="0">
                <a:solidFill>
                  <a:srgbClr val="FF0000"/>
                </a:solidFill>
              </a:rPr>
              <a:t> 2010 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року</a:t>
            </a:r>
          </a:p>
          <a:p>
            <a:pPr indent="0">
              <a:buNone/>
            </a:pPr>
            <a:r>
              <a:rPr lang="uk-UA" sz="2600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(Харківський Театр)</a:t>
            </a:r>
            <a:endParaRPr lang="ru-RU" sz="2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4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Укр.лит\00419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550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документы\Укр.лит\R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285" y="17646"/>
            <a:ext cx="4771691" cy="3411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документы\Укр.лит\kosten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76" y="3641643"/>
            <a:ext cx="50800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35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Укр.лит\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160486" cy="35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Укр.лит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87" y="2568"/>
            <a:ext cx="3933825" cy="5442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ои документы\Укр.лит\lina_kostenko-572x3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19924"/>
            <a:ext cx="5160486" cy="3338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07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Ліна Костенко 2006 ро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46974"/>
            <a:ext cx="3548644" cy="4542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Библиотека на Победе: Март 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95" y="1046974"/>
            <a:ext cx="3819897" cy="2730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іна Костенко: Україну замінили на Оклахому - Новости Жизнь// СЕЙЧА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82" y="3750984"/>
            <a:ext cx="3721596" cy="2431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99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Загальна біографія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b="1" i="1" dirty="0"/>
              <a:t>Дата народження</a:t>
            </a:r>
            <a:r>
              <a:rPr lang="en-US" sz="2000" b="1" i="1" dirty="0" smtClean="0"/>
              <a:t>:</a:t>
            </a:r>
            <a:r>
              <a:rPr lang="uk-UA" sz="2000" b="1" i="1" dirty="0" smtClean="0"/>
              <a:t> </a:t>
            </a:r>
            <a:r>
              <a:rPr lang="uk-UA" sz="2000" b="1" i="1" dirty="0" smtClean="0">
                <a:solidFill>
                  <a:srgbClr val="7030A0"/>
                </a:solidFill>
              </a:rPr>
              <a:t>19 </a:t>
            </a:r>
            <a:r>
              <a:rPr lang="uk-UA" sz="2000" b="1" i="1" dirty="0">
                <a:solidFill>
                  <a:srgbClr val="7030A0"/>
                </a:solidFill>
              </a:rPr>
              <a:t>березня  1930(84 роки)</a:t>
            </a:r>
            <a:endParaRPr lang="en-US" sz="2000" b="1" i="1" dirty="0">
              <a:solidFill>
                <a:srgbClr val="7030A0"/>
              </a:solidFill>
            </a:endParaRPr>
          </a:p>
          <a:p>
            <a:r>
              <a:rPr lang="uk-UA" sz="2000" b="1" i="1" dirty="0"/>
              <a:t>Місце народження</a:t>
            </a:r>
            <a:r>
              <a:rPr lang="en-US" sz="2000" b="1" i="1" dirty="0"/>
              <a:t>:</a:t>
            </a:r>
            <a:r>
              <a:rPr lang="ru-RU" sz="2000" b="1" i="1" dirty="0" err="1">
                <a:solidFill>
                  <a:schemeClr val="tx2">
                    <a:lumMod val="75000"/>
                    <a:lumOff val="25000"/>
                  </a:schemeClr>
                </a:solidFill>
                <a:hlinkClick r:id="rId2" tooltip="Ржищів (місто)"/>
              </a:rPr>
              <a:t>Ржищів</a:t>
            </a:r>
            <a:r>
              <a:rPr lang="ru-RU" sz="20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 </a:t>
            </a:r>
            <a:r>
              <a:rPr lang="ru-RU" sz="2000" b="1" i="1" dirty="0" err="1">
                <a:solidFill>
                  <a:schemeClr val="tx2">
                    <a:lumMod val="75000"/>
                    <a:lumOff val="25000"/>
                  </a:schemeClr>
                </a:solidFill>
                <a:hlinkClick r:id="rId3" tooltip="Київська область"/>
              </a:rPr>
              <a:t>Київська</a:t>
            </a:r>
            <a:r>
              <a:rPr lang="ru-RU" sz="2000" b="1" i="1" dirty="0">
                <a:solidFill>
                  <a:schemeClr val="tx2">
                    <a:lumMod val="75000"/>
                    <a:lumOff val="25000"/>
                  </a:schemeClr>
                </a:solidFill>
                <a:hlinkClick r:id="rId3" tooltip="Київська область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  <a:lumOff val="25000"/>
                  </a:schemeClr>
                </a:solidFill>
                <a:hlinkClick r:id="rId3" tooltip="Київська область"/>
              </a:rPr>
              <a:t>область</a:t>
            </a:r>
            <a:r>
              <a:rPr lang="ru-RU" sz="2000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,</a:t>
            </a:r>
            <a:r>
              <a:rPr lang="ru-RU" sz="2000" b="1" i="1" u="sng" dirty="0" err="1">
                <a:solidFill>
                  <a:schemeClr val="tx2">
                    <a:lumMod val="75000"/>
                    <a:lumOff val="25000"/>
                  </a:schemeClr>
                </a:solidFill>
                <a:hlinkClick r:id="rId4" tooltip="Україна"/>
              </a:rPr>
              <a:t>Україна</a:t>
            </a:r>
            <a:endParaRPr lang="en-US" sz="2000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u-RU" sz="2000" b="1" i="1" dirty="0" err="1"/>
              <a:t>Громадянство</a:t>
            </a:r>
            <a:r>
              <a:rPr lang="en-US" sz="2000" b="1" i="1" dirty="0"/>
              <a:t>:</a:t>
            </a:r>
            <a:r>
              <a:rPr lang="uk-UA" sz="2000" b="1" i="1" dirty="0"/>
              <a:t>        </a:t>
            </a:r>
            <a:r>
              <a:rPr lang="ru-RU" sz="2000" b="1" i="1" dirty="0" err="1"/>
              <a:t>Україна</a:t>
            </a:r>
            <a:endParaRPr lang="ru-RU" sz="2000" b="1" i="1" dirty="0"/>
          </a:p>
          <a:p>
            <a:r>
              <a:rPr lang="uk-UA" sz="2000" b="1" i="1" dirty="0"/>
              <a:t>Рід діяльності</a:t>
            </a:r>
            <a:r>
              <a:rPr lang="en-US" sz="2000" b="1" i="1" dirty="0" smtClean="0"/>
              <a:t>:</a:t>
            </a:r>
            <a:r>
              <a:rPr lang="uk-UA" sz="2000" b="1" i="1" dirty="0" smtClean="0"/>
              <a:t> письменниця,поетеса</a:t>
            </a:r>
            <a:endParaRPr lang="ru-RU" sz="2000" b="1" i="1" dirty="0"/>
          </a:p>
          <a:p>
            <a:pPr indent="0">
              <a:buNone/>
            </a:pPr>
            <a:endParaRPr lang="ru-RU" dirty="0"/>
          </a:p>
        </p:txBody>
      </p:sp>
      <p:pic>
        <p:nvPicPr>
          <p:cNvPr id="3074" name="Picture 2" descr="http://upload.wikimedia.org/wikipedia/commons/thumb/4/49/Flag_of_Ukraine.svg/1200px-Flag_of_Ukrain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21" y="4181670"/>
            <a:ext cx="21602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93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Ліна Костенко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420888"/>
            <a:ext cx="6800800" cy="3222848"/>
          </a:xfrm>
        </p:spPr>
        <p:txBody>
          <a:bodyPr>
            <a:normAutofit fontScale="92500"/>
          </a:bodyPr>
          <a:lstStyle/>
          <a:p>
            <a:pPr marL="285750" indent="-285750"/>
            <a:r>
              <a:rPr lang="ru-RU" dirty="0"/>
              <a:t> 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українська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6">
                    <a:lumMod val="50000"/>
                  </a:schemeClr>
                </a:solidFill>
              </a:rPr>
              <a:t>письменниця-</a:t>
            </a:r>
            <a:r>
              <a:rPr lang="ru-RU" sz="2800" i="1" dirty="0" err="1" smtClean="0">
                <a:solidFill>
                  <a:schemeClr val="accent6">
                    <a:lumMod val="50000"/>
                  </a:schemeClr>
                </a:solidFill>
                <a:hlinkClick r:id="rId2" tooltip="Шістдесятники"/>
              </a:rPr>
              <a:t>шістдесятниця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поетеса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800" i="1" dirty="0" err="1" smtClean="0">
                <a:solidFill>
                  <a:schemeClr val="accent6">
                    <a:lumMod val="50000"/>
                  </a:schemeClr>
                </a:solidFill>
              </a:rPr>
              <a:t>Мати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6">
                    <a:lumMod val="50000"/>
                  </a:schemeClr>
                </a:solidFill>
                <a:hlinkClick r:id="rId3" tooltip="Пахльовська Оксана"/>
              </a:rPr>
              <a:t>Оксани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hlinkClick r:id="rId3" tooltip="Пахльовська Оксана"/>
              </a:rPr>
              <a:t>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  <a:hlinkClick r:id="rId3" tooltip="Пахльовська Оксана"/>
              </a:rPr>
              <a:t>Пахльовської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. Лауреат 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  <a:hlinkClick r:id="rId4" tooltip="Національна премія України імені Тараса Шевченка"/>
              </a:rPr>
              <a:t>Шевченківської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hlinkClick r:id="rId4" tooltip="Національна премія України імені Тараса Шевченка"/>
              </a:rPr>
              <a:t>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  <a:hlinkClick r:id="rId4" tooltip="Національна премія України імені Тараса Шевченка"/>
              </a:rPr>
              <a:t>премії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 (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hlinkClick r:id="rId5" tooltip="1987"/>
              </a:rPr>
              <a:t>1987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), 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  <a:hlinkClick r:id="rId6" tooltip="Премія фундації Антоновичів"/>
              </a:rPr>
              <a:t>Премії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hlinkClick r:id="rId6" tooltip="Премія фундації Антоновичів"/>
              </a:rPr>
              <a:t>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  <a:hlinkClick r:id="rId6" tooltip="Премія фундації Антоновичів"/>
              </a:rPr>
              <a:t>Антоновичів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 (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hlinkClick r:id="rId7" tooltip="1989"/>
              </a:rPr>
              <a:t>1989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),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премії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 Петрарки (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hlinkClick r:id="rId8" tooltip="1994"/>
              </a:rPr>
              <a:t>1994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6141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Дитинство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32856"/>
            <a:ext cx="6768752" cy="3744416"/>
          </a:xfrm>
        </p:spPr>
        <p:txBody>
          <a:bodyPr>
            <a:normAutofit lnSpcReduction="10000"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Народилась у </a:t>
            </a:r>
            <a:r>
              <a:rPr lang="ru-RU" sz="2000" b="1" i="1" dirty="0" err="1">
                <a:solidFill>
                  <a:srgbClr val="002060"/>
                </a:solidFill>
              </a:rPr>
              <a:t>родині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вчителів</a:t>
            </a:r>
            <a:r>
              <a:rPr lang="ru-RU" sz="20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У </a:t>
            </a:r>
            <a:r>
              <a:rPr lang="ru-RU" sz="2000" b="1" i="1" dirty="0" smtClean="0">
                <a:solidFill>
                  <a:srgbClr val="FF0000"/>
                </a:solidFill>
              </a:rPr>
              <a:t>1936</a:t>
            </a:r>
            <a:r>
              <a:rPr lang="ru-RU" sz="2000" b="1" i="1" dirty="0">
                <a:solidFill>
                  <a:srgbClr val="002060"/>
                </a:solidFill>
              </a:rPr>
              <a:t> </a:t>
            </a:r>
            <a:r>
              <a:rPr lang="ru-RU" sz="2000" b="1" i="1" dirty="0" err="1">
                <a:solidFill>
                  <a:srgbClr val="002060"/>
                </a:solidFill>
              </a:rPr>
              <a:t>році</a:t>
            </a:r>
            <a:r>
              <a:rPr lang="ru-RU" sz="2000" b="1" i="1" dirty="0">
                <a:solidFill>
                  <a:srgbClr val="002060"/>
                </a:solidFill>
              </a:rPr>
              <a:t> родина перебралась </a:t>
            </a:r>
            <a:r>
              <a:rPr lang="ru-RU" sz="2000" b="1" i="1" dirty="0" err="1">
                <a:solidFill>
                  <a:srgbClr val="002060"/>
                </a:solidFill>
              </a:rPr>
              <a:t>із</a:t>
            </a:r>
            <a:r>
              <a:rPr lang="ru-RU" sz="2000" b="1" i="1" dirty="0">
                <a:solidFill>
                  <a:srgbClr val="002060"/>
                </a:solidFill>
              </a:rPr>
              <a:t> 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Ржищева</a:t>
            </a:r>
            <a:r>
              <a:rPr lang="ru-RU" sz="2000" b="1" i="1" dirty="0">
                <a:solidFill>
                  <a:srgbClr val="002060"/>
                </a:solidFill>
              </a:rPr>
              <a:t> до </a:t>
            </a:r>
            <a:r>
              <a:rPr lang="ru-RU" sz="2000" b="1" i="1" dirty="0" err="1">
                <a:solidFill>
                  <a:srgbClr val="7030A0"/>
                </a:solidFill>
              </a:rPr>
              <a:t>Києва</a:t>
            </a:r>
            <a:r>
              <a:rPr lang="ru-RU" sz="2000" b="1" i="1" dirty="0">
                <a:solidFill>
                  <a:srgbClr val="002060"/>
                </a:solidFill>
              </a:rPr>
              <a:t>, де </a:t>
            </a:r>
            <a:r>
              <a:rPr lang="ru-RU" sz="2000" b="1" i="1" dirty="0" err="1">
                <a:solidFill>
                  <a:srgbClr val="002060"/>
                </a:solidFill>
              </a:rPr>
              <a:t>майбутня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поетеса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закінчила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середню</a:t>
            </a:r>
            <a:r>
              <a:rPr lang="ru-RU" sz="2000" b="1" i="1" dirty="0">
                <a:solidFill>
                  <a:srgbClr val="002060"/>
                </a:solidFill>
              </a:rPr>
              <a:t> школу.</a:t>
            </a:r>
          </a:p>
          <a:p>
            <a:r>
              <a:rPr lang="ru-RU" sz="2000" b="1" i="1" dirty="0" err="1" smtClean="0">
                <a:solidFill>
                  <a:srgbClr val="002060"/>
                </a:solidFill>
              </a:rPr>
              <a:t>Після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закінчення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середньої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школи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навчалася</a:t>
            </a:r>
            <a:r>
              <a:rPr lang="ru-RU" sz="2000" b="1" i="1" dirty="0">
                <a:solidFill>
                  <a:srgbClr val="002060"/>
                </a:solidFill>
              </a:rPr>
              <a:t> в </a:t>
            </a:r>
            <a:r>
              <a:rPr lang="ru-RU" sz="2000" b="1" i="1" dirty="0" err="1">
                <a:solidFill>
                  <a:srgbClr val="002060"/>
                </a:solidFill>
              </a:rPr>
              <a:t>Київському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педагогічному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інституті</a:t>
            </a:r>
            <a:r>
              <a:rPr lang="ru-RU" sz="2000" b="1" i="1" dirty="0">
                <a:solidFill>
                  <a:srgbClr val="002060"/>
                </a:solidFill>
              </a:rPr>
              <a:t>, а </a:t>
            </a:r>
            <a:r>
              <a:rPr lang="ru-RU" sz="2000" b="1" i="1" dirty="0" err="1">
                <a:solidFill>
                  <a:srgbClr val="002060"/>
                </a:solidFill>
              </a:rPr>
              <a:t>згодом</a:t>
            </a:r>
            <a:r>
              <a:rPr lang="ru-RU" sz="2000" b="1" i="1" dirty="0">
                <a:solidFill>
                  <a:srgbClr val="002060"/>
                </a:solidFill>
              </a:rPr>
              <a:t> — у </a:t>
            </a:r>
            <a:r>
              <a:rPr lang="ru-RU" sz="2000" b="1" i="1" dirty="0" err="1">
                <a:solidFill>
                  <a:srgbClr val="002060"/>
                </a:solidFill>
              </a:rPr>
              <a:t>Московському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літературному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інституті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імені</a:t>
            </a:r>
            <a:r>
              <a:rPr lang="ru-RU" sz="2000" b="1" i="1" dirty="0">
                <a:solidFill>
                  <a:srgbClr val="002060"/>
                </a:solidFill>
              </a:rPr>
              <a:t> О. М. Горького, </a:t>
            </a:r>
            <a:r>
              <a:rPr lang="ru-RU" sz="2000" b="1" i="1" dirty="0" err="1">
                <a:solidFill>
                  <a:srgbClr val="002060"/>
                </a:solidFill>
              </a:rPr>
              <a:t>який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закінчила</a:t>
            </a:r>
            <a:r>
              <a:rPr lang="ru-RU" sz="2000" b="1" i="1" dirty="0">
                <a:solidFill>
                  <a:srgbClr val="002060"/>
                </a:solidFill>
              </a:rPr>
              <a:t> в </a:t>
            </a:r>
            <a:r>
              <a:rPr lang="ru-RU" sz="2000" b="1" i="1" dirty="0">
                <a:solidFill>
                  <a:srgbClr val="FF0000"/>
                </a:solidFill>
              </a:rPr>
              <a:t>1956</a:t>
            </a:r>
            <a:r>
              <a:rPr lang="ru-RU" sz="2000" b="1" i="1" dirty="0">
                <a:solidFill>
                  <a:srgbClr val="002060"/>
                </a:solidFill>
              </a:rPr>
              <a:t> </a:t>
            </a:r>
            <a:r>
              <a:rPr lang="ru-RU" sz="2000" b="1" i="1" dirty="0" err="1">
                <a:solidFill>
                  <a:srgbClr val="002060"/>
                </a:solidFill>
              </a:rPr>
              <a:t>році</a:t>
            </a:r>
            <a:r>
              <a:rPr lang="ru-RU" sz="2000" b="1" i="1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13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uk/thumb/e/eb/%D0%9A%D0%BE%D1%81%D1%82%D0%B5%D0%BD%D0%BA%D0%BE_%D0%9B.jpg/200px-%D0%9A%D0%BE%D1%81%D1%82%D0%B5%D0%BD%D0%BA%D0%BE_%D0%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45" y="764704"/>
            <a:ext cx="3345160" cy="5235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700808"/>
            <a:ext cx="38530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/>
              <a:t>Ліна</a:t>
            </a:r>
            <a:r>
              <a:rPr lang="ru-RU" sz="3600" b="1" i="1" dirty="0"/>
              <a:t> Костенко, </a:t>
            </a:r>
            <a:endParaRPr lang="ru-RU" sz="3600" b="1" i="1" dirty="0" smtClean="0"/>
          </a:p>
          <a:p>
            <a:r>
              <a:rPr lang="ru-RU" sz="36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1948</a:t>
            </a:r>
            <a:r>
              <a:rPr lang="ru-RU" sz="3600" b="1" i="1" dirty="0"/>
              <a:t> </a:t>
            </a:r>
            <a:r>
              <a:rPr lang="ru-RU" sz="3600" b="1" i="1" dirty="0" err="1"/>
              <a:t>рік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85108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Сім</a:t>
            </a:r>
            <a:r>
              <a:rPr lang="en-US" dirty="0" smtClean="0"/>
              <a:t>’</a:t>
            </a:r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916832"/>
            <a:ext cx="6656784" cy="3816424"/>
          </a:xfrm>
        </p:spPr>
        <p:txBody>
          <a:bodyPr/>
          <a:lstStyle/>
          <a:p>
            <a:pPr indent="0">
              <a:buNone/>
            </a:pPr>
            <a:r>
              <a:rPr lang="en-US" sz="2400" i="1" dirty="0" smtClean="0"/>
              <a:t>     </a:t>
            </a:r>
            <a:r>
              <a:rPr lang="ru-RU" sz="2400" i="1" dirty="0" err="1" smtClean="0"/>
              <a:t>Чоловіки</a:t>
            </a:r>
            <a:r>
              <a:rPr lang="ru-RU" sz="2400" i="1" dirty="0"/>
              <a:t>:</a:t>
            </a:r>
          </a:p>
          <a:p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</a:rPr>
              <a:t>Єжи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</a:rPr>
              <a:t>-Ян </a:t>
            </a:r>
            <a:r>
              <a:rPr lang="ru-RU" sz="2000" i="1" dirty="0" err="1" smtClean="0">
                <a:solidFill>
                  <a:schemeClr val="accent6">
                    <a:lumMod val="75000"/>
                  </a:schemeClr>
                </a:solidFill>
              </a:rPr>
              <a:t>Пахльовський</a:t>
            </a:r>
            <a:endParaRPr lang="en-US" sz="20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indent="0">
              <a:buNone/>
            </a:pPr>
            <a:r>
              <a:rPr lang="ru-RU" sz="2000" dirty="0"/>
              <a:t> (</a:t>
            </a:r>
            <a:r>
              <a:rPr lang="ru-RU" sz="2000" b="1" i="1" dirty="0" smtClean="0">
                <a:solidFill>
                  <a:srgbClr val="002060"/>
                </a:solidFill>
              </a:rPr>
              <a:t>1930–2012</a:t>
            </a:r>
            <a:r>
              <a:rPr lang="ru-RU" sz="2000" dirty="0"/>
              <a:t>), </a:t>
            </a:r>
            <a:r>
              <a:rPr lang="ru-RU" sz="2000" dirty="0" err="1"/>
              <a:t>польський</a:t>
            </a:r>
            <a:r>
              <a:rPr lang="ru-RU" sz="2000" dirty="0"/>
              <a:t> </a:t>
            </a:r>
            <a:r>
              <a:rPr lang="ru-RU" sz="2000" dirty="0" err="1"/>
              <a:t>письменник</a:t>
            </a:r>
            <a:r>
              <a:rPr lang="ru-RU" sz="2000" dirty="0"/>
              <a:t>, однокурсник </a:t>
            </a:r>
            <a:r>
              <a:rPr lang="ru-RU" sz="2000" dirty="0" err="1"/>
              <a:t>Л.Костенко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навчання</a:t>
            </a:r>
            <a:r>
              <a:rPr lang="ru-RU" sz="2000" dirty="0"/>
              <a:t> у </a:t>
            </a:r>
            <a:r>
              <a:rPr lang="ru-RU" sz="2000" dirty="0" err="1"/>
              <a:t>Московському</a:t>
            </a:r>
            <a:r>
              <a:rPr lang="ru-RU" sz="2000" dirty="0"/>
              <a:t> </a:t>
            </a:r>
            <a:r>
              <a:rPr lang="ru-RU" sz="2000" dirty="0" err="1"/>
              <a:t>літературному</a:t>
            </a:r>
            <a:r>
              <a:rPr lang="ru-RU" sz="2000" dirty="0"/>
              <a:t> </a:t>
            </a:r>
            <a:r>
              <a:rPr lang="ru-RU" sz="2000" dirty="0" err="1"/>
              <a:t>інституті</a:t>
            </a:r>
            <a:r>
              <a:rPr lang="ru-RU" sz="2000" dirty="0"/>
              <a:t> </a:t>
            </a:r>
            <a:r>
              <a:rPr lang="ru-RU" sz="2000" dirty="0" err="1"/>
              <a:t>імені</a:t>
            </a:r>
            <a:r>
              <a:rPr lang="ru-RU" sz="2000" dirty="0"/>
              <a:t> О. М. </a:t>
            </a:r>
            <a:r>
              <a:rPr lang="ru-RU" sz="2000" dirty="0" smtClean="0"/>
              <a:t>Горького</a:t>
            </a:r>
            <a:endParaRPr lang="ru-RU" sz="2000" dirty="0"/>
          </a:p>
          <a:p>
            <a:r>
              <a:rPr lang="ru-RU" sz="2000" b="1" i="1" dirty="0" err="1">
                <a:solidFill>
                  <a:schemeClr val="accent6">
                    <a:lumMod val="75000"/>
                  </a:schemeClr>
                </a:solidFill>
              </a:rPr>
              <a:t>Цвіркунов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 Василь </a:t>
            </a:r>
            <a:r>
              <a:rPr lang="ru-RU" sz="2000" b="1" i="1" dirty="0" err="1">
                <a:solidFill>
                  <a:schemeClr val="accent6">
                    <a:lumMod val="75000"/>
                  </a:schemeClr>
                </a:solidFill>
              </a:rPr>
              <a:t>Васильович</a:t>
            </a:r>
            <a:r>
              <a:rPr lang="ru-RU" sz="2000" dirty="0"/>
              <a:t>, </a:t>
            </a:r>
            <a:r>
              <a:rPr lang="ru-RU" sz="2000" dirty="0" err="1"/>
              <a:t>керівник</a:t>
            </a:r>
            <a:r>
              <a:rPr lang="ru-RU" sz="2000" dirty="0"/>
              <a:t> </a:t>
            </a:r>
            <a:r>
              <a:rPr lang="ru-RU" sz="2000" dirty="0" err="1"/>
              <a:t>Київської</a:t>
            </a:r>
            <a:r>
              <a:rPr lang="ru-RU" sz="2000" dirty="0"/>
              <a:t> </a:t>
            </a:r>
            <a:r>
              <a:rPr lang="ru-RU" sz="2000" dirty="0" err="1"/>
              <a:t>кіностудії</a:t>
            </a:r>
            <a:r>
              <a:rPr lang="ru-RU" sz="2000" dirty="0"/>
              <a:t> </a:t>
            </a:r>
            <a:r>
              <a:rPr lang="ru-RU" sz="2000" dirty="0" err="1"/>
              <a:t>імені</a:t>
            </a:r>
            <a:r>
              <a:rPr lang="ru-RU" sz="2000" dirty="0"/>
              <a:t> </a:t>
            </a:r>
            <a:r>
              <a:rPr lang="ru-RU" sz="2000" dirty="0" err="1"/>
              <a:t>Довженка</a:t>
            </a:r>
            <a:r>
              <a:rPr lang="ru-RU" sz="2000" dirty="0"/>
              <a:t> у 1960-х </a:t>
            </a:r>
            <a:r>
              <a:rPr lang="ru-RU" sz="2000" dirty="0" err="1"/>
              <a:t>рр</a:t>
            </a:r>
            <a:r>
              <a:rPr lang="ru-RU" sz="2000" dirty="0" smtClean="0"/>
              <a:t>.</a:t>
            </a:r>
            <a:endParaRPr lang="ru-RU" sz="2000" dirty="0"/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65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quot;Україна принижена, розгромлена, і має такий образ у світі&quot; 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22" y="31169"/>
            <a:ext cx="3851920" cy="620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Высокий рыцарь Газета &quot;День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0"/>
            <a:ext cx="4334321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39062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Єжи</a:t>
            </a:r>
            <a:r>
              <a:rPr lang="ru-RU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-Ян </a:t>
            </a:r>
            <a:r>
              <a:rPr lang="ru-RU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Пахльовський</a:t>
            </a:r>
            <a:endParaRPr lang="en-US" b="1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6237312"/>
            <a:ext cx="2493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Цвіркунов</a:t>
            </a:r>
            <a:r>
              <a:rPr lang="ru-RU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Василь </a:t>
            </a:r>
            <a:endParaRPr lang="ru-RU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87</TotalTime>
  <Words>344</Words>
  <Application>Microsoft Office PowerPoint</Application>
  <PresentationFormat>Экран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Кутюр</vt:lpstr>
      <vt:lpstr>Ліна Костенко</vt:lpstr>
      <vt:lpstr>Презентация PowerPoint</vt:lpstr>
      <vt:lpstr>Презентация PowerPoint</vt:lpstr>
      <vt:lpstr>Загальна біографія </vt:lpstr>
      <vt:lpstr>Ліна Костенко</vt:lpstr>
      <vt:lpstr>Дитинство</vt:lpstr>
      <vt:lpstr>Презентация PowerPoint</vt:lpstr>
      <vt:lpstr> Сім’я</vt:lpstr>
      <vt:lpstr>Презентация PowerPoint</vt:lpstr>
      <vt:lpstr>Діти</vt:lpstr>
      <vt:lpstr>Презентация PowerPoint</vt:lpstr>
      <vt:lpstr>Презентация PowerPoint</vt:lpstr>
      <vt:lpstr>Переклади</vt:lpstr>
      <vt:lpstr>Твори</vt:lpstr>
      <vt:lpstr>Презентация PowerPoint</vt:lpstr>
      <vt:lpstr>романи</vt:lpstr>
      <vt:lpstr>Поеми</vt:lpstr>
      <vt:lpstr>поезії</vt:lpstr>
      <vt:lpstr>Презентация PowerPoint</vt:lpstr>
      <vt:lpstr>Кіносценарії</vt:lpstr>
      <vt:lpstr>Театральні постанови за творами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Ліна Костенко</dc:title>
  <dc:creator>User</dc:creator>
  <cp:lastModifiedBy>User</cp:lastModifiedBy>
  <cp:revision>10</cp:revision>
  <dcterms:created xsi:type="dcterms:W3CDTF">2014-10-27T19:03:18Z</dcterms:created>
  <dcterms:modified xsi:type="dcterms:W3CDTF">2014-10-28T17:49:19Z</dcterms:modified>
</cp:coreProperties>
</file>