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1"/>
  </p:sldMasterIdLst>
  <p:sldIdLst>
    <p:sldId id="256" r:id="rId2"/>
    <p:sldId id="257" r:id="rId3"/>
    <p:sldId id="261" r:id="rId4"/>
    <p:sldId id="265" r:id="rId5"/>
    <p:sldId id="281" r:id="rId6"/>
    <p:sldId id="273" r:id="rId7"/>
    <p:sldId id="270" r:id="rId8"/>
    <p:sldId id="266" r:id="rId9"/>
    <p:sldId id="271" r:id="rId10"/>
    <p:sldId id="259" r:id="rId11"/>
    <p:sldId id="283" r:id="rId12"/>
    <p:sldId id="272" r:id="rId13"/>
    <p:sldId id="275" r:id="rId14"/>
    <p:sldId id="267" r:id="rId15"/>
    <p:sldId id="282" r:id="rId16"/>
    <p:sldId id="280" r:id="rId17"/>
    <p:sldId id="269" r:id="rId18"/>
    <p:sldId id="278" r:id="rId19"/>
    <p:sldId id="27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A69"/>
    <a:srgbClr val="6600CC"/>
    <a:srgbClr val="FF9999"/>
    <a:srgbClr val="000099"/>
    <a:srgbClr val="9E388B"/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9" autoAdjust="0"/>
    <p:restoredTop sz="94660"/>
  </p:normalViewPr>
  <p:slideViewPr>
    <p:cSldViewPr>
      <p:cViewPr>
        <p:scale>
          <a:sx n="75" d="100"/>
          <a:sy n="75" d="100"/>
        </p:scale>
        <p:origin x="-144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3444A9-FA95-4AF9-B10F-765609C90CDA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08BDA706-7582-4FCE-8ADF-A1750DF370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5E9F3C-9DE0-4881-BE43-60ACC6F50AB5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413B3-A2B9-457F-8724-F1C022CBBB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07D333-7D6F-45E5-AE19-201A7CC30B48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68518-64C5-4550-A967-13055283825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BDFBC-6672-4E88-975C-F2C4D59105BF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9F7D17D-62E8-42EE-9725-D3F7FA30347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A26935-DDF8-41FB-AAF9-1398412FE76E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14FFF-D3B7-4D1C-A7E7-0FBA9C5C43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6CADFC-4C4A-4AF5-961A-AE1F28685314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82CC1-52B8-45EE-A3FD-CB24ACD8783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92BF7-6CD7-45F3-874B-5601BB77406E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5A13D6E6-08A8-4D46-ABF5-6158AA7E716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46C166-05F4-4050-85D5-1EF4AB8CB55E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C0709-41DA-468D-A7AD-2D295618F5B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A07FE-256E-4BC5-AE01-8EE251550622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AAA38-BB77-409C-B3D6-94E6923064D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9D85A-4D7C-4217-8C8A-1ABECAA0E931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E6EE3-C5E0-47D9-A35B-00C363455A1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66DB48-B867-4779-895E-41FC30A73030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28776-EDE0-45E3-B6FF-41928CBB37E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CFCB58F-C4B9-4232-9678-7697634AAF5C}" type="datetimeFigureOut">
              <a:rPr lang="ru-RU" smtClean="0"/>
              <a:pPr>
                <a:defRPr/>
              </a:pPr>
              <a:t>26.01.2015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8F6E962-072B-4093-8F31-79110785BCC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0/09/Sign_Stus.tif" TargetMode="Externa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a/imgres?imgurl=http://dic.academic.ru/pictures/wiki/files/121/young-artist-award-statue.gif&amp;imgrefurl=http://dic.academic.ru/dic.nsf/ruwiki/1105419&amp;usg=__AiK0qP0E_5yGlDCn51-ATMP70fc=&amp;h=330&amp;w=290&amp;sz=24&amp;hl=ru&amp;start=5&amp;zoom=1&amp;tbnid=981vw2ar-mgFzM:&amp;tbnh=119&amp;tbnw=105&amp;ei=6ROaTYrfGcTYsgbR6bCxCA&amp;prev=/search?q=%D1%84%D0%BE%D1%82%D0%BE+%D0%BF%D1%80%D0%B5%D0%BC%D0%B8%D1%8F&amp;hl=ru&amp;sa=X&amp;biw=1144&amp;bih=674&amp;tbm=isch&amp;prmd=ivnsu&amp;itbs=1" TargetMode="External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ua/imgres?imgurl=http://biographera.net/biographies/lina_kostenko/lina_kostenko_2.jpg&amp;imgrefurl=http://biographera.net/biography.php?id=107&amp;usg=__Y53vC4d19gGb5PWGCqIu6L6v7yk=&amp;h=286&amp;w=234&amp;sz=81&amp;hl=ru&amp;start=9&amp;zoom=1&amp;tbnid=SPFFyf7SmYFraM:&amp;tbnh=115&amp;tbnw=94&amp;ei=Cu6dTY_ZC8vAswbVpMCqBA&amp;prev=/search?q=%D0%BA%D0%BE%D1%81%D1%82%D0%B5%D0%BD%D0%BA%D0%BE+%D1%84%D0%BE%D1%82%D0%BE&amp;hl=ru&amp;sa=G&amp;biw=1152&amp;bih=682&amp;tbm=isch&amp;prmd=ivns&amp;itbs=1" TargetMode="External"/><Relationship Id="rId13" Type="http://schemas.openxmlformats.org/officeDocument/2006/relationships/hyperlink" Target="http://uk.wikipedia.org/wiki/%D0%A4%D0%B0%D0%B9%D0%BB:%D0%A1%D0%B2%D0%B5%D1%80%D1%81%D1%82%D1%8E%D0%BA_%D0%84.jpg" TargetMode="External"/><Relationship Id="rId3" Type="http://schemas.openxmlformats.org/officeDocument/2006/relationships/image" Target="../media/image35.jpeg"/><Relationship Id="rId7" Type="http://schemas.openxmlformats.org/officeDocument/2006/relationships/image" Target="../media/image38.jpeg"/><Relationship Id="rId12" Type="http://schemas.openxmlformats.org/officeDocument/2006/relationships/image" Target="../media/image41.jpeg"/><Relationship Id="rId2" Type="http://schemas.openxmlformats.org/officeDocument/2006/relationships/hyperlink" Target="http://uk.wikipedia.org/wiki/%D0%A4%D0%B0%D0%B9%D0%BB:Dzub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.ua/imgres?imgurl=http://photo.ukrinform.ua/JPEG/thumbnail/2004/05/52981_200.jpg&amp;imgrefurl=http://photo.ukrinform.ua/ukr/current/photo.php?id=51166&amp;usg=__rdGbAm5hy50c60LJElT2TE2QZx4=&amp;h=200&amp;w=144&amp;sz=22&amp;hl=ru&amp;start=95&amp;zoom=1&amp;tbnid=ScPk6UdVzUEmPM:&amp;tbnh=156&amp;tbnw=111&amp;ei=Ne-dTcKhOIfq4waD6rW3BA&amp;prev=/search?q=%D0%B2%D1%96%D0%BD%D0%B3%D1%80%D0%B0%D0%BD%D0%BE%D0%B2%D1%81%D1%8C%D0%BA%D0%B8%D0%B9+%D1%84%D0%BE%D1%82%D0%BE&amp;hl=ru&amp;sa=X&amp;biw=1152&amp;bih=682&amp;tbm=isch&amp;itbs=1&amp;iact=rc&amp;dur=623&amp;oei=E--dTdiuEojPtAaol6SqBA&amp;page=6&amp;ndsp=18&amp;ved=1t:429,r:13,s:95&amp;tx=50&amp;ty=84" TargetMode="External"/><Relationship Id="rId11" Type="http://schemas.openxmlformats.org/officeDocument/2006/relationships/hyperlink" Target="http://www.google.com.ua/imgres?imgurl=http://www.memo.ru/history/diss/carter/img/osadchiy.jpg&amp;imgrefurl=http://www.memo.ru/history/diss/carter/gallery.html&amp;usg=__n5OoojBiY-JZbseVHVU8jRkUaPE=&amp;h=1283&amp;w=800&amp;sz=209&amp;hl=ru&amp;start=0&amp;zoom=1&amp;tbnid=wWqFIqJLlUtySM:&amp;tbnh=126&amp;tbnw=103&amp;ei=E_CdTd7NK4r2sgagm8yvBA&amp;prev=/search?q=%D0%BC+%D0%BE%D1%81%D0%B0%D0%B4%D1%87%D0%B8%D0%B9+%D1%84%D0%BE%D1%82%D0%BE&amp;hl=ru&amp;sa=X&amp;biw=1152&amp;bih=682&amp;tbm=isch&amp;prmd=ivnsb&amp;itbs=1&amp;iact=rc&amp;dur=706&amp;oei=E_CdTd7NK4r2sgagm8yvBA&amp;page=1&amp;ndsp=25&amp;ved=1t:429,r:2,s:0&amp;tx=25&amp;ty=41" TargetMode="External"/><Relationship Id="rId5" Type="http://schemas.openxmlformats.org/officeDocument/2006/relationships/image" Target="../media/image37.jpeg"/><Relationship Id="rId10" Type="http://schemas.openxmlformats.org/officeDocument/2006/relationships/image" Target="../media/image40.jpeg"/><Relationship Id="rId4" Type="http://schemas.openxmlformats.org/officeDocument/2006/relationships/image" Target="../media/image36.jpeg"/><Relationship Id="rId9" Type="http://schemas.openxmlformats.org/officeDocument/2006/relationships/image" Target="../media/image39.jpeg"/><Relationship Id="rId14" Type="http://schemas.openxmlformats.org/officeDocument/2006/relationships/image" Target="../media/image4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7" Type="http://schemas.openxmlformats.org/officeDocument/2006/relationships/image" Target="../media/image45.jpeg"/><Relationship Id="rId2" Type="http://schemas.openxmlformats.org/officeDocument/2006/relationships/hyperlink" Target="http://uk.wikipedia.org/wiki/%D0%A4%D0%B0%D0%B9%D0%BB:Vasyl_Stus_Donetsk_University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pload.wikimedia.org/wikipedia/uk/4/48/%D0%9F%D0%B0%D0%BC'%D1%8F%D1%82%D0%BD%D0%B8%D0%B9_%D0%B7%D0%BD%D0%B0%D0%BA_%D0%92%D0%B0%D1%81%D0%B8%D0%BB%D1%8E_%D0%A1%D1%82%D1%83%D1%81%D1%83_%D0%B2_%D1%81%D0%BA%D0%B2%D0%B5%D1%80%D1%96_%D0%A1%D1%82%D1%83%D1%81%D0%B0_%D0%B2_%D0%9A%D0%B8%D1%94%D0%B2%D1%96.JPG" TargetMode="External"/><Relationship Id="rId5" Type="http://schemas.openxmlformats.org/officeDocument/2006/relationships/image" Target="../media/image44.jpeg"/><Relationship Id="rId4" Type="http://schemas.openxmlformats.org/officeDocument/2006/relationships/hyperlink" Target="http://www.google.com.ua/imgres?imgurl=http://www.publicity.kiev.ua/images/5(38).jpg&amp;imgrefurl=http://www.publicity.kiev.ua/catalog/Nashe/Vasil_Stus.html&amp;usg=__nsFoDo-_HNkNX-x5pN6tKPdJ2Fg=&amp;h=696&amp;w=396&amp;sz=289&amp;hl=ru&amp;start=68&amp;zoom=1&amp;tbnid=6WlKoq4OJFwomM:&amp;tbnh=179&amp;tbnw=99&amp;ei=rzOcTazME4Xm4wa_l9GKBw&amp;prev=/search?q=%D1%84%D0%BE%D1%82%D0%BE+%D0%BF%D0%B0%D0%BC+%D1%8F%D1%82%D0%BD%D0%B8%D0%BA%D0%B0+%D1%81%D1%82%D1%83%D1%81%D0%BE%D0%B2%D1%96&amp;hl=ru&amp;sa=X&amp;biw=1152&amp;bih=682&amp;tbm=isch&amp;itbs=1&amp;iact=rc&amp;dur=567&amp;oei=jjOcTdyYI83Osgb2prHuBQ&amp;page=5&amp;ndsp=16&amp;ved=1t:429,r:0,s:68&amp;tx=38&amp;ty=63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hyperlink" Target="http://www.google.com.ua/imgres?imgurl=http://4.bp.blogspot.com/-CBqy8pKNPys/TVpSaRa8sZI/AAAAAAAABJc/77Pzz5J8_UY/s1600/133156454_8f46ddfba8.jpg&amp;imgrefurl=http://sluzhebnyci.blogspot.com/2011/02/blog-post_15.html&amp;usg=__BCNFGGmDA3WXRAAj4a5HNBQb3OY=&amp;h=375&amp;w=500&amp;sz=22&amp;hl=ru&amp;start=7&amp;zoom=1&amp;tbnid=NjBLcPszuDo_SM:&amp;tbnh=98&amp;tbnw=130&amp;ei=40qcTaibOpH1sgbi8eWKBg&amp;prev=/search?q=%D1%81%D0%B2%D1%96%D1%87%D0%BA%D0%B0+%D1%84%D0%BE%D1%82%D0%BE&amp;hl=ru&amp;sa=X&amp;biw=1152&amp;bih=682&amp;tbm=isch&amp;prmd=ivns&amp;itbs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8.jpeg"/><Relationship Id="rId4" Type="http://schemas.openxmlformats.org/officeDocument/2006/relationships/image" Target="../media/image4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ua/imgres?imgurl=http://www.day.kiev.ua/img/270736/37-8-1.jpg&amp;imgrefurl=http://www.day.kiev.ua/270769/&amp;usg=__cVr_ZkA7-3pcdP1JqRWPpNjVNJQ=&amp;h=329&amp;w=250&amp;sz=11&amp;hl=ru&amp;start=1&amp;zoom=1&amp;tbnid=KB79tcavz-Td4M:&amp;tbnh=119&amp;tbnw=90&amp;ei=S-GMTf46gZfxA-bD_KAP&amp;prev=/images?q=%D1%84%D0%BE%D1%82%D0%BE+%D0%B2%D0%B0%D1%81%D0%B8%D0%BB%D1%8C+%D1%81%D1%82%D1%83%D1%81&amp;hl=ru&amp;sa=G&amp;biw=1144&amp;bih=674&amp;tbs=isch:10,5363&amp;itbs=1&amp;biw=1144&amp;bih=67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jpeg"/><Relationship Id="rId7" Type="http://schemas.openxmlformats.org/officeDocument/2006/relationships/hyperlink" Target="http://www.google.com.ua/imgres?imgurl=http://school.xvatit.com/images/c/c3/T15r12.jpeg&amp;imgrefurl=http://school.xvatit.com/index.php?title=%D0%A0%C3%A1%D0%B9%D0%BD%D0%B5%D1%80_%D0%9C%D0%B0%D1%80%C3%AD%D1%8F_%D0%A0%C3%8D%D0%9B%D0%AC%D0%9A%D0%95.%D0%9F%D0%BE%D0%B2%D0%BD%D1%96_%D1%83%D1%80%D0%BE%D0%BA%D0%B8&amp;usg=__uHUyFapO03RHP8ay85VhnIaqxcM=&amp;h=490&amp;w=387&amp;sz=53&amp;hl=ru&amp;start=10&amp;zoom=1&amp;tbnid=jIcXbYtqqY24DM:&amp;tbnh=130&amp;tbnw=103&amp;ei=zGqbTYjCLc_0sgaEyZzzBQ&amp;prev=/search?q=%D1%80%D1%96%D0%BB%D1%8C%D0%BA%D0%B5+%D1%84%D0%BE%D1%82%D0%BE&amp;hl=ru&amp;sa=X&amp;biw=1152&amp;bih=682&amp;tbm=isch0,2833&amp;itbs=1&amp;biw=1152&amp;bih=682" TargetMode="External"/><Relationship Id="rId2" Type="http://schemas.openxmlformats.org/officeDocument/2006/relationships/hyperlink" Target="http://www.google.com.ua/imgres?imgurl=http://www.dt.ua/system/illustrations/000/012/630/original.jpg?1294994659&amp;imgrefurl=http://www.dt.ua/newspaper/articles/54079&amp;usg=__ceSQvZaP9apcWhHaKPVjPkdeJtE=&amp;h=191&amp;w=220&amp;sz=12&amp;hl=ru&amp;start=5&amp;zoom=1&amp;tbnid=CiieotiA4S2sJM:&amp;tbnh=93&amp;tbnw=107&amp;ei=RGybTcuaNIbQtAbk2KGBBg&amp;prev=/search?q=%D0%BC%D0%B0%D0%BB%D0%B0%D0%BD%D1%8E%D0%BA+%D1%84%D0%BE%D1%82%D0%BE&amp;hl=ru&amp;sa=X&amp;biw=1152&amp;bih=682&amp;tbm=isch&amp;prmd=ivns&amp;itb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hyperlink" Target="http://www.google.com.ua/imgres?imgurl=http://ukreferats.org.ua/uploads/posts/2010-05/1274365418_pasternak.jpg&amp;imgrefurl=http://ukreferats.org.ua/base/literature/foreign-literature/page/12/&amp;usg=__RiH8pXVD4DjPhpdgos-Qq9ryisE=&amp;h=500&amp;w=340&amp;sz=38&amp;hl=ru&amp;start=2&amp;zoom=1&amp;tbnid=j-WZyAVdN1MlIM:&amp;tbnh=130&amp;tbnw=88&amp;ei=yGubTfiuFI7esgavvqj0BQ&amp;prev=/search?q=%D0%BF%D0%B0%D1%81%D1%82%D0%B5%D1%80%D0%BD%D0%B0%D0%BA+%D1%84%D0%BE%D1%82%D0%BE&amp;hl=ru&amp;sa=X&amp;biw=1152&amp;bih=682&amp;tbm=isch&amp;prmd=ivns&amp;itbs=1" TargetMode="External"/><Relationship Id="rId10" Type="http://schemas.openxmlformats.org/officeDocument/2006/relationships/image" Target="../media/image16.jpeg"/><Relationship Id="rId4" Type="http://schemas.openxmlformats.org/officeDocument/2006/relationships/image" Target="../media/image12.jpe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hyperlink" Target="http://upload.wikimedia.org/wikipedia/uk/a/a3/Vasyl_Stus_Zhyttja_jak_tvorchist.jpg" TargetMode="Externa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500174"/>
            <a:ext cx="7786688" cy="335756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4100" dirty="0" smtClean="0">
                <a:solidFill>
                  <a:srgbClr val="0070C0"/>
                </a:solidFill>
              </a:rPr>
              <a:t>          </a:t>
            </a:r>
            <a:r>
              <a:rPr lang="uk-UA" sz="4100" dirty="0" smtClean="0">
                <a:solidFill>
                  <a:srgbClr val="0070C0"/>
                </a:solidFill>
              </a:rPr>
              <a:t>  </a:t>
            </a:r>
            <a:r>
              <a:rPr lang="uk-UA" sz="7300" dirty="0" smtClean="0">
                <a:solidFill>
                  <a:srgbClr val="782A69"/>
                </a:solidFill>
                <a:latin typeface="Monotype Corsiva" pitchFamily="66" charset="0"/>
              </a:rPr>
              <a:t>Василь </a:t>
            </a:r>
            <a:r>
              <a:rPr lang="uk-UA" sz="7300" dirty="0" smtClean="0">
                <a:solidFill>
                  <a:srgbClr val="782A69"/>
                </a:solidFill>
                <a:latin typeface="Monotype Corsiva" pitchFamily="66" charset="0"/>
              </a:rPr>
              <a:t>Стус –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7300" dirty="0" smtClean="0">
                <a:solidFill>
                  <a:srgbClr val="782A69"/>
                </a:solidFill>
                <a:latin typeface="Monotype Corsiva" pitchFamily="66" charset="0"/>
              </a:rPr>
              <a:t>     постать,що єднає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7300" dirty="0" smtClean="0">
                <a:solidFill>
                  <a:srgbClr val="782A69"/>
                </a:solidFill>
                <a:latin typeface="Monotype Corsiva" pitchFamily="66" charset="0"/>
              </a:rPr>
              <a:t>     </a:t>
            </a:r>
            <a:endParaRPr lang="en-US" sz="7300" dirty="0" smtClean="0">
              <a:solidFill>
                <a:srgbClr val="782A69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uk-UA" sz="7300" dirty="0" smtClean="0">
                <a:solidFill>
                  <a:srgbClr val="782A69"/>
                </a:solidFill>
                <a:latin typeface="Monotype Corsiva" pitchFamily="66" charset="0"/>
              </a:rPr>
              <a:t>              Україну</a:t>
            </a:r>
            <a:endParaRPr lang="ru-RU" sz="7300" dirty="0" smtClean="0">
              <a:solidFill>
                <a:srgbClr val="782A69"/>
              </a:solidFill>
              <a:latin typeface="Monotype Corsiva" pitchFamily="66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042988" y="5741988"/>
            <a:ext cx="81010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643313" y="428625"/>
            <a:ext cx="51435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Найпопулярніша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інтерпретація історії про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номінування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українського поета і політв'язня Василя Стуса на Нобелівську премію з літератури 1985 року, виглядає дослівно так:</a:t>
            </a:r>
          </a:p>
          <a:p>
            <a:r>
              <a:rPr lang="uk-UA" sz="2400" b="1" dirty="0">
                <a:solidFill>
                  <a:srgbClr val="6600CC"/>
                </a:solidFill>
                <a:latin typeface="Monotype Corsiva" pitchFamily="66" charset="0"/>
              </a:rPr>
              <a:t>"...У таборі поет продовжував залишатися поетом і зумів навіть передати на волю свої записи - "З табірного зошита", які </a:t>
            </a:r>
            <a:endParaRPr lang="uk-UA" sz="2400" b="1" dirty="0">
              <a:solidFill>
                <a:srgbClr val="6600CC"/>
              </a:solidFill>
              <a:latin typeface="Constantia" pitchFamily="18" charset="0"/>
            </a:endParaRPr>
          </a:p>
          <a:p>
            <a:endParaRPr lang="uk-UA" b="1" dirty="0">
              <a:solidFill>
                <a:srgbClr val="6600CC"/>
              </a:solidFill>
              <a:latin typeface="Constantia" pitchFamily="18" charset="0"/>
            </a:endParaRPr>
          </a:p>
        </p:txBody>
      </p:sp>
      <p:pic>
        <p:nvPicPr>
          <p:cNvPr id="3" name="Рисунок 2" descr="http://img.istpravda.com.ua/images/doc/c/e/ce3f357-nob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857250"/>
            <a:ext cx="28575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" y="142875"/>
            <a:ext cx="32861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200" b="1" dirty="0" err="1">
                <a:latin typeface="Monotype Corsiva" pitchFamily="66" charset="0"/>
                <a:cs typeface="Times New Roman" pitchFamily="18" charset="0"/>
              </a:rPr>
              <a:t>Стус</a:t>
            </a:r>
            <a:r>
              <a:rPr lang="ru-RU" sz="3200" b="1" dirty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Monotype Corsiva" pitchFamily="66" charset="0"/>
                <a:cs typeface="Times New Roman" pitchFamily="18" charset="0"/>
              </a:rPr>
              <a:t>і</a:t>
            </a:r>
            <a:r>
              <a:rPr lang="ru-RU" sz="3200" b="1" dirty="0">
                <a:latin typeface="Monotype Corsiva" pitchFamily="66" charset="0"/>
                <a:cs typeface="Times New Roman" pitchFamily="18" charset="0"/>
              </a:rPr>
              <a:t> Нобель </a:t>
            </a:r>
            <a:endParaRPr lang="ru-RU" sz="3200" dirty="0">
              <a:latin typeface="Monotype Corsiva" pitchFamily="66" charset="0"/>
              <a:cs typeface="Times New Roman" pitchFamily="18" charset="0"/>
            </a:endParaRPr>
          </a:p>
          <a:p>
            <a:endParaRPr lang="ru-RU" sz="3200" dirty="0">
              <a:latin typeface="Constant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50" y="2928938"/>
            <a:ext cx="864393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dirty="0">
                <a:solidFill>
                  <a:srgbClr val="6600CC"/>
                </a:solidFill>
                <a:latin typeface="Monotype Corsiva" pitchFamily="66" charset="0"/>
              </a:rPr>
              <a:t>були висунуті на здобуття Нобелівської премії 1985 року... Відомо, що в табір, де політв'язень Стус відбував покарання, надійшла телеграма, в якій повідомлялось, що він висунутий на Нобелівську премію і, серед іншого зазначалося, що мертвим премію не присуджують". </a:t>
            </a:r>
            <a:endParaRPr lang="uk-UA" sz="2000" b="1" dirty="0">
              <a:solidFill>
                <a:srgbClr val="6600CC"/>
              </a:solidFill>
              <a:latin typeface="Constantia" pitchFamily="18" charset="0"/>
            </a:endParaRPr>
          </a:p>
          <a:p>
            <a:r>
              <a:rPr lang="uk-UA" sz="2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газеті "Америка" за 17 грудня 1985 р. є інформація, що наприкінці 84-го у Торонто було створено "Міжнародний комітет для осягнення літературної нагороди Нобеля Василеві Стусові в 1986 році". Ця інформація тягне на сенсаційну, адже до сьогодні вважається, що поета-дисидента мали відзначити роком раніше. </a:t>
            </a:r>
          </a:p>
          <a:p>
            <a:endParaRPr lang="uk-UA" dirty="0">
              <a:solidFill>
                <a:srgbClr val="000099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213100"/>
            <a:ext cx="2552700" cy="340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57166"/>
            <a:ext cx="18542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3132138" y="1214422"/>
            <a:ext cx="5462587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Як добре те, що смерті не боюсь я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і не питаю, чи тяжкий мій хрест,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що перед вами, судді, не клонюся,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в передчутті недовідомих верст,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що жив, любив, і не набрався скверни,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ненависті, прокльону, каяття.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Народе мій, до тебе я ще верну,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як в смерті обернуся до життя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своїм стражденним і незлим обличчям.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Як син, тобі доземно поклонюсь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і чесно гляну в чесні твої вічі</a:t>
            </a:r>
            <a:b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і в смерті з рідним краєм поріднюсь.</a:t>
            </a:r>
            <a:r>
              <a:rPr lang="uk-UA" sz="28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uk-UA" sz="28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</a:br>
            <a:endParaRPr lang="uk-UA" sz="28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3"/>
          <p:cNvSpPr txBox="1">
            <a:spLocks noChangeArrowheads="1"/>
          </p:cNvSpPr>
          <p:nvPr/>
        </p:nvSpPr>
        <p:spPr bwMode="auto">
          <a:xfrm>
            <a:off x="285750" y="5072063"/>
            <a:ext cx="85725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...У чому полягає злочин Стуса, чому його так суворо карають?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Г. Бьолль: "Його так званий злочин полягає в тому, що він пише свої поезії по-українськи, а це інтерпретують як антирадянську діяльність... Стус пише свідомо по-українськи.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63" y="142875"/>
            <a:ext cx="6929437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Тюремне життя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 descr="http://www.ukrajinci.hu/arhiv/hromada_63_foto/Stus%2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00063"/>
            <a:ext cx="157162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www.ukrajinci.hu/arhiv/hromada_63_foto/Stus%2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3143250"/>
            <a:ext cx="226218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Box 8"/>
          <p:cNvSpPr txBox="1">
            <a:spLocks noChangeArrowheads="1"/>
          </p:cNvSpPr>
          <p:nvPr/>
        </p:nvSpPr>
        <p:spPr bwMode="auto">
          <a:xfrm>
            <a:off x="2143125" y="785813"/>
            <a:ext cx="6858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 років у Мордовських таборах суворого режиму, 3 роки заслання на Колиму. Короткочасне звільнення і новий арешт, в’язниця, Магадан: ...ще на 15 років! Майже 20-річна неволя – скільки це днів, ночей, місяців ?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4" name="TextBox 9"/>
          <p:cNvSpPr txBox="1">
            <a:spLocks noChangeArrowheads="1"/>
          </p:cNvSpPr>
          <p:nvPr/>
        </p:nvSpPr>
        <p:spPr bwMode="auto">
          <a:xfrm>
            <a:off x="2143125" y="2000250"/>
            <a:ext cx="70008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тюрмі Стус мав нестерпні умови. Але ці фашисти не зламали його! Хоч і пожертвував він багато чим – здоров’ям, стосунками з сином, перекладами і віршами, психічним станом… </a:t>
            </a:r>
          </a:p>
          <a:p>
            <a:r>
              <a:rPr lang="ru-RU" sz="2000">
                <a:latin typeface="Constantia" pitchFamily="18" charset="0"/>
              </a:rPr>
              <a:t> </a:t>
            </a:r>
          </a:p>
        </p:txBody>
      </p:sp>
      <p:sp>
        <p:nvSpPr>
          <p:cNvPr id="27655" name="TextBox 10"/>
          <p:cNvSpPr txBox="1">
            <a:spLocks noChangeArrowheads="1"/>
          </p:cNvSpPr>
          <p:nvPr/>
        </p:nvSpPr>
        <p:spPr bwMode="auto">
          <a:xfrm>
            <a:off x="357188" y="3286125"/>
            <a:ext cx="6357937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 ув’язнення звернувся із заявою до Верховної Ради СРСР з відмовою від громадянства: </a:t>
            </a:r>
            <a:r>
              <a:rPr lang="ru-RU" sz="2400">
                <a:solidFill>
                  <a:srgbClr val="000099"/>
                </a:solidFill>
                <a:latin typeface="Monotype Corsiva" pitchFamily="66" charset="0"/>
              </a:rPr>
              <a:t>«…мати радянське громадянство є неможливою для мене річчю. Бути радянським громадянином — значить бути рабом…». </a:t>
            </a:r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 sz="2000">
                <a:solidFill>
                  <a:srgbClr val="000099"/>
                </a:solidFill>
                <a:latin typeface="Constantia" pitchFamily="18" charset="0"/>
              </a:rPr>
            </a:br>
            <a:r>
              <a:rPr lang="ru-RU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Constantia" pitchFamily="18" charset="0"/>
              </a:rPr>
            </a:br>
            <a:r>
              <a:rPr lang="ru-RU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Constantia" pitchFamily="18" charset="0"/>
              </a:rPr>
            </a:br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www.ukrajinci.hu/arhiv/hromada_63_foto/Stus%2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572008"/>
            <a:ext cx="2143125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428625" y="4143375"/>
            <a:ext cx="8715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3850" y="0"/>
            <a:ext cx="72866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400" dirty="0">
                <a:latin typeface="Monotype Corsiva" pitchFamily="66" charset="0"/>
              </a:rPr>
              <a:t>   </a:t>
            </a:r>
            <a:r>
              <a:rPr lang="uk-UA" sz="5400" b="1" dirty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Утаємничена велич</a:t>
            </a:r>
            <a:endParaRPr lang="ru-RU" sz="5400" b="1" dirty="0">
              <a:solidFill>
                <a:schemeClr val="accent5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00034" y="785794"/>
            <a:ext cx="84264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onstantia" pitchFamily="18" charset="0"/>
              </a:rPr>
              <a:t>   </a:t>
            </a:r>
            <a:r>
              <a:rPr lang="uk-UA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одному з листів, адресованому світовій громадськості, відомий російський правозахисник А. Сахаров розцінив вирок Стусові як ганьбу радянської репресивної системи.</a:t>
            </a:r>
          </a:p>
          <a:p>
            <a:pPr algn="just"/>
            <a:r>
              <a:rPr lang="uk-UA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Табірними наглядачами знищено збірку з приблизно 300 віршів. На знак протесту проти жорстокого поводження табірної адміністрації з політв’язнями кілька разів оголошував голодовки. У січні 1983 за передачу на волю зошита з віршами на рік був кинутий у камеру-одиночку. 28 серпня 1985 Стуса відправили в карцер за те, що читаючи книгу в камері, оперся ліктем на нари. На знак протесту він оголосив безстрокове сухе голодування. Помер в ніч з 3 на 4 вересня, можливо, від переохолодження.</a:t>
            </a:r>
          </a:p>
          <a:p>
            <a:pPr algn="just"/>
            <a:endParaRPr lang="uk-UA" sz="2000" b="1" dirty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8" name="Рисунок 7" descr="Файл:Sign Stus.t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4572008"/>
            <a:ext cx="3390900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428625" y="357188"/>
            <a:ext cx="8501063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Constantia" pitchFamily="18" charset="0"/>
              </a:rPr>
              <a:t>    </a:t>
            </a:r>
            <a:r>
              <a:rPr lang="ru-RU" sz="4000" b="1" dirty="0" err="1">
                <a:solidFill>
                  <a:srgbClr val="782A69"/>
                </a:solidFill>
                <a:latin typeface="Monotype Corsiva" pitchFamily="66" charset="0"/>
              </a:rPr>
              <a:t>Премія</a:t>
            </a:r>
            <a:r>
              <a:rPr lang="ru-RU" sz="4000" b="1" dirty="0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ru-RU" sz="4000" b="1" dirty="0" err="1">
                <a:solidFill>
                  <a:srgbClr val="782A69"/>
                </a:solidFill>
                <a:latin typeface="Monotype Corsiva" pitchFamily="66" charset="0"/>
              </a:rPr>
              <a:t>імені</a:t>
            </a:r>
            <a:r>
              <a:rPr lang="ru-RU" sz="4000" b="1" dirty="0">
                <a:solidFill>
                  <a:srgbClr val="782A69"/>
                </a:solidFill>
                <a:latin typeface="Monotype Corsiva" pitchFamily="66" charset="0"/>
              </a:rPr>
              <a:t> Василя </a:t>
            </a:r>
            <a:r>
              <a:rPr lang="ru-RU" sz="4000" b="1" dirty="0" err="1">
                <a:solidFill>
                  <a:srgbClr val="782A69"/>
                </a:solidFill>
                <a:latin typeface="Monotype Corsiva" pitchFamily="66" charset="0"/>
              </a:rPr>
              <a:t>Стуса</a:t>
            </a:r>
            <a:r>
              <a:rPr lang="ru-RU" b="1" dirty="0">
                <a:solidFill>
                  <a:srgbClr val="782A69"/>
                </a:solidFill>
                <a:latin typeface="Constantia" pitchFamily="18" charset="0"/>
              </a:rPr>
              <a:t> 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</a:rPr>
              <a:t>—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премія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заснована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1989 </a:t>
            </a:r>
            <a:r>
              <a:rPr lang="uk-UA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року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Українською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асоціацією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незалежної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творчої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інтелігенції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(УАНТІ).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вручалася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Львові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1990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набула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столичного статусу.</a:t>
            </a:r>
          </a:p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Премія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присуджується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авторам,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видатні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успіхи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займають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виразну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громадянську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активно при</a:t>
            </a:r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утні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українському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культурному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просторі.Насьогодн</a:t>
            </a:r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 є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льше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 60 лауреат</a:t>
            </a:r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в.</a:t>
            </a:r>
          </a:p>
          <a:p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Як і щороку, 14 січня у Київському міському будинку вчителя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відбувається Свято Різдвяних Василів. Адже саме на Різдво Христове 1938 року прийшов у світ Василь Стус, 1901 року – Василь Чумак, 8 січня 1935 року – Василь Симоненко, 12 січня 1894 року – Василь Еллан-Блакитний.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4214813"/>
            <a:ext cx="26384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rg_hi" descr="http://t3.gstatic.com/images?q=tbn:ANd9GcT4hj9PqJRozsBvlCLrZZQiptSUrsBXhtOlSNSkVpnxhEOwSvyZ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4071938"/>
            <a:ext cx="207168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13" y="4071938"/>
            <a:ext cx="207168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63" y="3000375"/>
            <a:ext cx="600075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    </a:t>
            </a:r>
            <a:r>
              <a:rPr lang="ru-RU" sz="2400" dirty="0">
                <a:solidFill>
                  <a:srgbClr val="782A69"/>
                </a:solidFill>
                <a:latin typeface="Monotype Corsiva" pitchFamily="66" charset="0"/>
                <a:cs typeface="Times New Roman" pitchFamily="18" charset="0"/>
              </a:rPr>
              <a:t>Шістдесятники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  увійшли в історію України та її літератури як оборонці національної честі й гідності рідного слова. Вони відкрили просту і незаперечну істину: людина нового часу - національна.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Серед «запеклих націоналістів» особливо вирізнялися українські письменники, які у своїх творах змальовували трагедію рідної мови.Україна повинна пишається своїми синами 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4625" y="142875"/>
            <a:ext cx="385762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Друзі-однодумці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Дзюба Іван Михайлович">
            <a:hlinkClick r:id="rId2" tooltip="&quot;Дзюба Іван Михайлович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268413"/>
            <a:ext cx="1143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43438" y="2643188"/>
            <a:ext cx="14287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Іван Дзюба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765175"/>
            <a:ext cx="1143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14500" y="2357438"/>
            <a:ext cx="185737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Алла Горська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88" y="1268413"/>
            <a:ext cx="1143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214688" y="2643188"/>
            <a:ext cx="1143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Іван Драч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1" name="Рисунок 10" descr="http://t0.gstatic.com/images?q=tbn:ANd9GcTPIKj7gtD-NYa3UozzL-TFtbQy2BoG9htgBNtPiv8eQu_EKQXd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75" y="285750"/>
            <a:ext cx="121443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7429500" y="2000250"/>
            <a:ext cx="1571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Микола Вінграновський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3" name="rg_hi" descr="http://t1.gstatic.com/images?q=tbn:ANd9GcQZBflpD4_b3L17gNZ65-Lzib5dCkx0-rkwqf9ZWmfXhL_J7MdY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43625" y="642938"/>
            <a:ext cx="11430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000750" y="2428875"/>
            <a:ext cx="15716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Ліна Костенко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9388" y="260350"/>
            <a:ext cx="143986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357188" y="2000250"/>
            <a:ext cx="1143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      Ігор   Калинець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9" name="Рисунок 18" descr="http://t1.gstatic.com/images?q=tbn:ANd9GcTR6l-FdU59VE_IFoS2E2aYFLiR8hB1bYyicYPvinpXjVEEz6HT9OJUhv8r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667625" y="3068638"/>
            <a:ext cx="11430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7596188" y="4797425"/>
            <a:ext cx="1357312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Михайло Осадчий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028" name="Picture 4" descr="Сверстюк Є.jpg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850" y="3141663"/>
            <a:ext cx="12382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468313" y="4797425"/>
            <a:ext cx="1071562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Євген Сверстюк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5859" name="TextBox 24"/>
          <p:cNvSpPr txBox="1">
            <a:spLocks noChangeArrowheads="1"/>
          </p:cNvSpPr>
          <p:nvPr/>
        </p:nvSpPr>
        <p:spPr bwMode="auto">
          <a:xfrm>
            <a:off x="611188" y="5373688"/>
            <a:ext cx="82153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дочками,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переконання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пройшли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дорогами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етапів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відсиділи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роки в казематах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відбувши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, часто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змушені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далеко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рідної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домівки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тавром «ворог </a:t>
            </a:r>
            <a:r>
              <a:rPr lang="ru-RU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7188" y="2428875"/>
            <a:ext cx="8786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</a:t>
            </a:r>
            <a:endParaRPr lang="ru-RU" sz="2000">
              <a:latin typeface="Constantia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    </a:t>
            </a:r>
            <a:endParaRPr lang="uk-UA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57375" y="214313"/>
            <a:ext cx="5929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400" b="1" dirty="0">
                <a:latin typeface="Monotype Corsiva" pitchFamily="66" charset="0"/>
              </a:rPr>
              <a:t>Різнопланова особистість</a:t>
            </a:r>
            <a:endParaRPr lang="ru-RU" sz="4400" b="1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857250"/>
            <a:ext cx="8535987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Інтелігент-дисидент, бунтар, який кинув виклик тоталітарному режиму, суспільний діяч, вчений, член «Української Гельсінської Спілки».</a:t>
            </a:r>
            <a:br>
              <a:rPr lang="uk-UA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  Та головна його постать – Борець. Він все ж  таки спочатку — Поет і Людина, а потім — все інше… А цього іншого було чимало: після армії вчителював, згодом був робітником будівельної бригади, далі - кочегар і працівник історичного архіву, пізніше – інженер із технічної інформації. </a:t>
            </a:r>
            <a:r>
              <a:rPr lang="uk-UA" sz="2000" i="1" dirty="0">
                <a:latin typeface="Times New Roman" pitchFamily="18" charset="0"/>
              </a:rPr>
              <a:t>А як творча особистість він знайшов себе в перекладах  Ґете й Рільке</a:t>
            </a:r>
          </a:p>
          <a:p>
            <a:pPr algn="just"/>
            <a:r>
              <a:rPr lang="uk-UA" sz="2000" i="1" dirty="0">
                <a:latin typeface="Times New Roman" pitchFamily="18" charset="0"/>
              </a:rPr>
              <a:t>(Сонети до Орфея, Дунайські елегії). З німецької Стус також переклав вірші Пауля </a:t>
            </a:r>
            <a:r>
              <a:rPr lang="uk-UA" sz="2000" i="1" dirty="0" err="1">
                <a:latin typeface="Times New Roman" pitchFamily="18" charset="0"/>
              </a:rPr>
              <a:t>Целана</a:t>
            </a:r>
            <a:r>
              <a:rPr lang="uk-UA" sz="2000" i="1" dirty="0">
                <a:latin typeface="Times New Roman" pitchFamily="18" charset="0"/>
              </a:rPr>
              <a:t>, Альберта </a:t>
            </a:r>
            <a:r>
              <a:rPr lang="uk-UA" sz="2000" i="1" dirty="0" err="1">
                <a:latin typeface="Times New Roman" pitchFamily="18" charset="0"/>
              </a:rPr>
              <a:t>Еренштайна</a:t>
            </a:r>
            <a:r>
              <a:rPr lang="uk-UA" sz="2000" i="1" dirty="0">
                <a:latin typeface="Times New Roman" pitchFamily="18" charset="0"/>
              </a:rPr>
              <a:t>, Еріха Кестлера, Ганса </a:t>
            </a:r>
          </a:p>
          <a:p>
            <a:pPr algn="just"/>
            <a:r>
              <a:rPr lang="uk-UA" sz="2000" i="1" dirty="0" err="1">
                <a:latin typeface="Times New Roman" pitchFamily="18" charset="0"/>
              </a:rPr>
              <a:t>Маґнуса</a:t>
            </a:r>
            <a:r>
              <a:rPr lang="uk-UA" sz="2000" i="1" dirty="0">
                <a:latin typeface="Times New Roman" pitchFamily="18" charset="0"/>
              </a:rPr>
              <a:t> </a:t>
            </a:r>
            <a:r>
              <a:rPr lang="uk-UA" sz="2000" i="1" dirty="0" err="1">
                <a:latin typeface="Times New Roman" pitchFamily="18" charset="0"/>
              </a:rPr>
              <a:t>Енценсберґера</a:t>
            </a:r>
            <a:r>
              <a:rPr lang="uk-UA" sz="2000" i="1" dirty="0">
                <a:latin typeface="Times New Roman" pitchFamily="18" charset="0"/>
              </a:rPr>
              <a:t>; з англійської - поезії Кіплінга; з італійської – </a:t>
            </a:r>
          </a:p>
          <a:p>
            <a:pPr algn="just"/>
            <a:r>
              <a:rPr lang="uk-UA" sz="2000" i="1" dirty="0">
                <a:latin typeface="Times New Roman" pitchFamily="18" charset="0"/>
              </a:rPr>
              <a:t>Джузеппе </a:t>
            </a:r>
            <a:r>
              <a:rPr lang="uk-UA" sz="2000" i="1" dirty="0" err="1">
                <a:latin typeface="Times New Roman" pitchFamily="18" charset="0"/>
              </a:rPr>
              <a:t>Унґаретті</a:t>
            </a:r>
            <a:r>
              <a:rPr lang="uk-UA" sz="2000" i="1" dirty="0">
                <a:latin typeface="Times New Roman" pitchFamily="18" charset="0"/>
              </a:rPr>
              <a:t>, з іспанської - твори Федеріко Гарсіа Лорки, з французької – Гі де Мопассана, Артюра Рембо, </a:t>
            </a:r>
            <a:r>
              <a:rPr lang="uk-UA" sz="2000" i="1" dirty="0" err="1">
                <a:latin typeface="Times New Roman" pitchFamily="18" charset="0"/>
              </a:rPr>
              <a:t>Рене</a:t>
            </a:r>
            <a:r>
              <a:rPr lang="uk-UA" sz="2000" i="1" dirty="0">
                <a:latin typeface="Times New Roman" pitchFamily="18" charset="0"/>
              </a:rPr>
              <a:t> </a:t>
            </a:r>
            <a:r>
              <a:rPr lang="uk-UA" sz="2000" i="1" dirty="0" err="1">
                <a:latin typeface="Times New Roman" pitchFamily="18" charset="0"/>
              </a:rPr>
              <a:t>Шара</a:t>
            </a:r>
            <a:r>
              <a:rPr lang="uk-UA" sz="2000" i="1" dirty="0">
                <a:latin typeface="Times New Roman" pitchFamily="18" charset="0"/>
              </a:rPr>
              <a:t>. Перекладав також зі слов'янських мов.</a:t>
            </a:r>
          </a:p>
          <a:p>
            <a:pPr algn="just"/>
            <a:r>
              <a:rPr lang="uk-UA" sz="2000" i="1" dirty="0">
                <a:latin typeface="Times New Roman" pitchFamily="18" charset="0"/>
              </a:rPr>
              <a:t>    Стус відомий також і як літературознавець: його перу належать статті про творчість В. </a:t>
            </a:r>
            <a:r>
              <a:rPr lang="uk-UA" sz="2000" i="1" dirty="0" err="1">
                <a:latin typeface="Times New Roman" pitchFamily="18" charset="0"/>
              </a:rPr>
              <a:t>Свідзинського</a:t>
            </a:r>
            <a:r>
              <a:rPr lang="uk-UA" sz="2000" i="1" dirty="0">
                <a:latin typeface="Times New Roman" pitchFamily="18" charset="0"/>
              </a:rPr>
              <a:t>, Б. Брехта, Г. Белла, ґрунтовна розвідка </a:t>
            </a:r>
          </a:p>
          <a:p>
            <a:pPr algn="just"/>
            <a:r>
              <a:rPr lang="uk-UA" sz="2000" i="1" dirty="0">
                <a:latin typeface="Times New Roman" pitchFamily="18" charset="0"/>
              </a:rPr>
              <a:t>про поезію П. Тичини «Феномен доби».</a:t>
            </a:r>
          </a:p>
          <a:p>
            <a:pPr algn="just"/>
            <a:endParaRPr lang="uk-UA" sz="2000" dirty="0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endParaRPr lang="uk-UA" sz="2000" dirty="0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endParaRPr lang="uk-UA" dirty="0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endParaRPr lang="uk-UA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0" y="2500313"/>
            <a:ext cx="85725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6869" name="TextBox 6"/>
          <p:cNvSpPr txBox="1">
            <a:spLocks noChangeArrowheads="1"/>
          </p:cNvSpPr>
          <p:nvPr/>
        </p:nvSpPr>
        <p:spPr bwMode="auto">
          <a:xfrm>
            <a:off x="214313" y="2500313"/>
            <a:ext cx="8562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6870" name="TextBox 8"/>
          <p:cNvSpPr txBox="1">
            <a:spLocks noChangeArrowheads="1"/>
          </p:cNvSpPr>
          <p:nvPr/>
        </p:nvSpPr>
        <p:spPr bwMode="auto">
          <a:xfrm>
            <a:off x="357188" y="3643313"/>
            <a:ext cx="8562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428625" y="3571875"/>
            <a:ext cx="8562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4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750" y="214313"/>
            <a:ext cx="842962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>
                <a:solidFill>
                  <a:srgbClr val="852F74"/>
                </a:solidFill>
                <a:latin typeface="Monotype Corsiva" pitchFamily="66" charset="0"/>
              </a:rPr>
              <a:t>«Народе </a:t>
            </a:r>
            <a:r>
              <a:rPr lang="uk-UA" sz="4000" b="1">
                <a:solidFill>
                  <a:srgbClr val="852F74"/>
                </a:solidFill>
              </a:rPr>
              <a:t> </a:t>
            </a:r>
            <a:r>
              <a:rPr lang="uk-UA" sz="4000" b="1">
                <a:solidFill>
                  <a:srgbClr val="852F74"/>
                </a:solidFill>
                <a:latin typeface="Monotype Corsiva" pitchFamily="66" charset="0"/>
              </a:rPr>
              <a:t>мій</a:t>
            </a:r>
            <a:r>
              <a:rPr lang="uk-UA" sz="4000" b="1">
                <a:solidFill>
                  <a:srgbClr val="852F74"/>
                </a:solidFill>
              </a:rPr>
              <a:t> </a:t>
            </a:r>
            <a:r>
              <a:rPr lang="uk-UA" sz="4000" b="1">
                <a:solidFill>
                  <a:srgbClr val="852F74"/>
                </a:solidFill>
                <a:latin typeface="Monotype Corsiva" pitchFamily="66" charset="0"/>
              </a:rPr>
              <a:t>, до тебе я ще верну…»</a:t>
            </a:r>
            <a:r>
              <a:rPr lang="uk-UA" sz="4000" b="1">
                <a:solidFill>
                  <a:srgbClr val="852F74"/>
                </a:solidFill>
                <a:latin typeface="Constantia" pitchFamily="18" charset="0"/>
              </a:rPr>
              <a:t/>
            </a:r>
            <a:br>
              <a:rPr lang="uk-UA" sz="4000" b="1">
                <a:solidFill>
                  <a:srgbClr val="852F74"/>
                </a:solidFill>
                <a:latin typeface="Constantia" pitchFamily="18" charset="0"/>
              </a:rPr>
            </a:br>
            <a:endParaRPr lang="uk-UA" sz="4000" b="1">
              <a:solidFill>
                <a:srgbClr val="852F74"/>
              </a:solidFill>
              <a:latin typeface="Constantia" pitchFamily="18" charset="0"/>
            </a:endParaRPr>
          </a:p>
          <a:p>
            <a:endParaRPr lang="ru-RU" b="1">
              <a:latin typeface="Constantia" pitchFamily="18" charset="0"/>
            </a:endParaRPr>
          </a:p>
        </p:txBody>
      </p:sp>
      <p:sp>
        <p:nvSpPr>
          <p:cNvPr id="37891" name="TextBox 7"/>
          <p:cNvSpPr txBox="1">
            <a:spLocks noChangeArrowheads="1"/>
          </p:cNvSpPr>
          <p:nvPr/>
        </p:nvSpPr>
        <p:spPr bwMode="auto">
          <a:xfrm>
            <a:off x="214313" y="5357813"/>
            <a:ext cx="85725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Constantia" pitchFamily="18" charset="0"/>
              </a:rPr>
              <a:t/>
            </a:r>
            <a:br>
              <a:rPr lang="ru-RU" sz="1200">
                <a:latin typeface="Constantia" pitchFamily="18" charset="0"/>
              </a:rPr>
            </a:br>
            <a:endParaRPr lang="ru-RU" sz="12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7892" name="TextBox 8"/>
          <p:cNvSpPr txBox="1">
            <a:spLocks noChangeArrowheads="1"/>
          </p:cNvSpPr>
          <p:nvPr/>
        </p:nvSpPr>
        <p:spPr bwMode="auto">
          <a:xfrm>
            <a:off x="1" y="1000108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latin typeface="Constantia" pitchFamily="18" charset="0"/>
              </a:rPr>
              <a:t> 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 поезіями Стуса здійснено вистави: поетична композиція (1989,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Львівський молодіжний театр), «Птах душі» (1993, київський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мистецький колектив «Кін»), «Іду за край» (2006, Національний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академічний театр російської драми ім. Лесі Українки, Київ) та інші.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Пам'яті Стуса присвячено документальні фільми: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Фільм 1 </a:t>
            </a:r>
            <a:r>
              <a:rPr lang="uk-UA" sz="2800" dirty="0">
                <a:latin typeface="Monotype Corsiva" pitchFamily="66" charset="0"/>
              </a:rPr>
              <a:t>"Верни до мене, </a:t>
            </a:r>
            <a:r>
              <a:rPr lang="uk-UA" sz="2800" dirty="0" err="1">
                <a:latin typeface="Monotype Corsiva" pitchFamily="66" charset="0"/>
              </a:rPr>
              <a:t>пам'яте</a:t>
            </a:r>
            <a:r>
              <a:rPr lang="uk-UA" sz="2800" dirty="0">
                <a:latin typeface="Monotype Corsiva" pitchFamily="66" charset="0"/>
              </a:rPr>
              <a:t> моя"</a:t>
            </a:r>
          </a:p>
          <a:p>
            <a:r>
              <a:rPr lang="uk-UA" sz="2800" dirty="0">
                <a:latin typeface="Monotype Corsiva" pitchFamily="66" charset="0"/>
              </a:rPr>
              <a:t>"Просвітлої дороги свічка чорна"</a:t>
            </a:r>
            <a:r>
              <a:rPr lang="uk-UA" sz="2800" dirty="0">
                <a:latin typeface="Constantia" pitchFamily="18" charset="0"/>
              </a:rPr>
              <a:t>.</a:t>
            </a:r>
            <a:r>
              <a:rPr lang="uk-UA" sz="2000" dirty="0">
                <a:latin typeface="Constantia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Пам’яті Василя Стуса.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Фільм 2: </a:t>
            </a:r>
            <a:r>
              <a:rPr lang="uk-UA" sz="2800" dirty="0">
                <a:latin typeface="Monotype Corsiva" pitchFamily="66" charset="0"/>
              </a:rPr>
              <a:t>"У білій стужі сонце України" </a:t>
            </a:r>
          </a:p>
          <a:p>
            <a:r>
              <a:rPr lang="uk-UA" sz="2800" dirty="0">
                <a:latin typeface="Monotype Corsiva" pitchFamily="66" charset="0"/>
              </a:rPr>
              <a:t>"Просвітлої дороги свічка чорна".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Фільм 3: </a:t>
            </a:r>
            <a:r>
              <a:rPr lang="uk-UA" sz="2800" dirty="0">
                <a:latin typeface="Monotype Corsiva" pitchFamily="66" charset="0"/>
              </a:rPr>
              <a:t>"</a:t>
            </a:r>
            <a:r>
              <a:rPr lang="uk-UA" sz="2800" dirty="0" err="1">
                <a:latin typeface="Monotype Corsiva" pitchFamily="66" charset="0"/>
              </a:rPr>
              <a:t>Розіп</a:t>
            </a:r>
            <a:r>
              <a:rPr lang="uk-UA" sz="2800" dirty="0">
                <a:latin typeface="Monotype Corsiva" pitchFamily="66" charset="0"/>
              </a:rPr>
              <a:t>"</a:t>
            </a:r>
            <a:r>
              <a:rPr lang="uk-UA" sz="2800" dirty="0" err="1">
                <a:latin typeface="Monotype Corsiva" pitchFamily="66" charset="0"/>
              </a:rPr>
              <a:t>ятий</a:t>
            </a:r>
            <a:r>
              <a:rPr lang="uk-UA" sz="2800" dirty="0">
                <a:latin typeface="Monotype Corsiva" pitchFamily="66" charset="0"/>
              </a:rPr>
              <a:t> на чорному хресті"</a:t>
            </a:r>
            <a:r>
              <a:rPr lang="uk-UA" sz="2800" dirty="0">
                <a:latin typeface="Constantia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(1992, «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Галичинафільм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»).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  У селі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Рахнівка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відкрито меморіальну дошку та пам'ятник поету.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Твори Стуса введено до шкільної програми з української літератури.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Засновано премію імені Василя Стуса.</a:t>
            </a:r>
          </a:p>
          <a:p>
            <a:endParaRPr lang="uk-UA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http://upload.wikimedia.org/wikipedia/commons/thumb/a/ac/Vasyl_Stus_Donetsk_University.JPG/220px-Vasyl_Stus_Donetsk_University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357188"/>
            <a:ext cx="12144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t2.gstatic.com/images?q=tbn:ANd9GcSLFFABl_pkfLLsw31yLnjtu2AaPN_c-5AdZgRMYu8N1JsRJ_POMXLm5GdX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75" y="2500313"/>
            <a:ext cx="1185863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Файл:Пам'ятний знак Василю Стусу в сквері Стуса в Києві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75" y="4714875"/>
            <a:ext cx="12144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928812"/>
            <a:ext cx="91440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onstantia" pitchFamily="18" charset="0"/>
              </a:rPr>
              <a:t/>
            </a:r>
            <a:br>
              <a:rPr lang="ru-RU" dirty="0">
                <a:latin typeface="Constantia" pitchFamily="18" charset="0"/>
              </a:rPr>
            </a:br>
            <a:r>
              <a:rPr lang="ru-RU" dirty="0">
                <a:latin typeface="Constantia" pitchFamily="18" charset="0"/>
              </a:rPr>
              <a:t>    </a:t>
            </a:r>
            <a:r>
              <a:rPr lang="uk-UA" dirty="0">
                <a:latin typeface="Constantia" pitchFamily="18" charset="0"/>
              </a:rPr>
              <a:t> </a:t>
            </a:r>
            <a:r>
              <a:rPr lang="uk-UA" sz="20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Запалімо свічі пам'яті і любові. І подумаймо, чи всі ми гідні зватися сучасниками Василя Стуса. Чи простягнув би він нам на дружбу і побратимство свою натомлену, важку від роботи руку? </a:t>
            </a:r>
            <a:br>
              <a:rPr lang="uk-UA" sz="20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0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"Поет повинен бути людиною. Такою, що повна любові, долає природне почуття зненависті, звільнюється від неї, як од скверни. Поет - це людина. Насамперед. А людина - це насамперед добродій". </a:t>
            </a:r>
            <a:br>
              <a:rPr lang="uk-UA" sz="20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0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Такий заповіт Василя Стуса - бути добродієм. Жити, творячи добро. А щоб звільнити свою душу від скверни і зла, щоб просвітліти і вирости над буденністю і марнотою, треба всім нам причаститися живою водою творів цього високого сина Поділля, України, сина Всесвіту, </a:t>
            </a:r>
            <a:br>
              <a:rPr lang="uk-UA" sz="20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0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0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    Отож, читаймо Василя Стуса! Прислухаймось до нього. Може, нам вдасться глибше збагнути його, світ, самих себе. </a:t>
            </a:r>
          </a:p>
          <a:p>
            <a:pPr algn="ctr"/>
            <a:endParaRPr lang="uk-UA" sz="2000" dirty="0">
              <a:solidFill>
                <a:srgbClr val="000099"/>
              </a:solidFill>
              <a:latin typeface="Constantia" pitchFamily="18" charset="0"/>
            </a:endParaRPr>
          </a:p>
        </p:txBody>
      </p:sp>
      <p:pic>
        <p:nvPicPr>
          <p:cNvPr id="34818" name="Picture 2" descr="http://t3.gstatic.com/images?q=tbn:ANd9GcS4iO1W93YQm4voH53kSNoTA_4ZcIUwzPqe0cPnoXUT4bRaZhWVR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214313"/>
            <a:ext cx="2500313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63" y="357188"/>
            <a:ext cx="1643062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5" y="357188"/>
            <a:ext cx="1643063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48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48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1472" y="1928802"/>
            <a:ext cx="828675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"Минуть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десятиліття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... Не буде образу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Стуса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як особи, не буде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розпинателів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, не буде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теперішніх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критиків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Дисидентство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вивчатимуть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у школах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нудних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підручників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злоби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дня. Але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надовго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лишиться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універсальне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майстерне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щире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поезії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Стуса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..." (Ю </a:t>
            </a:r>
            <a:r>
              <a:rPr lang="ru-RU" sz="2800" b="1" i="1" dirty="0" err="1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Шевельов</a:t>
            </a:r>
            <a:r>
              <a:rPr lang="ru-RU" sz="2800" b="1" i="1" dirty="0">
                <a:solidFill>
                  <a:srgbClr val="782A69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800" b="1" i="1" dirty="0">
                <a:solidFill>
                  <a:srgbClr val="782A69"/>
                </a:solidFill>
                <a:latin typeface="Constantia" pitchFamily="18" charset="0"/>
              </a:rPr>
              <a:t> </a:t>
            </a:r>
          </a:p>
          <a:p>
            <a:endParaRPr lang="ru-RU" dirty="0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" y="428625"/>
            <a:ext cx="750096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600" b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Висновок  </a:t>
            </a:r>
            <a:endParaRPr lang="ru-RU" sz="66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5" y="5500702"/>
            <a:ext cx="8715375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err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Дякую</a:t>
            </a: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за </a:t>
            </a:r>
            <a:r>
              <a:rPr lang="ru-RU" sz="6000" b="1" dirty="0" err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увагу</a:t>
            </a: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!</a:t>
            </a:r>
            <a:endParaRPr lang="ru-RU" sz="60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3850" y="908050"/>
            <a:ext cx="2879725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>
                <a:solidFill>
                  <a:srgbClr val="852F74"/>
                </a:solidFill>
                <a:latin typeface="Monotype Corsiva" pitchFamily="66" charset="0"/>
              </a:rPr>
              <a:t>"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Або світ прийме мене таким, як я </a:t>
            </a:r>
          </a:p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є, як </a:t>
            </a:r>
            <a:r>
              <a:rPr lang="en-US" sz="2400" b="1" i="1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мене народила мати,</a:t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або вб'є, знищить мене.</a:t>
            </a:r>
            <a:r>
              <a:rPr lang="uk-UA" sz="2400" b="1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Але я – не поступлюся!</a:t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uk-UA" sz="2400" b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210F17"/>
                </a:solidFill>
                <a:latin typeface="Monotype Corsiva" pitchFamily="66" charset="0"/>
              </a:rPr>
              <a:t/>
            </a:r>
            <a:br>
              <a:rPr lang="uk-UA" sz="2400">
                <a:solidFill>
                  <a:srgbClr val="210F17"/>
                </a:solidFill>
                <a:latin typeface="Monotype Corsiva" pitchFamily="66" charset="0"/>
              </a:rPr>
            </a:br>
            <a:endParaRPr lang="uk-UA" b="1" i="1">
              <a:solidFill>
                <a:srgbClr val="782A69"/>
              </a:solidFill>
            </a:endParaRPr>
          </a:p>
        </p:txBody>
      </p:sp>
      <p:pic>
        <p:nvPicPr>
          <p:cNvPr id="14338" name="rg_hi" descr="http://t1.gstatic.com/images?q=tbn:ANd9GcReuzElPOxI8Wm11HPP0X2mil2DLsI5Oh7JtfFJKg5Hu07vdOT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549275"/>
            <a:ext cx="233997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539750" y="4292600"/>
            <a:ext cx="82089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dirty="0">
                <a:solidFill>
                  <a:srgbClr val="210F17"/>
                </a:solidFill>
                <a:latin typeface="Constantia" pitchFamily="18" charset="0"/>
              </a:rPr>
              <a:t>   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Виявляється, що об'єднати та згуртувати народ можуть не тільки подія, програма, гроші, але єдина справжня біографія людини, монумент якої має стати у самому серці України неподільним символом єднання, визнання та слави...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500688" y="1268413"/>
            <a:ext cx="3643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ru-RU" sz="2400" b="1">
                <a:solidFill>
                  <a:srgbClr val="782A69"/>
                </a:solidFill>
                <a:latin typeface="Monotype Corsiva" pitchFamily="66" charset="0"/>
              </a:rPr>
            </a:br>
            <a:endParaRPr lang="ru-RU" sz="2400" b="1">
              <a:solidFill>
                <a:srgbClr val="782A69"/>
              </a:solidFill>
              <a:latin typeface="Constantia" pitchFamily="18" charset="0"/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708400" y="3860800"/>
            <a:ext cx="1812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dirty="0"/>
              <a:t>1938 - 1085</a:t>
            </a:r>
            <a:endParaRPr lang="ru-RU" sz="2400" b="1" i="1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084888" y="836613"/>
            <a:ext cx="30591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З</a:t>
            </a:r>
            <a:r>
              <a:rPr lang="uk-UA" sz="2400" b="1" i="1">
                <a:solidFill>
                  <a:srgbClr val="782A69"/>
                </a:solidFill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кожної миті своєї, з </a:t>
            </a:r>
          </a:p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кожного почуття й думки  зроблю свій портрет, тобто </a:t>
            </a:r>
          </a:p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портрет цілого світу..."</a:t>
            </a:r>
            <a:r>
              <a:rPr lang="uk-UA" sz="2400">
                <a:latin typeface="Monotype Corsiva" pitchFamily="66" charset="0"/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endParaRPr lang="uk-UA" sz="2400" b="1" i="1">
              <a:solidFill>
                <a:srgbClr val="782A69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" descr="http://msmb.org.ua/pic/6/stus19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04813"/>
            <a:ext cx="23812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00375" y="357188"/>
            <a:ext cx="5500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 </a:t>
            </a:r>
            <a:endParaRPr lang="ru-RU" sz="2000">
              <a:solidFill>
                <a:srgbClr val="210F17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03575" y="188913"/>
            <a:ext cx="556895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 i="1" dirty="0">
                <a:latin typeface="Franklin Gothic Book"/>
                <a:cs typeface="Times New Roman" pitchFamily="18" charset="0"/>
              </a:rPr>
              <a:t>Навчався у міській середній школі і закінчив її зі срібною медаллю, </a:t>
            </a:r>
          </a:p>
          <a:p>
            <a:pPr algn="ctr"/>
            <a:r>
              <a:rPr lang="uk-UA" sz="2000" b="1" i="1" dirty="0">
                <a:latin typeface="Franklin Gothic Book"/>
                <a:cs typeface="Times New Roman" pitchFamily="18" charset="0"/>
              </a:rPr>
              <a:t>   1954 - вступив на історико-літературний факультет педагогічного інституту міста </a:t>
            </a:r>
            <a:r>
              <a:rPr lang="uk-UA" sz="2000" b="1" i="1" dirty="0" err="1">
                <a:latin typeface="Franklin Gothic Book"/>
                <a:cs typeface="Times New Roman" pitchFamily="18" charset="0"/>
              </a:rPr>
              <a:t>Сталіно</a:t>
            </a:r>
            <a:r>
              <a:rPr lang="uk-UA" sz="2000" b="1" i="1" dirty="0">
                <a:latin typeface="Franklin Gothic Book"/>
                <a:cs typeface="Times New Roman" pitchFamily="18" charset="0"/>
              </a:rPr>
              <a:t>.</a:t>
            </a:r>
          </a:p>
          <a:p>
            <a:pPr algn="ctr"/>
            <a:r>
              <a:rPr lang="uk-UA" sz="2000" b="1" i="1" dirty="0">
                <a:latin typeface="Franklin Gothic Book"/>
                <a:cs typeface="Times New Roman" pitchFamily="18" charset="0"/>
              </a:rPr>
              <a:t>   У студентські роки Стус був членом літературного об’єднання «Обрій ». </a:t>
            </a:r>
          </a:p>
          <a:p>
            <a:pPr algn="ctr"/>
            <a:r>
              <a:rPr lang="uk-UA" sz="2000" b="1" i="1" dirty="0">
                <a:latin typeface="Franklin Gothic Book"/>
                <a:cs typeface="Times New Roman" pitchFamily="18" charset="0"/>
              </a:rPr>
              <a:t>   Два роки служив у  армії на Уралі.</a:t>
            </a:r>
          </a:p>
          <a:p>
            <a:pPr algn="ctr"/>
            <a:r>
              <a:rPr lang="uk-UA" sz="2000" b="1" i="1" dirty="0">
                <a:latin typeface="Franklin Gothic Book"/>
                <a:cs typeface="Times New Roman" pitchFamily="18" charset="0"/>
              </a:rPr>
              <a:t>   Під час навчання і служби став писати вірші,а у 1959 вперше їх опублікував під псевдонімом –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4357694"/>
            <a:ext cx="87868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Constantia" pitchFamily="18" charset="0"/>
              </a:rPr>
              <a:t>   </a:t>
            </a:r>
            <a:r>
              <a:rPr lang="uk-UA" sz="2000" i="1" dirty="0">
                <a:latin typeface="Microsoft Sans Serif" pitchFamily="34" charset="0"/>
                <a:cs typeface="Times New Roman" pitchFamily="18" charset="0"/>
              </a:rPr>
              <a:t>1963 — літературний редактор газети « </a:t>
            </a:r>
            <a:r>
              <a:rPr lang="uk-UA" sz="2000" i="1" dirty="0" err="1">
                <a:latin typeface="Microsoft Sans Serif" pitchFamily="34" charset="0"/>
                <a:cs typeface="Times New Roman" pitchFamily="18" charset="0"/>
              </a:rPr>
              <a:t>Социалистический</a:t>
            </a:r>
            <a:r>
              <a:rPr lang="uk-UA" sz="2000" i="1" dirty="0">
                <a:latin typeface="Microsoft Sans Serif" pitchFamily="34" charset="0"/>
                <a:cs typeface="Times New Roman" pitchFamily="18" charset="0"/>
              </a:rPr>
              <a:t> </a:t>
            </a:r>
            <a:r>
              <a:rPr lang="uk-UA" sz="2000" i="1" dirty="0" err="1">
                <a:latin typeface="Microsoft Sans Serif" pitchFamily="34" charset="0"/>
                <a:cs typeface="Times New Roman" pitchFamily="18" charset="0"/>
              </a:rPr>
              <a:t>Донбасс</a:t>
            </a:r>
            <a:r>
              <a:rPr lang="uk-UA" sz="2000" i="1" dirty="0">
                <a:latin typeface="Microsoft Sans Serif" pitchFamily="34" charset="0"/>
                <a:cs typeface="Times New Roman" pitchFamily="18" charset="0"/>
              </a:rPr>
              <a:t> ».</a:t>
            </a:r>
            <a:r>
              <a:rPr lang="uk-UA" sz="2400" i="1" dirty="0">
                <a:latin typeface="Microsoft Sans Serif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2000" i="1" dirty="0">
                <a:latin typeface="Microsoft Sans Serif" pitchFamily="34" charset="0"/>
                <a:cs typeface="Times New Roman" pitchFamily="18" charset="0"/>
              </a:rPr>
              <a:t>   Від 1.11.1963 аспірант Інституту літератури Академії наук УРСР ім. Т. Шевченка у Києві зі спеціальності « Теорія літератури ».</a:t>
            </a:r>
          </a:p>
          <a:p>
            <a:pPr algn="ctr"/>
            <a:r>
              <a:rPr lang="uk-UA" sz="2400" i="1" dirty="0">
                <a:latin typeface="Microsoft Sans Serif" pitchFamily="34" charset="0"/>
                <a:cs typeface="Times New Roman" pitchFamily="18" charset="0"/>
              </a:rPr>
              <a:t> </a:t>
            </a:r>
            <a:r>
              <a:rPr lang="uk-UA" sz="2000" i="1" dirty="0">
                <a:latin typeface="Times New Roman" pitchFamily="18" charset="0"/>
              </a:rPr>
              <a:t>4.09.1985 – помер у концтаборі біля с. </a:t>
            </a:r>
            <a:r>
              <a:rPr lang="uk-UA" sz="2000" i="1" dirty="0" err="1">
                <a:latin typeface="Times New Roman" pitchFamily="18" charset="0"/>
              </a:rPr>
              <a:t>Кучино</a:t>
            </a:r>
            <a:r>
              <a:rPr lang="uk-UA" sz="2000" i="1" dirty="0">
                <a:latin typeface="Times New Roman" pitchFamily="18" charset="0"/>
              </a:rPr>
              <a:t>, Пермської області</a:t>
            </a:r>
          </a:p>
          <a:p>
            <a:pPr algn="ctr"/>
            <a:r>
              <a:rPr lang="uk-UA" sz="2000" i="1" dirty="0">
                <a:latin typeface="Times New Roman" pitchFamily="18" charset="0"/>
              </a:rPr>
              <a:t>19.11.89 перепохований разом з Олексою Тихим і Юрієм Литвином на Байковому кладовищі в Києві. </a:t>
            </a:r>
          </a:p>
          <a:p>
            <a:endParaRPr lang="uk-UA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286116" y="3643314"/>
            <a:ext cx="3643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dirty="0">
                <a:latin typeface="Monotype Corsiva" pitchFamily="66" charset="0"/>
              </a:rPr>
              <a:t>ВАСИЛЬ ПЕТРИК</a:t>
            </a:r>
            <a:endParaRPr lang="ru-RU" sz="2400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.io.ua/img_su/small/0010/46/00104634_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997200"/>
            <a:ext cx="2662237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57250" y="142875"/>
            <a:ext cx="5429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Сім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’</a:t>
            </a: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я Василя Стуса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285720" y="1071546"/>
            <a:ext cx="484031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Дмитро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Стус —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письменник, літературознавець, редактор, кандидат філологічних наук Як і батько нагороджений національною  премією України ім. Тараса Шевченка (2007) за книгу «Василь Стус: життя як творчість».</a:t>
            </a:r>
          </a:p>
        </p:txBody>
      </p:sp>
      <p:sp>
        <p:nvSpPr>
          <p:cNvPr id="17413" name="TextBox 9"/>
          <p:cNvSpPr txBox="1">
            <a:spLocks noChangeArrowheads="1"/>
          </p:cNvSpPr>
          <p:nvPr/>
        </p:nvSpPr>
        <p:spPr bwMode="auto">
          <a:xfrm>
            <a:off x="2411413" y="3929066"/>
            <a:ext cx="367347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1965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р.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безробітній Василь Стус одружується із людиною, яка прийняла на свої плечі весь тягар його бурлацького життя - Валентиною Попелюх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>
                <a:latin typeface="Times New Roman" pitchFamily="18" charset="0"/>
              </a:rPr>
              <a:t>Жінка,що стала для поета Музою, втіленням небесної   </a:t>
            </a:r>
            <a:r>
              <a:rPr lang="uk-UA" sz="2000" dirty="0" err="1">
                <a:latin typeface="Times New Roman" pitchFamily="18" charset="0"/>
              </a:rPr>
              <a:t>Беатріче</a:t>
            </a:r>
            <a:r>
              <a:rPr lang="uk-UA" sz="2000" dirty="0">
                <a:latin typeface="Times New Roman" pitchFamily="18" charset="0"/>
              </a:rPr>
              <a:t>.</a:t>
            </a:r>
          </a:p>
          <a:p>
            <a:endParaRPr lang="uk-UA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http://www.angelfire.com/tn/tysovska/images/Stus6.jpg"/>
          <p:cNvPicPr>
            <a:picLocks noChangeAspect="1" noChangeArrowheads="1"/>
          </p:cNvPicPr>
          <p:nvPr/>
        </p:nvPicPr>
        <p:blipFill>
          <a:blip r:embed="rId3"/>
          <a:srcRect l="4475" r="3033"/>
          <a:stretch>
            <a:fillRect/>
          </a:stretch>
        </p:blipFill>
        <p:spPr bwMode="auto">
          <a:xfrm>
            <a:off x="5867400" y="260350"/>
            <a:ext cx="2952750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071942"/>
            <a:ext cx="2095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428625" y="3000375"/>
            <a:ext cx="8286750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Читати </a:t>
            </a:r>
            <a:r>
              <a:rPr lang="uk-UA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Василя Стуса надзвичайно цікаво і непросто. Його поезія </a:t>
            </a:r>
            <a:r>
              <a:rPr lang="uk-UA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“Наскрізь</a:t>
            </a:r>
            <a:r>
              <a:rPr lang="uk-UA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людська й людяна, вона повна піднесень і падінь, одчаїв і спалахів радості, прокльонів і прощень, криків болю й скреготів зціплених зубів, </a:t>
            </a:r>
            <a:r>
              <a:rPr lang="uk-UA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зіщулень</a:t>
            </a:r>
            <a:r>
              <a:rPr lang="uk-UA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у собі й </a:t>
            </a:r>
            <a:r>
              <a:rPr lang="uk-UA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розкривань</a:t>
            </a:r>
            <a:r>
              <a:rPr lang="uk-UA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безмежності </a:t>
            </a:r>
            <a:r>
              <a:rPr lang="uk-UA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світу”</a:t>
            </a:r>
            <a:r>
              <a:rPr lang="uk-UA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- пише Ю.</a:t>
            </a:r>
            <a:r>
              <a:rPr lang="uk-UA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Шевельов</a:t>
            </a:r>
            <a:r>
              <a:rPr lang="uk-UA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uk-UA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uk-UA" sz="2400" b="1" dirty="0">
                <a:solidFill>
                  <a:srgbClr val="FF0000"/>
                </a:solidFill>
                <a:latin typeface="Monotype Corsiva" pitchFamily="66" charset="0"/>
              </a:rPr>
              <a:t>Секрети творчої лабораторії поета:  </a:t>
            </a:r>
          </a:p>
          <a:p>
            <a:r>
              <a:rPr lang="uk-UA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співіснування стилів у творі, поєднання </a:t>
            </a:r>
            <a:r>
              <a:rPr lang="uk-UA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непоєднаного</a:t>
            </a:r>
            <a:r>
              <a:rPr lang="uk-UA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(звуки стають кольором, колір – запахом), внутрішні діалоги, розгорнуті порівняння, насиченість метафорами, внесення у мову діалектизмів, архаїзмів, власних словотворень тощо.</a:t>
            </a:r>
            <a:r>
              <a:rPr lang="uk-UA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accent1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71750" y="428625"/>
            <a:ext cx="57864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Палай душа. Палай, а не ридай.</a:t>
            </a:r>
            <a:br>
              <a:rPr lang="uk-UA" sz="240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У бiлiй холоднечі сонце Україні.</a:t>
            </a:r>
            <a:br>
              <a:rPr lang="uk-UA" sz="240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Ти тінь шукай червону калини,</a:t>
            </a:r>
            <a:br>
              <a:rPr lang="uk-UA" sz="240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на чорних водах тінь її шукай ... ".</a:t>
            </a:r>
            <a:endParaRPr lang="ru-RU" sz="2400">
              <a:solidFill>
                <a:srgbClr val="782A69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http://www.stus.kiev.ua/portretyf.files/image0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1979613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285750" y="1214423"/>
            <a:ext cx="8858250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latin typeface="Constantia" pitchFamily="18" charset="0"/>
              </a:rPr>
              <a:t>     </a:t>
            </a:r>
            <a:r>
              <a:rPr lang="uk-UA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Інтимний світ В. Стуса починався юнацькими поезіями про природу, здебільшого написана у в’язниці. Не флегматичним споглядачем, а вдумливим і уважним читачем природи постає поет у пейзажних замальовках: « Надворі сніг»,  « Ранній березень», «На розквітлому лузі», «Весняний етюд», «По голубих лугах, мов голуб».</a:t>
            </a:r>
            <a:br>
              <a:rPr lang="uk-UA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1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87868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000" dirty="0">
                <a:solidFill>
                  <a:srgbClr val="FF0000"/>
                </a:solidFill>
                <a:latin typeface="Monotype Corsiva" pitchFamily="66" charset="0"/>
              </a:rPr>
              <a:t>Інтимна лірика</a:t>
            </a:r>
            <a:endParaRPr lang="ru-RU" sz="6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142875" y="5929313"/>
            <a:ext cx="8715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</a:t>
            </a:r>
          </a:p>
        </p:txBody>
      </p:sp>
      <p:sp>
        <p:nvSpPr>
          <p:cNvPr id="20487" name="TextBox 9"/>
          <p:cNvSpPr txBox="1">
            <a:spLocks noChangeArrowheads="1"/>
          </p:cNvSpPr>
          <p:nvPr/>
        </p:nvSpPr>
        <p:spPr bwMode="auto">
          <a:xfrm>
            <a:off x="642938" y="3786188"/>
            <a:ext cx="2571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onstantia" pitchFamily="18" charset="0"/>
              </a:rPr>
              <a:t/>
            </a:r>
            <a:br>
              <a:rPr lang="ru-RU" sz="1100">
                <a:latin typeface="Constantia" pitchFamily="18" charset="0"/>
              </a:rPr>
            </a:br>
            <a:endParaRPr lang="ru-RU" sz="1100">
              <a:latin typeface="Constantia" pitchFamily="18" charset="0"/>
            </a:endParaRPr>
          </a:p>
        </p:txBody>
      </p:sp>
      <p:sp>
        <p:nvSpPr>
          <p:cNvPr id="20488" name="TextBox 10"/>
          <p:cNvSpPr txBox="1">
            <a:spLocks noChangeArrowheads="1"/>
          </p:cNvSpPr>
          <p:nvPr/>
        </p:nvSpPr>
        <p:spPr bwMode="auto">
          <a:xfrm>
            <a:off x="357188" y="4643446"/>
            <a:ext cx="87868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В. Стус — майстер відтворення психологічних настроїв не тільки власної душі, він тонкий знавець внутрішнього світу милих і дорогих його серцю людей. Наскрізною проблемою інтимної лірики В. Стуса є одвічна проблема добра й зла, позиція вибору кожної людини або вічного, або тлінного. </a:t>
            </a:r>
            <a:endParaRPr lang="uk-UA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9" name="TextBox 11"/>
          <p:cNvSpPr txBox="1">
            <a:spLocks noChangeArrowheads="1"/>
          </p:cNvSpPr>
          <p:nvPr/>
        </p:nvSpPr>
        <p:spPr bwMode="auto">
          <a:xfrm>
            <a:off x="357188" y="2928934"/>
            <a:ext cx="87868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dirty="0">
                <a:latin typeface="Constantia" pitchFamily="18" charset="0"/>
              </a:rPr>
              <a:t>   </a:t>
            </a:r>
            <a:r>
              <a:rPr lang="uk-UA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Теплотою й щирістю, тихою печаллю й любов'ю пройняті Стусові посвяти своїй матері; спокутує провину перед дружиною, яка терпить наругу,перед сестрою, що вистоювала годинами біля неприступних мурів, аби зарадити, допомогти братові, щоб не відчував себе таким одиноким і покинутим. 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429500" y="92868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35150" y="836613"/>
            <a:ext cx="554513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 i="1" dirty="0">
                <a:latin typeface="Constantia" pitchFamily="18" charset="0"/>
              </a:rPr>
              <a:t>   </a:t>
            </a:r>
            <a:r>
              <a:rPr lang="uk-UA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Звичайно, вони наявні в Стуса, як у кожного поета, великого й малого. Є рядок, подібний до Тичини. Концепція України, як уже </a:t>
            </a:r>
            <a:r>
              <a:rPr lang="uk-UA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згадувано</a:t>
            </a:r>
            <a:r>
              <a:rPr lang="uk-UA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має деякі спільні риси з </a:t>
            </a:r>
            <a:r>
              <a:rPr lang="uk-UA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Маланюковою</a:t>
            </a:r>
            <a:r>
              <a:rPr lang="uk-UA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Звукова організація виказує знайомство з Б. Пастернаком. Інтонації Миколи Зерова </a:t>
            </a:r>
            <a:r>
              <a:rPr lang="uk-UA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слідні</a:t>
            </a:r>
            <a:r>
              <a:rPr lang="uk-UA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 поезії «Пахтять кульбаби...» і, меншою мірою, «Про що тобі я зможу повісти». Вірш «У небі зорі...» виявляє спорідненість настрою з «</a:t>
            </a:r>
            <a:r>
              <a:rPr lang="uk-UA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Выхожу</a:t>
            </a:r>
            <a:r>
              <a:rPr lang="uk-UA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один я на дорогу» М.Лермонтова. Але все це подібності в одному елементі поезії, там у мові, там у ритмі, там у настрої. Ні одна з цих поезій не копіює твору старшого автора як цілість. Усе це досить чистий Стус у його самостійності і оригінальності. Через те, що Стус робив переклади з Рільке, говорилося про вплив німецького поета на українського. </a:t>
            </a:r>
          </a:p>
          <a:p>
            <a:pPr algn="just"/>
            <a:endParaRPr lang="uk-UA" sz="1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b="1" dirty="0">
              <a:solidFill>
                <a:srgbClr val="6600CC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71750" y="214313"/>
            <a:ext cx="6858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latin typeface="Monotype Corsiva" pitchFamily="66" charset="0"/>
              </a:rPr>
              <a:t>Літературні впливи</a:t>
            </a:r>
            <a:endParaRPr lang="ru-RU" sz="4000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596" y="5268913"/>
            <a:ext cx="8496300" cy="158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latin typeface="Constantia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Літературні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впливи в Стуса були, але вони не визначали його творчості. Шевченків був не вплив, — було ототожнення. Шевченко для нього — як українська мова. Він нею пише, він нею дихає, він кує й перековує її, як йому велить творчий дух. Не можна собі уявити Стуса поза українською мовою, не можна його уявити поза Шевченковою стихією. Разом з тим і, може, саме тому він — тільки він і його вірш — тільки його.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tx2"/>
              </a:solidFill>
              <a:latin typeface="Constantia" pitchFamily="18" charset="0"/>
            </a:endParaRPr>
          </a:p>
        </p:txBody>
      </p:sp>
      <p:pic>
        <p:nvPicPr>
          <p:cNvPr id="6" name="rg_hi" descr="http://t2.gstatic.com/images?q=tbn:ANd9GcRHauyyfWjDxjMz2udolqfbYX-Uh2cerMVCirPt9qsc7ghl5bf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44145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700213"/>
            <a:ext cx="13684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g_hi" descr="http://t1.gstatic.com/images?q=tbn:ANd9GcSWD0WVh1J-k5P4VJYuG0wDX8PGoRO5niBsgxmTRoEpnNMkuixd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825" y="3357563"/>
            <a:ext cx="143192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rg_hi" descr="http://t3.gstatic.com/images?q=tbn:ANd9GcRqnJLY_wuzY5GdF6DTUtnyw6MBc8oI8ququrSsqGWk4btxw59snw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24750" y="404813"/>
            <a:ext cx="14303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0.gstatic.com/images?q=tbn:ANd9GcT0Kb7ZsFmi3SifqsUuOyZwkwN1D5eHbwzxyqAhZB_6piXTFSmpBMOW1zU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24750" y="2060575"/>
            <a:ext cx="14398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96188" y="3644900"/>
            <a:ext cx="13684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rary.khai.edu/pages/stus/images/stus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3" y="3571876"/>
            <a:ext cx="1857374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library.khai.edu/pages/stus/images/stus_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643182"/>
            <a:ext cx="2235784" cy="3308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library.khai.edu/pages/stus/images/stus_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1357298"/>
            <a:ext cx="2022484" cy="302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library.khai.edu/pages/stus/images/stus_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1142984"/>
            <a:ext cx="199361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571750" y="285750"/>
            <a:ext cx="37861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Час творчості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асиль Стус. Зібрання творів. Том 1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1928812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Василь Стус. Таборовий зошит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786058"/>
            <a:ext cx="19288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www.stus.kiev.ua/Zvity.files/image0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3714752"/>
            <a:ext cx="19288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Файл:Vasyl Stus Zhyttja jak tvorchist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16" y="1071546"/>
            <a:ext cx="1905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643188" y="357188"/>
            <a:ext cx="4214812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Час творчості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1084</TotalTime>
  <Words>1350</Words>
  <Application>Microsoft Office PowerPoint</Application>
  <PresentationFormat>Экран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</dc:title>
  <dc:creator>Customer</dc:creator>
  <cp:lastModifiedBy>Admin</cp:lastModifiedBy>
  <cp:revision>113</cp:revision>
  <dcterms:created xsi:type="dcterms:W3CDTF">2011-03-25T15:49:39Z</dcterms:created>
  <dcterms:modified xsi:type="dcterms:W3CDTF">2015-01-26T19:52:00Z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937510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