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71" r:id="rId5"/>
    <p:sldId id="273" r:id="rId6"/>
    <p:sldId id="262" r:id="rId7"/>
    <p:sldId id="270" r:id="rId8"/>
    <p:sldId id="263" r:id="rId9"/>
    <p:sldId id="264" r:id="rId10"/>
    <p:sldId id="265" r:id="rId11"/>
    <p:sldId id="266" r:id="rId12"/>
    <p:sldId id="274" r:id="rId13"/>
    <p:sldId id="279" r:id="rId14"/>
    <p:sldId id="278" r:id="rId15"/>
    <p:sldId id="277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AB4065-9B0E-4267-96DB-2483F92DB3EC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2E7F52-2215-4416-BDF2-328A3E59EDF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3356992"/>
            <a:ext cx="6696744" cy="26642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Проблема  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                  вождя </a:t>
            </a:r>
            <a:r>
              <a:rPr lang="ru-RU" sz="4000" dirty="0" err="1" smtClean="0">
                <a:latin typeface="Segoe Script" pitchFamily="34" charset="0"/>
                <a:cs typeface="Browallia New" pitchFamily="34" charset="-34"/>
              </a:rPr>
              <a:t>і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 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народу в </a:t>
            </a:r>
            <a:r>
              <a:rPr lang="ru-RU" sz="4000" dirty="0" err="1" smtClean="0">
                <a:latin typeface="Segoe Script" pitchFamily="34" charset="0"/>
                <a:cs typeface="Browallia New" pitchFamily="34" charset="-34"/>
              </a:rPr>
              <a:t>поемі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 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/>
            </a:r>
            <a:br>
              <a:rPr lang="ru-RU" sz="4000" dirty="0" smtClean="0">
                <a:latin typeface="Segoe Script" pitchFamily="34" charset="0"/>
                <a:cs typeface="Browallia New" pitchFamily="34" charset="-34"/>
              </a:rPr>
            </a:br>
            <a:r>
              <a:rPr lang="ru-RU" sz="4000" dirty="0" err="1" smtClean="0">
                <a:latin typeface="Segoe Script" pitchFamily="34" charset="0"/>
                <a:cs typeface="Browallia New" pitchFamily="34" charset="-34"/>
              </a:rPr>
              <a:t>Івана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 Франка "</a:t>
            </a:r>
            <a:r>
              <a:rPr lang="ru-RU" sz="4000" dirty="0" err="1" smtClean="0">
                <a:latin typeface="Segoe Script" pitchFamily="34" charset="0"/>
                <a:cs typeface="Browallia New" pitchFamily="34" charset="-34"/>
              </a:rPr>
              <a:t>Мойсей</a:t>
            </a:r>
            <a:r>
              <a:rPr lang="ru-RU" sz="4000" dirty="0" smtClean="0">
                <a:latin typeface="Segoe Script" pitchFamily="34" charset="0"/>
                <a:cs typeface="Browallia New" pitchFamily="34" charset="-34"/>
              </a:rPr>
              <a:t>"</a:t>
            </a:r>
            <a:br>
              <a:rPr lang="ru-RU" sz="4000" dirty="0" smtClean="0">
                <a:latin typeface="Segoe Script" pitchFamily="34" charset="0"/>
                <a:cs typeface="Browallia New" pitchFamily="34" charset="-34"/>
              </a:rPr>
            </a:br>
            <a:endParaRPr lang="ru-RU" sz="4000" dirty="0">
              <a:latin typeface="Segoe Script" pitchFamily="34" charset="0"/>
              <a:cs typeface="Browallia New" pitchFamily="34" charset="-3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97960" y="6272082"/>
            <a:ext cx="2646040" cy="585918"/>
          </a:xfrm>
        </p:spPr>
        <p:txBody>
          <a:bodyPr>
            <a:normAutofit/>
          </a:bodyPr>
          <a:lstStyle/>
          <a:p>
            <a:r>
              <a:rPr lang="uk-UA" sz="1000" dirty="0" smtClean="0"/>
              <a:t>Підготувала учениця 10–І класу</a:t>
            </a:r>
          </a:p>
          <a:p>
            <a:r>
              <a:rPr lang="uk-UA" sz="1000" dirty="0" err="1" smtClean="0"/>
              <a:t>Білокінь</a:t>
            </a:r>
            <a:r>
              <a:rPr lang="uk-UA" sz="1000" dirty="0" smtClean="0"/>
              <a:t> Анастасія</a:t>
            </a:r>
            <a:endParaRPr lang="ru-RU" sz="1000" dirty="0"/>
          </a:p>
        </p:txBody>
      </p:sp>
      <p:pic>
        <p:nvPicPr>
          <p:cNvPr id="1026" name="Picture 2" descr="E:\tencommandme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88640"/>
            <a:ext cx="5040560" cy="34338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36712" y="908720"/>
            <a:ext cx="1666528" cy="4369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52928" cy="6552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400" dirty="0" smtClean="0"/>
              <a:t>   Народ </a:t>
            </a:r>
            <a:r>
              <a:rPr lang="uk-UA" sz="4400" dirty="0" smtClean="0"/>
              <a:t>постає в поемі як маса, як образ з єдиним </a:t>
            </a:r>
            <a:r>
              <a:rPr lang="uk-UA" sz="4400" dirty="0" smtClean="0"/>
              <a:t>лицем.</a:t>
            </a:r>
          </a:p>
          <a:p>
            <a:pPr algn="ctr">
              <a:buNone/>
            </a:pPr>
            <a:r>
              <a:rPr lang="uk-UA" sz="4400" dirty="0" smtClean="0"/>
              <a:t> </a:t>
            </a:r>
            <a:r>
              <a:rPr lang="uk-UA" sz="4400" dirty="0" smtClean="0"/>
              <a:t>Смерть вождя стає початком руху </a:t>
            </a:r>
            <a:r>
              <a:rPr lang="uk-UA" sz="4400" dirty="0" smtClean="0"/>
              <a:t>вперед</a:t>
            </a:r>
            <a:r>
              <a:rPr lang="uk-UA" sz="4400" dirty="0" smtClean="0"/>
              <a:t>,</a:t>
            </a:r>
            <a:r>
              <a:rPr lang="uk-UA" sz="4400" dirty="0" smtClean="0"/>
              <a:t> пробудила </a:t>
            </a:r>
            <a:r>
              <a:rPr lang="uk-UA" sz="4400" dirty="0" smtClean="0"/>
              <a:t>в народі небачені сили, сколихнула його до боротьби за свободу.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Molnár_Moses_leading_the_Israelites_out_of_Egypt_18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060848"/>
            <a:ext cx="588645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32656" y="764704"/>
            <a:ext cx="1018456" cy="6529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7560840" cy="33843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/>
              <a:t>   Висновок </a:t>
            </a:r>
            <a:r>
              <a:rPr lang="uk-UA" sz="3200" dirty="0" smtClean="0"/>
              <a:t>поеми такий: народ </a:t>
            </a:r>
            <a:r>
              <a:rPr lang="uk-UA" sz="3200" dirty="0" smtClean="0"/>
              <a:t>великий, якщо </a:t>
            </a:r>
            <a:r>
              <a:rPr lang="uk-UA" sz="3200" dirty="0" smtClean="0"/>
              <a:t>він народжує пророків; без вождя, без духовного провідника неможливий поступ народу до висот свободи й цивілізації.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-243408"/>
            <a:ext cx="1080120" cy="864096"/>
          </a:xfrm>
        </p:spPr>
        <p:txBody>
          <a:bodyPr/>
          <a:lstStyle/>
          <a:p>
            <a:r>
              <a:rPr lang="uk-UA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7611616" cy="5832648"/>
          </a:xfrm>
        </p:spPr>
        <p:txBody>
          <a:bodyPr numCol="1">
            <a:noAutofit/>
          </a:bodyPr>
          <a:lstStyle/>
          <a:p>
            <a:pPr algn="ctr">
              <a:buNone/>
            </a:pPr>
            <a:r>
              <a:rPr lang="uk-UA" sz="3200" dirty="0" smtClean="0"/>
              <a:t>  </a:t>
            </a:r>
            <a:r>
              <a:rPr lang="uk-UA" sz="2800" dirty="0" smtClean="0">
                <a:solidFill>
                  <a:srgbClr val="0070C0"/>
                </a:solidFill>
              </a:rPr>
              <a:t>1</a:t>
            </a:r>
            <a:r>
              <a:rPr lang="uk-UA" sz="2800" dirty="0" smtClean="0">
                <a:solidFill>
                  <a:srgbClr val="0070C0"/>
                </a:solidFill>
              </a:rPr>
              <a:t>.</a:t>
            </a:r>
            <a:r>
              <a:rPr lang="uk-UA" sz="2800" dirty="0" smtClean="0"/>
              <a:t> До якого «обіцяного краю» йшов єврейський народ? 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а) до </a:t>
            </a:r>
            <a:r>
              <a:rPr lang="uk-UA" sz="2800" dirty="0" smtClean="0"/>
              <a:t>Єрусалиму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б</a:t>
            </a:r>
            <a:r>
              <a:rPr lang="uk-UA" sz="2800" dirty="0" smtClean="0"/>
              <a:t>) до </a:t>
            </a:r>
            <a:r>
              <a:rPr lang="uk-UA" sz="2800" dirty="0" smtClean="0"/>
              <a:t>Палестини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в</a:t>
            </a:r>
            <a:r>
              <a:rPr lang="uk-UA" sz="2800" dirty="0" smtClean="0"/>
              <a:t>) до </a:t>
            </a:r>
            <a:r>
              <a:rPr lang="ru-RU" sz="2800" dirty="0" smtClean="0"/>
              <a:t>Ханаана</a:t>
            </a:r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2.</a:t>
            </a:r>
            <a:r>
              <a:rPr lang="uk-UA" sz="2800" dirty="0" smtClean="0"/>
              <a:t> Супротивників Мойсея очолили </a:t>
            </a:r>
            <a:r>
              <a:rPr lang="uk-UA" sz="2800" dirty="0" smtClean="0"/>
              <a:t>…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а</a:t>
            </a:r>
            <a:r>
              <a:rPr lang="uk-UA" sz="2800" dirty="0" smtClean="0"/>
              <a:t>) </a:t>
            </a:r>
            <a:r>
              <a:rPr lang="uk-UA" sz="2800" dirty="0" err="1" smtClean="0"/>
              <a:t>Датан</a:t>
            </a:r>
            <a:r>
              <a:rPr lang="uk-UA" sz="2800" dirty="0" smtClean="0"/>
              <a:t> </a:t>
            </a:r>
            <a:r>
              <a:rPr lang="uk-UA" sz="2800" dirty="0" smtClean="0"/>
              <a:t>і </a:t>
            </a:r>
            <a:r>
              <a:rPr lang="uk-UA" sz="2800" dirty="0" err="1" smtClean="0"/>
              <a:t>Авірон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б</a:t>
            </a:r>
            <a:r>
              <a:rPr lang="uk-UA" sz="2800" dirty="0" smtClean="0"/>
              <a:t>) </a:t>
            </a:r>
            <a:r>
              <a:rPr lang="uk-UA" sz="2800" dirty="0" err="1" smtClean="0"/>
              <a:t>Єгошуа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в) </a:t>
            </a:r>
            <a:r>
              <a:rPr lang="uk-UA" sz="2800" dirty="0" err="1" smtClean="0"/>
              <a:t>Ваалу</a:t>
            </a:r>
            <a:r>
              <a:rPr lang="uk-UA" sz="2800" dirty="0" smtClean="0"/>
              <a:t> й Астарті</a:t>
            </a:r>
            <a:endParaRPr lang="ru-RU" sz="2800" dirty="0" smtClean="0"/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1520" y="260648"/>
            <a:ext cx="7683624" cy="612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3.</a:t>
            </a:r>
            <a:r>
              <a:rPr lang="uk-UA" sz="2800" dirty="0" smtClean="0">
                <a:solidFill>
                  <a:srgbClr val="FF0000"/>
                </a:solidFill>
              </a:rPr>
              <a:t> </a:t>
            </a:r>
            <a:r>
              <a:rPr lang="uk-UA" sz="2800" dirty="0" smtClean="0"/>
              <a:t>Хто домігся того, що на зборах синів </a:t>
            </a:r>
            <a:r>
              <a:rPr lang="uk-UA" sz="2800" dirty="0" err="1" smtClean="0"/>
              <a:t>Ізраїля</a:t>
            </a:r>
            <a:r>
              <a:rPr lang="uk-UA" sz="2800" dirty="0" smtClean="0"/>
              <a:t> було прийнято ухвалу, спрямовану проти Мойсея: </a:t>
            </a:r>
            <a:br>
              <a:rPr lang="uk-UA" sz="2800" dirty="0" smtClean="0"/>
            </a:br>
            <a:r>
              <a:rPr lang="uk-UA" sz="2800" dirty="0" smtClean="0"/>
              <a:t>               </a:t>
            </a:r>
            <a:r>
              <a:rPr lang="uk-UA" sz="2800" dirty="0" smtClean="0"/>
              <a:t>«</a:t>
            </a:r>
            <a:r>
              <a:rPr lang="uk-UA" sz="2800" dirty="0" smtClean="0"/>
              <a:t>Хто пророка із себе вдає...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                 …Той на пострах безумцям усім 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                 Між отсим поколінням 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                 Най опльований буде всіма 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                 І побитий камінням</a:t>
            </a:r>
            <a:r>
              <a:rPr lang="uk-UA" sz="2800" dirty="0" smtClean="0"/>
              <a:t>».</a:t>
            </a:r>
          </a:p>
          <a:p>
            <a:pPr>
              <a:buNone/>
            </a:pPr>
            <a:r>
              <a:rPr lang="uk-UA" sz="2800" dirty="0" smtClean="0"/>
              <a:t>а) </a:t>
            </a:r>
            <a:r>
              <a:rPr lang="uk-UA" sz="2800" dirty="0" err="1" smtClean="0"/>
              <a:t>Авірон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б) </a:t>
            </a:r>
            <a:r>
              <a:rPr lang="uk-UA" sz="2800" dirty="0" err="1" smtClean="0"/>
              <a:t>Датан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в) </a:t>
            </a:r>
            <a:r>
              <a:rPr lang="uk-UA" sz="2800" dirty="0" err="1" smtClean="0"/>
              <a:t>Азазель</a:t>
            </a:r>
            <a:endParaRPr lang="uk-UA" sz="2800" dirty="0" smtClean="0"/>
          </a:p>
          <a:p>
            <a:pPr>
              <a:buNone/>
            </a:pPr>
            <a:endParaRPr lang="ru-RU" sz="2300" dirty="0" smtClean="0"/>
          </a:p>
          <a:p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1520" y="404084"/>
            <a:ext cx="8352928" cy="56938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4.</a:t>
            </a:r>
            <a:r>
              <a:rPr lang="uk-UA" sz="2800" dirty="0" smtClean="0"/>
              <a:t> Чому громада не закидала Мойсея камінням?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а) через недовіру до </a:t>
            </a:r>
            <a:r>
              <a:rPr lang="uk-UA" sz="2800" dirty="0" err="1" smtClean="0"/>
              <a:t>Датана</a:t>
            </a:r>
            <a:r>
              <a:rPr lang="uk-UA" sz="2800" dirty="0" smtClean="0"/>
              <a:t> і </a:t>
            </a:r>
            <a:r>
              <a:rPr lang="uk-UA" sz="2800" dirty="0" err="1" smtClean="0"/>
              <a:t>Авілона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б) через повагу до нього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в) бо не хотіли бруднити руки</a:t>
            </a:r>
            <a:endParaRPr lang="ru-RU" sz="28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З чим Мойсей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порівнює єврейський народ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з ослом, який носить у зав'язаних міхах    хліб для інших, сам залишаючись голодним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з корчем,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що горить і не згасає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з Божою стрілою, яка повинна летіти в намічену ціль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79512" y="257451"/>
            <a:ext cx="8424936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Аби люди краще зрозуміли Мойсея, він розповів їм казку — алегорію. Про що у ній   йшлося?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а)як дерева стали вибирати собі короля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б)як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осел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носить у зав'язаних міхах хліб для інших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Авірон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насміхаючись казав, що доля, яку пропонує людям Мойсей…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а) це доля вигнанців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б) це доля пастуха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в) це доля «того осла»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8.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Чого Мойсей просив у Бога після вигнання?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а)щастя єврейському народу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б)щоб Бог озвався до нього </a:t>
            </a:r>
            <a:endParaRPr lang="ru-RU" sz="2800" dirty="0"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Як звали темного демона пустелі?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Азазель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Ваалу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в)Астарті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Про що розповів голос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, який здався йому голосом його матері?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а) легенду про відомого з давньогрецької міфології сліпого гіганта Оріона   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б) про зраду сина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Ізраїля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Оріона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в) про хлопчика, який чесно допоміг сліпому гіганту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908720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11.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Чому вмер Мойсей?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а)бо кинув напризволяще свій народ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б)бо на момент засумнівався в Бога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в)бо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уклав з демоном угоду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Times New Roman" pitchFamily="18" charset="0"/>
              </a:rPr>
              <a:t>12.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Що трапилось з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Авіроном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Датаном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?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а)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Авірона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камінням побили, а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Датана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повісили  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б) до кінця життя були у вигнанні   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в)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повели у бій єврейський народ 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72616" y="260648"/>
            <a:ext cx="226368" cy="130026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6632"/>
            <a:ext cx="4824536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/>
              <a:t>   Поема </a:t>
            </a:r>
            <a:r>
              <a:rPr lang="ru-RU" sz="3000" dirty="0" smtClean="0"/>
              <a:t>«</a:t>
            </a:r>
            <a:r>
              <a:rPr lang="ru-RU" sz="3000" dirty="0" err="1" smtClean="0"/>
              <a:t>Мойсей</a:t>
            </a:r>
            <a:r>
              <a:rPr lang="ru-RU" sz="3000" dirty="0" smtClean="0"/>
              <a:t>»</a:t>
            </a:r>
            <a:r>
              <a:rPr lang="ru-RU" sz="3000" dirty="0" smtClean="0"/>
              <a:t> </a:t>
            </a:r>
            <a:r>
              <a:rPr lang="ru-RU" sz="3000" dirty="0" smtClean="0"/>
              <a:t>          І</a:t>
            </a:r>
            <a:r>
              <a:rPr lang="ru-RU" sz="3000" dirty="0" smtClean="0"/>
              <a:t>. Франка</a:t>
            </a:r>
            <a:r>
              <a:rPr lang="uk-UA" sz="3000" dirty="0" smtClean="0"/>
              <a:t> </a:t>
            </a:r>
            <a:r>
              <a:rPr lang="uk-UA" sz="3000" dirty="0" smtClean="0"/>
              <a:t>була написана 1905 </a:t>
            </a:r>
            <a:r>
              <a:rPr lang="uk-UA" sz="3000" dirty="0" smtClean="0"/>
              <a:t>року</a:t>
            </a:r>
            <a:r>
              <a:rPr lang="uk-UA" sz="3000" dirty="0" smtClean="0"/>
              <a:t>, коли автор уже мав великий життєвий досвід. 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   У </a:t>
            </a:r>
            <a:r>
              <a:rPr lang="ru-RU" sz="3000" dirty="0" err="1" smtClean="0"/>
              <a:t>ній</a:t>
            </a:r>
            <a:r>
              <a:rPr lang="ru-RU" sz="3000" dirty="0" smtClean="0"/>
              <a:t> </a:t>
            </a:r>
            <a:r>
              <a:rPr lang="ru-RU" sz="3000" dirty="0" err="1" smtClean="0"/>
              <a:t>відображені</a:t>
            </a:r>
            <a:r>
              <a:rPr lang="ru-RU" sz="3000" dirty="0" smtClean="0"/>
              <a:t> </a:t>
            </a:r>
            <a:r>
              <a:rPr lang="ru-RU" sz="3000" dirty="0" err="1" smtClean="0"/>
              <a:t>думи</a:t>
            </a:r>
            <a:r>
              <a:rPr lang="ru-RU" sz="3000" dirty="0" smtClean="0"/>
              <a:t> </a:t>
            </a:r>
            <a:r>
              <a:rPr lang="ru-RU" sz="3000" dirty="0" err="1" smtClean="0"/>
              <a:t>поета</a:t>
            </a:r>
            <a:r>
              <a:rPr lang="ru-RU" sz="3000" dirty="0" smtClean="0"/>
              <a:t> про долю народу, про </a:t>
            </a:r>
            <a:r>
              <a:rPr lang="ru-RU" sz="3000" dirty="0" err="1" smtClean="0"/>
              <a:t>його</a:t>
            </a:r>
            <a:r>
              <a:rPr lang="ru-RU" sz="3000" dirty="0" smtClean="0"/>
              <a:t> шляхи до </a:t>
            </a:r>
            <a:r>
              <a:rPr lang="ru-RU" sz="3000" dirty="0" err="1" smtClean="0"/>
              <a:t>звільнення</a:t>
            </a:r>
            <a:r>
              <a:rPr lang="ru-RU" sz="3000" dirty="0" smtClean="0"/>
              <a:t> </a:t>
            </a:r>
            <a:r>
              <a:rPr lang="ru-RU" sz="3000" dirty="0" err="1" smtClean="0"/>
              <a:t>від</a:t>
            </a:r>
            <a:r>
              <a:rPr lang="ru-RU" sz="3000" dirty="0" smtClean="0"/>
              <a:t> </a:t>
            </a:r>
            <a:r>
              <a:rPr lang="ru-RU" sz="3000" dirty="0" err="1" smtClean="0"/>
              <a:t>соціального</a:t>
            </a:r>
            <a:r>
              <a:rPr lang="ru-RU" sz="3000" dirty="0" smtClean="0"/>
              <a:t> та </a:t>
            </a:r>
            <a:r>
              <a:rPr lang="ru-RU" sz="3000" dirty="0" err="1" smtClean="0"/>
              <a:t>національного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гніту</a:t>
            </a:r>
            <a:r>
              <a:rPr lang="ru-RU" sz="3000" dirty="0" smtClean="0"/>
              <a:t>, </a:t>
            </a:r>
            <a:r>
              <a:rPr lang="ru-RU" sz="3000" dirty="0" smtClean="0"/>
              <a:t>до </a:t>
            </a:r>
            <a:r>
              <a:rPr lang="ru-RU" sz="3000" dirty="0" err="1" smtClean="0"/>
              <a:t>вільного</a:t>
            </a:r>
            <a:r>
              <a:rPr lang="ru-RU" sz="3000" dirty="0" smtClean="0"/>
              <a:t>, нового </a:t>
            </a:r>
            <a:r>
              <a:rPr lang="ru-RU" sz="3000" dirty="0" err="1" smtClean="0"/>
              <a:t>життя</a:t>
            </a:r>
            <a:r>
              <a:rPr lang="ru-RU" sz="3000" dirty="0" smtClean="0"/>
              <a:t>.</a:t>
            </a:r>
            <a:endParaRPr lang="ru-RU" sz="3000" dirty="0" smtClean="0"/>
          </a:p>
        </p:txBody>
      </p:sp>
      <p:pic>
        <p:nvPicPr>
          <p:cNvPr id="2050" name="Picture 2" descr="E:\1106061530321017_f0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88640"/>
            <a:ext cx="3499832" cy="6218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65618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Segoe Script" pitchFamily="34" charset="0"/>
              </a:rPr>
              <a:t>У </a:t>
            </a:r>
            <a:r>
              <a:rPr lang="ru-RU" sz="2800" dirty="0" err="1" smtClean="0">
                <a:latin typeface="Segoe Script" pitchFamily="34" charset="0"/>
              </a:rPr>
              <a:t>поемі</a:t>
            </a:r>
            <a:r>
              <a:rPr lang="ru-RU" sz="2800" dirty="0" smtClean="0">
                <a:latin typeface="Segoe Script" pitchFamily="34" charset="0"/>
              </a:rPr>
              <a:t> «</a:t>
            </a:r>
            <a:r>
              <a:rPr lang="ru-RU" sz="2800" dirty="0" err="1" smtClean="0">
                <a:latin typeface="Segoe Script" pitchFamily="34" charset="0"/>
              </a:rPr>
              <a:t>Мойсей</a:t>
            </a:r>
            <a:r>
              <a:rPr lang="ru-RU" sz="2800" dirty="0" smtClean="0">
                <a:latin typeface="Segoe Script" pitchFamily="34" charset="0"/>
              </a:rPr>
              <a:t>» </a:t>
            </a:r>
            <a:r>
              <a:rPr lang="ru-RU" sz="2800" dirty="0" err="1" smtClean="0">
                <a:latin typeface="Segoe Script" pitchFamily="34" charset="0"/>
              </a:rPr>
              <a:t>розв'язується</a:t>
            </a:r>
            <a:r>
              <a:rPr lang="ru-RU" sz="2800" dirty="0" smtClean="0">
                <a:latin typeface="Segoe Script" pitchFamily="34" charset="0"/>
              </a:rPr>
              <a:t> складна проблема </a:t>
            </a:r>
            <a:r>
              <a:rPr lang="ru-RU" sz="2800" dirty="0" err="1" smtClean="0">
                <a:latin typeface="Segoe Script" pitchFamily="34" charset="0"/>
              </a:rPr>
              <a:t>взаємин</a:t>
            </a:r>
            <a:r>
              <a:rPr lang="ru-RU" sz="2800" dirty="0" smtClean="0">
                <a:latin typeface="Segoe Script" pitchFamily="34" charset="0"/>
              </a:rPr>
              <a:t> </a:t>
            </a:r>
            <a:br>
              <a:rPr lang="ru-RU" sz="2800" dirty="0" smtClean="0">
                <a:latin typeface="Segoe Script" pitchFamily="34" charset="0"/>
              </a:rPr>
            </a:br>
            <a:r>
              <a:rPr lang="ru-RU" sz="2800" dirty="0" smtClean="0">
                <a:latin typeface="Segoe Script" pitchFamily="34" charset="0"/>
              </a:rPr>
              <a:t>вождя </a:t>
            </a:r>
            <a:r>
              <a:rPr lang="ru-RU" sz="2800" dirty="0" err="1" smtClean="0">
                <a:latin typeface="Segoe Script" pitchFamily="34" charset="0"/>
              </a:rPr>
              <a:t>і</a:t>
            </a:r>
            <a:r>
              <a:rPr lang="ru-RU" sz="2800" dirty="0" smtClean="0">
                <a:latin typeface="Segoe Script" pitchFamily="34" charset="0"/>
              </a:rPr>
              <a:t> народу.</a:t>
            </a:r>
            <a:endParaRPr lang="ru-RU" sz="2800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28092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В </a:t>
            </a:r>
            <a:r>
              <a:rPr lang="ru-RU" sz="2800" dirty="0" smtClean="0"/>
              <a:t>основу </a:t>
            </a:r>
            <a:r>
              <a:rPr lang="ru-RU" sz="2800" dirty="0" err="1" smtClean="0"/>
              <a:t>поеми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покладено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відомий</a:t>
            </a:r>
            <a:r>
              <a:rPr lang="ru-RU" sz="2800" dirty="0" smtClean="0"/>
              <a:t> сюжет </a:t>
            </a:r>
            <a:r>
              <a:rPr lang="ru-RU" sz="2800" dirty="0" err="1" smtClean="0"/>
              <a:t>біблійського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оповідання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виведення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Мойсеєм</a:t>
            </a:r>
            <a:r>
              <a:rPr lang="ru-RU" sz="2800" dirty="0" smtClean="0"/>
              <a:t> </a:t>
            </a:r>
            <a:r>
              <a:rPr lang="ru-RU" sz="2800" dirty="0" err="1" smtClean="0"/>
              <a:t>іудейського</a:t>
            </a:r>
            <a:r>
              <a:rPr lang="ru-RU" sz="2800" dirty="0" smtClean="0"/>
              <a:t> народу в землю </a:t>
            </a:r>
            <a:r>
              <a:rPr lang="ru-RU" sz="2800" dirty="0" err="1" smtClean="0"/>
              <a:t>обітовану</a:t>
            </a:r>
            <a:r>
              <a:rPr lang="ru-RU" sz="2800" dirty="0" smtClean="0"/>
              <a:t>. У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smtClean="0"/>
              <a:t>легенду, яка </a:t>
            </a:r>
            <a:r>
              <a:rPr lang="ru-RU" sz="2800" dirty="0" err="1" smtClean="0"/>
              <a:t>символізує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нескінченний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пошук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кращої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долі</a:t>
            </a:r>
            <a:r>
              <a:rPr lang="ru-RU" sz="2800" dirty="0" smtClean="0"/>
              <a:t>, </a:t>
            </a:r>
            <a:r>
              <a:rPr lang="ru-RU" sz="2800" dirty="0" err="1" smtClean="0"/>
              <a:t>прагнення</a:t>
            </a:r>
            <a:r>
              <a:rPr lang="ru-RU" sz="2800" dirty="0" smtClean="0"/>
              <a:t> людей </a:t>
            </a:r>
            <a:r>
              <a:rPr lang="ru-RU" sz="2800" dirty="0" err="1" smtClean="0"/>
              <a:t>досягти</a:t>
            </a:r>
            <a:r>
              <a:rPr lang="ru-RU" sz="2800" dirty="0" smtClean="0"/>
              <a:t> </a:t>
            </a:r>
            <a:r>
              <a:rPr lang="ru-RU" sz="2800" dirty="0" smtClean="0"/>
              <a:t>мети</a:t>
            </a:r>
            <a:r>
              <a:rPr lang="ru-RU" sz="2800" dirty="0" smtClean="0"/>
              <a:t>, І. Франко </a:t>
            </a:r>
            <a:r>
              <a:rPr lang="ru-RU" sz="2800" dirty="0" err="1" smtClean="0"/>
              <a:t>вкладає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зміст</a:t>
            </a:r>
            <a:r>
              <a:rPr lang="ru-RU" sz="2800" dirty="0" smtClean="0"/>
              <a:t>, </a:t>
            </a:r>
            <a:r>
              <a:rPr lang="ru-RU" sz="2800" dirty="0" err="1" smtClean="0"/>
              <a:t>бо</a:t>
            </a:r>
            <a:r>
              <a:rPr lang="ru-RU" sz="2800" dirty="0" smtClean="0"/>
              <a:t> легенда </a:t>
            </a:r>
            <a:r>
              <a:rPr lang="ru-RU" sz="2800" dirty="0" err="1" smtClean="0"/>
              <a:t>відображає</a:t>
            </a:r>
            <a:r>
              <a:rPr lang="ru-RU" sz="2800" dirty="0" smtClean="0"/>
              <a:t> долю не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іудейського</a:t>
            </a:r>
            <a:r>
              <a:rPr lang="ru-RU" sz="2800" dirty="0" smtClean="0"/>
              <a:t>, а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українського</a:t>
            </a:r>
            <a:r>
              <a:rPr lang="ru-RU" sz="2800" dirty="0" smtClean="0"/>
              <a:t> народу.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1124744"/>
            <a:ext cx="298376" cy="2928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467600" cy="4949398"/>
          </a:xfrm>
          <a:prstGeom prst="horizontalScroll">
            <a:avLst>
              <a:gd name="adj" fmla="val 10342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uk-UA" dirty="0" smtClean="0"/>
              <a:t>Народе мій, засмучений, розбитий, </a:t>
            </a:r>
          </a:p>
          <a:p>
            <a:pPr algn="ctr">
              <a:buNone/>
            </a:pPr>
            <a:r>
              <a:rPr lang="uk-UA" dirty="0" smtClean="0"/>
              <a:t>Мов паралітик той на </a:t>
            </a:r>
            <a:r>
              <a:rPr lang="uk-UA" dirty="0" err="1" smtClean="0"/>
              <a:t>роздорожжу</a:t>
            </a:r>
            <a:r>
              <a:rPr lang="uk-UA" dirty="0" smtClean="0"/>
              <a:t>, </a:t>
            </a:r>
          </a:p>
          <a:p>
            <a:pPr algn="ctr">
              <a:buNone/>
            </a:pPr>
            <a:r>
              <a:rPr lang="uk-UA" dirty="0" smtClean="0"/>
              <a:t>    Людським презирством, ніби струпом </a:t>
            </a:r>
            <a:r>
              <a:rPr lang="uk-UA" dirty="0" smtClean="0"/>
              <a:t>вкритий</a:t>
            </a:r>
            <a:r>
              <a:rPr lang="uk-UA" dirty="0" smtClean="0"/>
              <a:t>!</a:t>
            </a: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Твоїм будущим душу я тривожу,</a:t>
            </a:r>
          </a:p>
          <a:p>
            <a:pPr algn="ctr">
              <a:buNone/>
            </a:pPr>
            <a:r>
              <a:rPr lang="uk-UA" dirty="0" smtClean="0"/>
              <a:t>Від сорому,який нащадків </a:t>
            </a:r>
            <a:r>
              <a:rPr lang="uk-UA" dirty="0" err="1" smtClean="0"/>
              <a:t>пізних</a:t>
            </a:r>
            <a:endParaRPr lang="uk-UA" dirty="0" smtClean="0"/>
          </a:p>
          <a:p>
            <a:pPr algn="ctr">
              <a:buNone/>
            </a:pPr>
            <a:r>
              <a:rPr lang="uk-UA" dirty="0" smtClean="0"/>
              <a:t>Палитиме, заснути я не можу.</a:t>
            </a:r>
          </a:p>
          <a:p>
            <a:pPr algn="ctr">
              <a:buNone/>
            </a:pPr>
            <a:endParaRPr lang="uk-UA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116632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стає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відомим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перших </a:t>
            </a:r>
            <a:r>
              <a:rPr lang="ru-RU" sz="3200" dirty="0" err="1" smtClean="0"/>
              <a:t>рядків</a:t>
            </a:r>
            <a:r>
              <a:rPr lang="ru-RU" sz="3200" dirty="0" smtClean="0"/>
              <a:t> </a:t>
            </a:r>
            <a:r>
              <a:rPr lang="ru-RU" sz="3200" dirty="0" err="1" smtClean="0"/>
              <a:t>поеми</a:t>
            </a:r>
            <a:r>
              <a:rPr lang="ru-RU" sz="3200" dirty="0" smtClean="0"/>
              <a:t>, </a:t>
            </a:r>
            <a:r>
              <a:rPr lang="ru-RU" sz="3200" dirty="0" err="1" smtClean="0"/>
              <a:t>якими</a:t>
            </a:r>
            <a:r>
              <a:rPr lang="ru-RU" sz="3200" dirty="0" smtClean="0"/>
              <a:t> поет </a:t>
            </a:r>
            <a:r>
              <a:rPr lang="ru-RU" sz="3200" dirty="0" err="1" smtClean="0"/>
              <a:t>звертається</a:t>
            </a:r>
            <a:r>
              <a:rPr lang="ru-RU" sz="3200" dirty="0" smtClean="0"/>
              <a:t> до народу:   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40568" y="764704"/>
            <a:ext cx="226368" cy="5809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260648"/>
            <a:ext cx="7529264" cy="820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Але </a:t>
            </a:r>
            <a:r>
              <a:rPr lang="ru-RU" dirty="0" err="1" smtClean="0"/>
              <a:t>його</a:t>
            </a:r>
            <a:r>
              <a:rPr lang="ru-RU" dirty="0" smtClean="0"/>
              <a:t> слова </a:t>
            </a:r>
            <a:r>
              <a:rPr lang="ru-RU" dirty="0" err="1" smtClean="0"/>
              <a:t>сповнені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на </a:t>
            </a:r>
            <a:r>
              <a:rPr lang="ru-RU" dirty="0" err="1" smtClean="0"/>
              <a:t>світле</a:t>
            </a:r>
            <a:r>
              <a:rPr lang="ru-RU" dirty="0" smtClean="0"/>
              <a:t> </a:t>
            </a:r>
            <a:r>
              <a:rPr lang="ru-RU" dirty="0" err="1" smtClean="0"/>
              <a:t>майбутнє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людей: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27809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539552" y="1196752"/>
            <a:ext cx="7560840" cy="1598444"/>
          </a:xfrm>
          <a:prstGeom prst="horizontalScroll">
            <a:avLst>
              <a:gd name="adj" fmla="val 10342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dirty="0" smtClean="0"/>
              <a:t> О, ні! Не самі сльози і зітхання</a:t>
            </a:r>
            <a:endParaRPr lang="ru-RU" sz="2400" dirty="0"/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dirty="0" smtClean="0"/>
              <a:t>  Тобі судились! Вірю в силу духа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dirty="0" smtClean="0"/>
              <a:t>    І в день </a:t>
            </a:r>
            <a:r>
              <a:rPr lang="uk-UA" sz="2400" dirty="0" err="1" smtClean="0"/>
              <a:t>воскресний</a:t>
            </a:r>
            <a:r>
              <a:rPr lang="uk-UA" sz="2400" dirty="0" smtClean="0"/>
              <a:t> </a:t>
            </a:r>
            <a:r>
              <a:rPr lang="uk-UA" sz="2400" dirty="0" err="1" smtClean="0"/>
              <a:t>твойого</a:t>
            </a:r>
            <a:r>
              <a:rPr lang="uk-UA" sz="2400" dirty="0" smtClean="0"/>
              <a:t> повстання.  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827584" y="2780928"/>
            <a:ext cx="7200800" cy="3909447"/>
          </a:xfrm>
          <a:prstGeom prst="horizontalScroll">
            <a:avLst>
              <a:gd name="adj" fmla="val 10342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r>
              <a:rPr lang="ru-RU" sz="2400" dirty="0"/>
              <a:t>Та </a:t>
            </a:r>
            <a:r>
              <a:rPr lang="ru-RU" sz="2400" dirty="0" err="1"/>
              <a:t>прийде</a:t>
            </a:r>
            <a:r>
              <a:rPr lang="ru-RU" sz="2400" dirty="0"/>
              <a:t> час,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ти</a:t>
            </a:r>
            <a:r>
              <a:rPr lang="ru-RU" sz="2400" dirty="0"/>
              <a:t> </a:t>
            </a:r>
            <a:r>
              <a:rPr lang="ru-RU" sz="2400" dirty="0" err="1"/>
              <a:t>огнистим</a:t>
            </a:r>
            <a:r>
              <a:rPr lang="ru-RU" sz="2400" dirty="0"/>
              <a:t> видом</a:t>
            </a:r>
            <a:br>
              <a:rPr lang="ru-RU" sz="2400" dirty="0"/>
            </a:br>
            <a:r>
              <a:rPr lang="ru-RU" sz="2400" dirty="0" err="1"/>
              <a:t>Засяєш</a:t>
            </a:r>
            <a:r>
              <a:rPr lang="ru-RU" sz="2400" dirty="0"/>
              <a:t> у </a:t>
            </a:r>
            <a:r>
              <a:rPr lang="ru-RU" sz="2400" dirty="0" err="1"/>
              <a:t>народів</a:t>
            </a:r>
            <a:r>
              <a:rPr lang="ru-RU" sz="2400" dirty="0"/>
              <a:t> </a:t>
            </a:r>
            <a:r>
              <a:rPr lang="ru-RU" sz="2400" dirty="0" err="1"/>
              <a:t>вольних</a:t>
            </a:r>
            <a:r>
              <a:rPr lang="ru-RU" sz="2400" dirty="0"/>
              <a:t> </a:t>
            </a:r>
            <a:r>
              <a:rPr lang="ru-RU" sz="2400" dirty="0" err="1"/>
              <a:t>колі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 err="1"/>
              <a:t>Труснеш</a:t>
            </a:r>
            <a:r>
              <a:rPr lang="ru-RU" sz="2400" dirty="0"/>
              <a:t> Кавказ, </a:t>
            </a:r>
            <a:r>
              <a:rPr lang="ru-RU" sz="2400" dirty="0" err="1"/>
              <a:t>впережешся</a:t>
            </a:r>
            <a:r>
              <a:rPr lang="ru-RU" sz="2400" dirty="0"/>
              <a:t> </a:t>
            </a:r>
            <a:r>
              <a:rPr lang="ru-RU" sz="2400" dirty="0" err="1"/>
              <a:t>Бескидом</a:t>
            </a:r>
            <a:r>
              <a:rPr lang="ru-RU" sz="2400" dirty="0" smtClean="0"/>
              <a:t>,</a:t>
            </a:r>
          </a:p>
          <a:p>
            <a:endParaRPr lang="ru-RU" sz="2400" dirty="0"/>
          </a:p>
          <a:p>
            <a:r>
              <a:rPr lang="ru-RU" sz="2400" dirty="0" err="1"/>
              <a:t>Покотиш</a:t>
            </a:r>
            <a:r>
              <a:rPr lang="ru-RU" sz="2400" dirty="0"/>
              <a:t> </a:t>
            </a:r>
            <a:r>
              <a:rPr lang="ru-RU" sz="2400" dirty="0" err="1"/>
              <a:t>Чорним</a:t>
            </a:r>
            <a:r>
              <a:rPr lang="ru-RU" sz="2400" dirty="0"/>
              <a:t> морем </a:t>
            </a:r>
            <a:r>
              <a:rPr lang="ru-RU" sz="2400" dirty="0" err="1"/>
              <a:t>гомін</a:t>
            </a:r>
            <a:r>
              <a:rPr lang="ru-RU" sz="2400" dirty="0"/>
              <a:t> </a:t>
            </a:r>
            <a:r>
              <a:rPr lang="ru-RU" sz="2400" dirty="0" err="1"/>
              <a:t>волі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І </a:t>
            </a:r>
            <a:r>
              <a:rPr lang="ru-RU" sz="2400" dirty="0" err="1"/>
              <a:t>глянеш</a:t>
            </a:r>
            <a:r>
              <a:rPr lang="ru-RU" sz="2400" dirty="0"/>
              <a:t>, як </a:t>
            </a:r>
            <a:r>
              <a:rPr lang="ru-RU" sz="2400" dirty="0" err="1"/>
              <a:t>хазяїн</a:t>
            </a:r>
            <a:r>
              <a:rPr lang="ru-RU" sz="2400" dirty="0"/>
              <a:t> </a:t>
            </a:r>
            <a:r>
              <a:rPr lang="ru-RU" sz="2400" dirty="0" err="1"/>
              <a:t>домовитий</a:t>
            </a:r>
            <a:r>
              <a:rPr lang="ru-RU" sz="2400" dirty="0"/>
              <a:t>,</a:t>
            </a:r>
            <a:br>
              <a:rPr lang="ru-RU" sz="2400" dirty="0"/>
            </a:br>
            <a:r>
              <a:rPr lang="ru-RU" sz="2400" dirty="0"/>
              <a:t>По </a:t>
            </a:r>
            <a:r>
              <a:rPr lang="ru-RU" sz="2400" dirty="0" err="1"/>
              <a:t>своїй</a:t>
            </a:r>
            <a:r>
              <a:rPr lang="ru-RU" sz="2400" dirty="0"/>
              <a:t> </a:t>
            </a:r>
            <a:r>
              <a:rPr lang="ru-RU" sz="2400" dirty="0" err="1"/>
              <a:t>хаті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по</a:t>
            </a:r>
            <a:r>
              <a:rPr lang="ru-RU" sz="2400" dirty="0"/>
              <a:t> </a:t>
            </a:r>
            <a:r>
              <a:rPr lang="ru-RU" sz="2400" dirty="0" err="1"/>
              <a:t>своїм</a:t>
            </a:r>
            <a:r>
              <a:rPr lang="ru-RU" sz="2400" dirty="0"/>
              <a:t> </a:t>
            </a:r>
            <a:r>
              <a:rPr lang="ru-RU" sz="2400" dirty="0" err="1"/>
              <a:t>полі</a:t>
            </a:r>
            <a:r>
              <a:rPr lang="ru-RU" sz="2400" dirty="0"/>
              <a:t>.</a:t>
            </a: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uk-UA" sz="2400" dirty="0" smtClean="0"/>
              <a:t>  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4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88640" y="692696"/>
            <a:ext cx="226368" cy="7969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0"/>
            <a:ext cx="8568952" cy="40770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800" dirty="0" smtClean="0"/>
              <a:t> </a:t>
            </a:r>
            <a:r>
              <a:rPr lang="uk-UA" sz="2800" dirty="0" smtClean="0"/>
              <a:t>  </a:t>
            </a:r>
            <a:r>
              <a:rPr lang="uk-UA" sz="3500" dirty="0" smtClean="0"/>
              <a:t>Такими </a:t>
            </a:r>
            <a:r>
              <a:rPr lang="uk-UA" sz="3500" dirty="0" smtClean="0"/>
              <a:t>самими гіркими й правдивими були слова Мойсея, коли він звертається до єврейського </a:t>
            </a:r>
            <a:r>
              <a:rPr lang="uk-UA" sz="3500" dirty="0" smtClean="0"/>
              <a:t>народу. </a:t>
            </a:r>
            <a:r>
              <a:rPr lang="uk-UA" sz="3500" dirty="0" smtClean="0"/>
              <a:t>Цей великий пророк погрожує і плаче, ненавидить і безмірно любить тих, хто виганяє його геть. Одвічна трагедія неприйняття і нерозуміння народом свого вождя. </a:t>
            </a:r>
            <a:endParaRPr lang="uk-UA" sz="3500" dirty="0" smtClean="0"/>
          </a:p>
          <a:p>
            <a:pPr algn="ctr"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      </a:t>
            </a:r>
            <a:r>
              <a:rPr lang="uk-UA" sz="2800" dirty="0" smtClean="0"/>
              <a:t> </a:t>
            </a:r>
            <a:r>
              <a:rPr lang="uk-UA" sz="2800" dirty="0" smtClean="0"/>
              <a:t>  </a:t>
            </a:r>
            <a:r>
              <a:rPr lang="uk-UA" sz="2800" dirty="0" smtClean="0"/>
              <a:t>               </a:t>
            </a:r>
            <a:r>
              <a:rPr lang="uk-UA" sz="2800" dirty="0" smtClean="0"/>
              <a:t> </a:t>
            </a:r>
            <a:endParaRPr lang="ru-RU" sz="2800" dirty="0"/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611560" y="3429000"/>
            <a:ext cx="7467600" cy="2888754"/>
          </a:xfrm>
          <a:prstGeom prst="horizontalScroll">
            <a:avLst>
              <a:gd name="adj" fmla="val 10342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О Ізраїлю! Якби ти знав, </a:t>
            </a:r>
            <a:b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           Чого в серці тім повно! </a:t>
            </a:r>
            <a:b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           Якби знав, як люблю я тебе! </a:t>
            </a:r>
            <a:b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           Як люблю невимовно! </a:t>
            </a:r>
            <a:b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           Ти мій рід, ти дитина моя, </a:t>
            </a:r>
            <a:b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           Ти вся честь моя й слава... 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170px-VictoryOLo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8640"/>
            <a:ext cx="3034624" cy="42484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32656" y="908720"/>
            <a:ext cx="586408" cy="5809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5220072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Але</a:t>
            </a:r>
            <a:r>
              <a:rPr lang="ru-RU" sz="2800" dirty="0" smtClean="0"/>
              <a:t>, як то часто </a:t>
            </a:r>
            <a:r>
              <a:rPr lang="ru-RU" sz="2800" dirty="0" err="1" smtClean="0"/>
              <a:t>відбувається</a:t>
            </a:r>
            <a:r>
              <a:rPr lang="ru-RU" sz="2800" dirty="0" smtClean="0"/>
              <a:t>, люди не </a:t>
            </a:r>
            <a:r>
              <a:rPr lang="ru-RU" sz="2800" dirty="0" err="1" smtClean="0"/>
              <a:t>прислухалися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слів</a:t>
            </a:r>
            <a:r>
              <a:rPr lang="ru-RU" sz="2800" dirty="0" smtClean="0"/>
              <a:t> пророка. </a:t>
            </a:r>
            <a:r>
              <a:rPr lang="ru-RU" sz="2800" dirty="0" err="1" smtClean="0"/>
              <a:t>Глибокого</a:t>
            </a:r>
            <a:r>
              <a:rPr lang="ru-RU" sz="2800" dirty="0" smtClean="0"/>
              <a:t> драматизму </a:t>
            </a:r>
            <a:r>
              <a:rPr lang="ru-RU" sz="2800" dirty="0" err="1" smtClean="0"/>
              <a:t>сповнена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прощальна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вигнаного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Мойсея</a:t>
            </a:r>
            <a:r>
              <a:rPr lang="ru-RU" sz="2800" dirty="0" smtClean="0"/>
              <a:t>. У </a:t>
            </a:r>
            <a:r>
              <a:rPr lang="ru-RU" sz="2800" dirty="0" err="1" smtClean="0"/>
              <a:t>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знайшла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глибока</a:t>
            </a:r>
            <a:r>
              <a:rPr lang="ru-RU" sz="2800" dirty="0" smtClean="0"/>
              <a:t> </a:t>
            </a:r>
            <a:r>
              <a:rPr lang="ru-RU" sz="2800" dirty="0" err="1" smtClean="0"/>
              <a:t>любов</a:t>
            </a:r>
            <a:r>
              <a:rPr lang="ru-RU" sz="2800" dirty="0" smtClean="0"/>
              <a:t> героя до народу,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яким</a:t>
            </a:r>
            <a:r>
              <a:rPr lang="ru-RU" sz="2800" dirty="0" smtClean="0"/>
              <a:t> </a:t>
            </a:r>
            <a:r>
              <a:rPr lang="ru-RU" sz="2800" dirty="0" err="1" smtClean="0"/>
              <a:t>пов'язані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найкращі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почуття</a:t>
            </a:r>
            <a:r>
              <a:rPr lang="ru-RU" sz="2800" dirty="0" smtClean="0"/>
              <a:t>, </a:t>
            </a:r>
            <a:r>
              <a:rPr lang="ru-RU" sz="2800" dirty="0" err="1" smtClean="0"/>
              <a:t>мрії</a:t>
            </a:r>
            <a:r>
              <a:rPr lang="ru-RU" sz="2800" dirty="0" smtClean="0"/>
              <a:t>,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високі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ідеали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залишаться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серці</a:t>
            </a:r>
            <a:r>
              <a:rPr lang="ru-RU" sz="2800" dirty="0" smtClean="0"/>
              <a:t>,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душі</a:t>
            </a:r>
            <a:r>
              <a:rPr lang="ru-RU" sz="2800" dirty="0" smtClean="0"/>
              <a:t> людей.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32656" y="764704"/>
            <a:ext cx="730424" cy="7249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4788024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Злий </a:t>
            </a:r>
            <a:r>
              <a:rPr lang="uk-UA" dirty="0" smtClean="0"/>
              <a:t>дух пустелі випробовує сили Мойсея, звинувачуючи його в тому, що вивів народ з рабства, щоб самому не бути рабом, а потім стати фараоном душ людських. Але совість пророка чиста, бо він справді слуга народний, "душа душі його". Але коли Мойсей на мить втрачає віру в правильність своїх вчинків, настає його смерть як вождя і Божа кара: нога Мойсея так і не ступить не землю Палестини, він тільки побачить її здалеку. </a:t>
            </a:r>
            <a:endParaRPr lang="ru-RU" dirty="0"/>
          </a:p>
        </p:txBody>
      </p:sp>
      <p:pic>
        <p:nvPicPr>
          <p:cNvPr id="3074" name="Picture 2" descr="E:\moses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268760"/>
            <a:ext cx="3744416" cy="5406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0608" y="764704"/>
            <a:ext cx="370384" cy="9221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96944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</a:t>
            </a:r>
          </a:p>
          <a:p>
            <a:pPr>
              <a:buNone/>
            </a:pPr>
            <a:r>
              <a:rPr lang="uk-UA" sz="2800" dirty="0" smtClean="0"/>
              <a:t> </a:t>
            </a:r>
            <a:r>
              <a:rPr lang="uk-UA" sz="2800" dirty="0" smtClean="0"/>
              <a:t>Втративши </a:t>
            </a:r>
            <a:r>
              <a:rPr lang="uk-UA" sz="2800" dirty="0" smtClean="0"/>
              <a:t>пророка, люди відчувають страшне духовне сирітство. </a:t>
            </a:r>
            <a:endParaRPr lang="uk-UA" sz="2800" dirty="0" smtClean="0"/>
          </a:p>
          <a:p>
            <a:pPr>
              <a:buNone/>
            </a:pPr>
            <a:endParaRPr lang="uk-UA" sz="2800" dirty="0" smtClean="0"/>
          </a:p>
          <a:p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 </a:t>
            </a:r>
            <a:r>
              <a:rPr lang="uk-UA" sz="2800" dirty="0" smtClean="0"/>
              <a:t> 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 </a:t>
            </a:r>
            <a:r>
              <a:rPr lang="uk-UA" sz="2800" dirty="0" smtClean="0"/>
              <a:t> І </a:t>
            </a:r>
            <a:r>
              <a:rPr lang="uk-UA" sz="2800" dirty="0" smtClean="0"/>
              <a:t>тепер з маси народної, породжений її духом, з'являється новий вождь </a:t>
            </a:r>
            <a:r>
              <a:rPr lang="uk-UA" sz="2800" dirty="0" err="1" smtClean="0"/>
              <a:t>Єгошуа</a:t>
            </a:r>
            <a:r>
              <a:rPr lang="uk-UA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свій</a:t>
            </a:r>
            <a:r>
              <a:rPr lang="ru-RU" sz="2800" dirty="0" smtClean="0"/>
              <a:t> народ до </a:t>
            </a:r>
            <a:r>
              <a:rPr lang="ru-RU" sz="2800" dirty="0" err="1" smtClean="0"/>
              <a:t>бажаної</a:t>
            </a:r>
            <a:r>
              <a:rPr lang="ru-RU" sz="2800" dirty="0" smtClean="0"/>
              <a:t> мети.</a:t>
            </a:r>
          </a:p>
          <a:p>
            <a:endParaRPr lang="ru-RU" sz="2800" dirty="0"/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611560" y="1340768"/>
            <a:ext cx="7467600" cy="2888754"/>
          </a:xfrm>
          <a:prstGeom prst="horizontalScroll">
            <a:avLst>
              <a:gd name="adj" fmla="val 10342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Чули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щезло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те, без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чого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Жить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ніхто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них не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годний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відчули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свою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провину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убивці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вбили у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сні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Найдорожчу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296</TotalTime>
  <Words>777</Words>
  <Application>Microsoft Office PowerPoint</Application>
  <PresentationFormat>Экран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 Проблема                    вождя і народу в поемі  Івана Франка "Мойсей" </vt:lpstr>
      <vt:lpstr>Слайд 2</vt:lpstr>
      <vt:lpstr>У поемі «Мойсей» розв'язується складна проблема взаємин  вождя і народу.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Тест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вождя і народу в поемі  Івана Франка "Мойсей"</dc:title>
  <dc:creator>фф</dc:creator>
  <cp:lastModifiedBy>фф</cp:lastModifiedBy>
  <cp:revision>30</cp:revision>
  <dcterms:created xsi:type="dcterms:W3CDTF">2013-12-17T15:57:04Z</dcterms:created>
  <dcterms:modified xsi:type="dcterms:W3CDTF">2013-12-17T20:53:33Z</dcterms:modified>
</cp:coreProperties>
</file>