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343124-4706-41F4-86A1-68E888633028}" type="datetimeFigureOut">
              <a:rPr lang="uk-UA" smtClean="0"/>
              <a:pPr/>
              <a:t>10.12.2014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7E228-D23C-4150-A9EF-07A2D983EC7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ovoroda.info/zhittya_i_tvorchist_Grygoriya_Skovorody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«Сад </a:t>
            </a:r>
            <a:r>
              <a:rPr lang="ru-RU" dirty="0" err="1" smtClean="0"/>
              <a:t>Божественних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» - Г. Сковорода. 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Скільки</a:t>
            </a:r>
            <a:r>
              <a:rPr lang="ru-RU" dirty="0" smtClean="0"/>
              <a:t> зла </a:t>
            </a:r>
            <a:r>
              <a:rPr lang="ru-RU" dirty="0" err="1" smtClean="0"/>
              <a:t>таїться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за гарною </a:t>
            </a:r>
            <a:r>
              <a:rPr lang="ru-RU" dirty="0" err="1" smtClean="0"/>
              <a:t>подобою</a:t>
            </a:r>
            <a:r>
              <a:rPr lang="ru-RU" dirty="0" smtClean="0"/>
              <a:t>: гадюка </a:t>
            </a:r>
            <a:r>
              <a:rPr lang="ru-RU" dirty="0" err="1" smtClean="0"/>
              <a:t>ховається</a:t>
            </a:r>
            <a:r>
              <a:rPr lang="ru-RU" dirty="0" smtClean="0"/>
              <a:t> в </a:t>
            </a:r>
            <a:r>
              <a:rPr lang="ru-RU" dirty="0" err="1" smtClean="0"/>
              <a:t>траві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sad-pisen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5292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Григорій Савич Сковорода</a:t>
            </a:r>
            <a:endParaRPr lang="uk-UA" dirty="0"/>
          </a:p>
        </p:txBody>
      </p:sp>
      <p:pic>
        <p:nvPicPr>
          <p:cNvPr id="12" name="Содержимое 11" descr="skovoroda-s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3056" y="3933056"/>
            <a:ext cx="8153400" cy="2550849"/>
          </a:xfrm>
        </p:spPr>
      </p:pic>
      <p:sp>
        <p:nvSpPr>
          <p:cNvPr id="17" name="TextBox 16"/>
          <p:cNvSpPr txBox="1"/>
          <p:nvPr/>
        </p:nvSpPr>
        <p:spPr>
          <a:xfrm>
            <a:off x="539552" y="162880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межі двох періодів історії українського письменства </a:t>
            </a:r>
            <a:r>
              <a:rPr lang="uk-UA" dirty="0" err="1" smtClean="0"/>
              <a:t>височить</a:t>
            </a:r>
            <a:r>
              <a:rPr lang="uk-UA" dirty="0" smtClean="0"/>
              <a:t> постать видатного українського поета, педагога, просвітителя, філософа </a:t>
            </a:r>
            <a:r>
              <a:rPr lang="uk-UA" dirty="0" smtClean="0">
                <a:hlinkClick r:id="rId3"/>
              </a:rPr>
              <a:t>Григорія Савича Сковороди</a:t>
            </a:r>
            <a:r>
              <a:rPr lang="uk-UA" dirty="0" smtClean="0"/>
              <a:t>. </a:t>
            </a:r>
            <a:endParaRPr lang="uk-UA" dirty="0" smtClean="0"/>
          </a:p>
          <a:p>
            <a:r>
              <a:rPr lang="uk-UA" dirty="0" smtClean="0"/>
              <a:t>Те</a:t>
            </a:r>
            <a:r>
              <a:rPr lang="uk-UA" dirty="0" smtClean="0"/>
              <a:t>, що залишив нам у спадок Григорій Сковорода</a:t>
            </a:r>
            <a:r>
              <a:rPr lang="uk-UA" dirty="0" smtClean="0"/>
              <a:t>, -</a:t>
            </a:r>
            <a:r>
              <a:rPr lang="uk-UA" dirty="0" smtClean="0"/>
              <a:t> Байки Харківські, Збірка «Сад божественних пісень» та інші поетичні твори, філософські трактати, листи із учнями, афоризми - це джерело, з якого черпатимуть наснагу ще десятки нових поколінь.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“Сад</a:t>
            </a:r>
            <a:r>
              <a:rPr lang="uk-UA" dirty="0" smtClean="0"/>
              <a:t> Божественних </a:t>
            </a:r>
            <a:r>
              <a:rPr lang="uk-UA" dirty="0" err="1" smtClean="0"/>
              <a:t>пісень”</a:t>
            </a:r>
            <a:endParaRPr lang="uk-UA" dirty="0"/>
          </a:p>
        </p:txBody>
      </p:sp>
      <p:pic>
        <p:nvPicPr>
          <p:cNvPr id="7" name="Содержимое 6" descr="58be018042e7fcd4ceb1ed35432d316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088232" cy="334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01211061626-g.skovorod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483768" y="3573016"/>
            <a:ext cx="2016224" cy="289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kovoroda-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3016"/>
            <a:ext cx="2016224" cy="285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628800"/>
            <a:ext cx="2232000" cy="350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1772816"/>
            <a:ext cx="367240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/>
              <a:t>Пізнаєш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істину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ввійде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тоді</a:t>
            </a:r>
            <a:r>
              <a:rPr lang="ru-RU" sz="2400" i="1" dirty="0" smtClean="0"/>
              <a:t> у кров твою </a:t>
            </a:r>
            <a:r>
              <a:rPr lang="ru-RU" sz="2400" i="1" dirty="0" err="1" smtClean="0"/>
              <a:t>сонце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Чому Сковорода саме так назвав свою збірку віршів?</a:t>
            </a:r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3886200" cy="5373216"/>
          </a:xfrm>
        </p:spPr>
        <p:txBody>
          <a:bodyPr>
            <a:noAutofit/>
          </a:bodyPr>
          <a:lstStyle/>
          <a:p>
            <a:r>
              <a:rPr lang="uk-UA" sz="2000" dirty="0" smtClean="0"/>
              <a:t>По-перше</a:t>
            </a:r>
            <a:r>
              <a:rPr lang="uk-UA" sz="2000" dirty="0" smtClean="0"/>
              <a:t>, за давньою поетичною </a:t>
            </a:r>
            <a:r>
              <a:rPr lang="uk-UA" sz="2000" dirty="0" smtClean="0"/>
              <a:t>традицією, </a:t>
            </a:r>
            <a:r>
              <a:rPr lang="uk-UA" sz="2000" dirty="0" smtClean="0"/>
              <a:t>а беручи до своїх пісень епіграфи із Біблії, по-своєму переосмислюючи біблійні мотиви, Сковорода називає їх "божественними</a:t>
            </a:r>
            <a:r>
              <a:rPr lang="uk-UA" sz="2000" dirty="0" smtClean="0"/>
              <a:t>".</a:t>
            </a:r>
          </a:p>
          <a:p>
            <a:r>
              <a:rPr lang="uk-UA" sz="2000" dirty="0" smtClean="0"/>
              <a:t>По-друге, одним з улюблених занять Сковороди була музика; він майстерно грав на багатьох інструментах: скрипці, флейті, бандурі, </a:t>
            </a:r>
            <a:r>
              <a:rPr lang="uk-UA" sz="2000" dirty="0" err="1" smtClean="0"/>
              <a:t>гуслях</a:t>
            </a:r>
            <a:r>
              <a:rPr lang="uk-UA" sz="2000" dirty="0" smtClean="0"/>
              <a:t>, органі, створив духовні концерти, поклав деякі псалми та ряд віршів на музику (пізніше пісні Сковороди були записані з уст кобзарів, лірників).</a:t>
            </a:r>
            <a:endParaRPr lang="uk-UA" sz="2000" dirty="0"/>
          </a:p>
        </p:txBody>
      </p:sp>
      <p:pic>
        <p:nvPicPr>
          <p:cNvPr id="5" name="Содержимое 4" descr="1pf_en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293048" y="620688"/>
            <a:ext cx="1815456" cy="2592288"/>
          </a:xfrm>
        </p:spPr>
      </p:pic>
      <p:pic>
        <p:nvPicPr>
          <p:cNvPr id="6" name="Рисунок 5" descr="71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431" y="4725144"/>
            <a:ext cx="3412569" cy="2132856"/>
          </a:xfrm>
          <a:prstGeom prst="rect">
            <a:avLst/>
          </a:prstGeom>
        </p:spPr>
      </p:pic>
      <p:pic>
        <p:nvPicPr>
          <p:cNvPr id="8" name="Рисунок 7" descr="fle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291138"/>
            <a:ext cx="1904999" cy="156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745557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77072"/>
            <a:ext cx="2687960" cy="11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052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3452" y="1556792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Libertate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316288" cy="49357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свобода? Добро в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якеє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err="1" smtClean="0"/>
              <a:t>Кажуть</a:t>
            </a:r>
            <a:r>
              <a:rPr lang="ru-RU" sz="2800" dirty="0" smtClean="0"/>
              <a:t>, </a:t>
            </a:r>
            <a:r>
              <a:rPr lang="ru-RU" sz="2800" dirty="0" err="1" smtClean="0"/>
              <a:t>неначе</a:t>
            </a:r>
            <a:r>
              <a:rPr lang="ru-RU" sz="2800" dirty="0" smtClean="0"/>
              <a:t>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золотеє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err="1" smtClean="0"/>
              <a:t>Ні</a:t>
            </a:r>
            <a:r>
              <a:rPr lang="ru-RU" sz="2800" dirty="0" smtClean="0"/>
              <a:t> ж </a:t>
            </a:r>
            <a:r>
              <a:rPr lang="ru-RU" sz="2800" dirty="0" err="1" smtClean="0"/>
              <a:t>бо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злотне</a:t>
            </a:r>
            <a:r>
              <a:rPr lang="ru-RU" sz="2800" dirty="0" smtClean="0"/>
              <a:t>: </a:t>
            </a:r>
            <a:r>
              <a:rPr lang="ru-RU" sz="2800" dirty="0" err="1" smtClean="0"/>
              <a:t>зрівнявши</a:t>
            </a:r>
            <a:r>
              <a:rPr lang="ru-RU" sz="2800" dirty="0" smtClean="0"/>
              <a:t> все </a:t>
            </a:r>
            <a:r>
              <a:rPr lang="ru-RU" sz="2800" dirty="0" err="1" smtClean="0"/>
              <a:t>злото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свободи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лиш</a:t>
            </a:r>
            <a:r>
              <a:rPr lang="ru-RU" sz="2800" dirty="0" smtClean="0"/>
              <a:t> болото.</a:t>
            </a:r>
            <a:br>
              <a:rPr lang="ru-RU" sz="2800" dirty="0" smtClean="0"/>
            </a:br>
            <a:r>
              <a:rPr lang="ru-RU" sz="2800" dirty="0" smtClean="0"/>
              <a:t>О, </a:t>
            </a:r>
            <a:r>
              <a:rPr lang="ru-RU" sz="2800" dirty="0" err="1" smtClean="0"/>
              <a:t>якби</a:t>
            </a:r>
            <a:r>
              <a:rPr lang="ru-RU" sz="2800" dirty="0" smtClean="0"/>
              <a:t> в </a:t>
            </a:r>
            <a:r>
              <a:rPr lang="ru-RU" sz="2800" dirty="0" err="1" smtClean="0"/>
              <a:t>дурні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пошитись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err="1" smtClean="0"/>
              <a:t>Щоб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свободи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міг</a:t>
            </a:r>
            <a:r>
              <a:rPr lang="ru-RU" sz="2800" dirty="0" smtClean="0"/>
              <a:t> я </a:t>
            </a:r>
            <a:r>
              <a:rPr lang="ru-RU" sz="2800" dirty="0" err="1" smtClean="0"/>
              <a:t>лишитись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Слава </a:t>
            </a:r>
            <a:r>
              <a:rPr lang="ru-RU" sz="2800" dirty="0" err="1" smtClean="0"/>
              <a:t>навіки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з</a:t>
            </a:r>
            <a:r>
              <a:rPr lang="ru-RU" sz="2800" dirty="0" smtClean="0"/>
              <a:t> тобою,</a:t>
            </a:r>
            <a:br>
              <a:rPr lang="ru-RU" sz="2800" dirty="0" smtClean="0"/>
            </a:br>
            <a:r>
              <a:rPr lang="ru-RU" sz="2800" dirty="0" err="1" smtClean="0"/>
              <a:t>Вольності</a:t>
            </a:r>
            <a:r>
              <a:rPr lang="ru-RU" sz="2800" dirty="0" smtClean="0"/>
              <a:t> отче, </a:t>
            </a:r>
            <a:r>
              <a:rPr lang="ru-RU" sz="2800" dirty="0" err="1" smtClean="0"/>
              <a:t>Богдане-герою</a:t>
            </a:r>
            <a:r>
              <a:rPr lang="ru-RU" sz="2800" dirty="0" smtClean="0"/>
              <a:t>!</a:t>
            </a:r>
            <a:endParaRPr lang="uk-UA" sz="2800" dirty="0"/>
          </a:p>
        </p:txBody>
      </p:sp>
      <p:pic>
        <p:nvPicPr>
          <p:cNvPr id="8" name="Содержимое 7" descr="ttz-Bremerhaven_twitter_faceboo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886200" cy="327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 </a:t>
            </a:r>
            <a:r>
              <a:rPr lang="ru-RU" sz="3600" b="1" dirty="0" err="1" smtClean="0"/>
              <a:t>спокою</a:t>
            </a:r>
            <a:r>
              <a:rPr lang="ru-RU" sz="3600" b="1" dirty="0" smtClean="0"/>
              <a:t> наш </a:t>
            </a:r>
            <a:r>
              <a:rPr lang="ru-RU" sz="3600" b="1" dirty="0" err="1" smtClean="0"/>
              <a:t>коханий</a:t>
            </a:r>
            <a:r>
              <a:rPr lang="ru-RU" sz="3600" b="1" dirty="0" smtClean="0"/>
              <a:t>! Де тебе </a:t>
            </a:r>
            <a:r>
              <a:rPr lang="ru-RU" sz="3600" b="1" dirty="0" err="1" smtClean="0"/>
              <a:t>знайти</a:t>
            </a:r>
            <a:r>
              <a:rPr lang="ru-RU" sz="3600" b="1" dirty="0" smtClean="0"/>
              <a:t> в наш час</a:t>
            </a:r>
            <a:r>
              <a:rPr lang="ru-RU" sz="3600" b="1" dirty="0" smtClean="0"/>
              <a:t>?...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 О </a:t>
            </a:r>
            <a:r>
              <a:rPr lang="uk-UA" dirty="0" smtClean="0"/>
              <a:t>спокою наш коханий! Де тебе знайти в наш час?</a:t>
            </a:r>
            <a:br>
              <a:rPr lang="uk-UA" dirty="0" smtClean="0"/>
            </a:br>
            <a:r>
              <a:rPr lang="uk-UA" dirty="0" smtClean="0"/>
              <a:t>Ти усім нам </a:t>
            </a:r>
            <a:r>
              <a:rPr lang="uk-UA" dirty="0" err="1" smtClean="0"/>
              <a:t>прежаданий</a:t>
            </a:r>
            <a:r>
              <a:rPr lang="uk-UA" dirty="0" smtClean="0"/>
              <a:t>, врізнобіч розкинув </a:t>
            </a:r>
            <a:r>
              <a:rPr lang="uk-UA" dirty="0" smtClean="0"/>
              <a:t>нас.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За </a:t>
            </a:r>
            <a:r>
              <a:rPr lang="uk-UA" dirty="0" smtClean="0"/>
              <a:t>тобою ген вітрила розгорнули кораблі,</a:t>
            </a:r>
            <a:br>
              <a:rPr lang="uk-UA" dirty="0" smtClean="0"/>
            </a:br>
            <a:r>
              <a:rPr lang="uk-UA" dirty="0" smtClean="0"/>
              <a:t>Щоб могли тебе ті крила на чужій знайти землі.</a:t>
            </a:r>
          </a:p>
          <a:p>
            <a:pPr>
              <a:buNone/>
            </a:pPr>
            <a:r>
              <a:rPr lang="uk-UA" dirty="0" smtClean="0"/>
              <a:t>      За </a:t>
            </a:r>
            <a:r>
              <a:rPr lang="uk-UA" dirty="0" smtClean="0"/>
              <a:t>тобою марширують, палять, знищують міста, </a:t>
            </a:r>
            <a:br>
              <a:rPr lang="uk-UA" dirty="0" smtClean="0"/>
            </a:br>
            <a:r>
              <a:rPr lang="uk-UA" dirty="0" smtClean="0"/>
              <a:t>Цілі роки бомбардують, а чи зможе хто </a:t>
            </a:r>
            <a:r>
              <a:rPr lang="uk-UA" dirty="0" err="1" smtClean="0"/>
              <a:t>дістать</a:t>
            </a:r>
            <a:r>
              <a:rPr lang="uk-UA" dirty="0" smtClean="0"/>
              <a:t>?</a:t>
            </a:r>
          </a:p>
          <a:p>
            <a:pPr>
              <a:buNone/>
            </a:pPr>
            <a:r>
              <a:rPr lang="uk-UA" dirty="0" smtClean="0"/>
              <a:t>      Щонайбільші </a:t>
            </a:r>
            <a:r>
              <a:rPr lang="uk-UA" dirty="0" smtClean="0"/>
              <a:t>там печалі, де велично-пишний дім, </a:t>
            </a:r>
            <a:br>
              <a:rPr lang="uk-UA" dirty="0" smtClean="0"/>
            </a:br>
            <a:r>
              <a:rPr lang="uk-UA" dirty="0" smtClean="0"/>
              <a:t>А найменше в серці жалю у будиночку </a:t>
            </a:r>
            <a:r>
              <a:rPr lang="uk-UA" dirty="0" smtClean="0"/>
              <a:t>малім… </a:t>
            </a:r>
            <a:endParaRPr lang="uk-UA" dirty="0" smtClean="0"/>
          </a:p>
        </p:txBody>
      </p:sp>
      <p:pic>
        <p:nvPicPr>
          <p:cNvPr id="5" name="Содержимое 4" descr="content_300820135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886200" cy="238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q8Q5oSpNJ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1088"/>
            <a:ext cx="3048000" cy="228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</TotalTime>
  <Words>183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«Сад Божественних Пісень» - Г. Сковорода.  </vt:lpstr>
      <vt:lpstr>Григорій Савич Сковорода</vt:lpstr>
      <vt:lpstr>“Сад Божественних пісень”</vt:lpstr>
      <vt:lpstr>Чому Сковорода саме так назвав свою збірку віршів? </vt:lpstr>
      <vt:lpstr>De Libertate</vt:lpstr>
      <vt:lpstr>О спокою наш коханий! Де тебе знайти в наш час?...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«Сад Божественних Пісень» - Г. Сковорода.</dc:title>
  <dc:creator>Натаниэль</dc:creator>
  <cp:lastModifiedBy>Натаниэль</cp:lastModifiedBy>
  <cp:revision>14</cp:revision>
  <dcterms:created xsi:type="dcterms:W3CDTF">2014-12-10T14:41:27Z</dcterms:created>
  <dcterms:modified xsi:type="dcterms:W3CDTF">2014-12-10T19:22:45Z</dcterms:modified>
</cp:coreProperties>
</file>