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19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30A3D-E99A-4E97-A177-69E68279FC01}" type="datetimeFigureOut">
              <a:rPr lang="uk-UA" smtClean="0"/>
              <a:pPr/>
              <a:t>21.11.2014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960EC-05F7-4794-A553-727F0E4F007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00760" y="6000768"/>
            <a:ext cx="3000396" cy="500066"/>
          </a:xfrm>
        </p:spPr>
        <p:txBody>
          <a:bodyPr/>
          <a:lstStyle/>
          <a:p>
            <a:pPr lvl="0" algn="l" fontAlgn="base">
              <a:spcBef>
                <a:spcPct val="50000"/>
              </a:spcBef>
              <a:spcAft>
                <a:spcPct val="0"/>
              </a:spcAft>
              <a:buClrTx/>
              <a:buSzTx/>
            </a:pPr>
            <a:r>
              <a:rPr lang="ru-RU" sz="1800" spc="0" dirty="0" err="1" smtClean="0">
                <a:solidFill>
                  <a:srgbClr val="FFFFFF"/>
                </a:solidFill>
                <a:latin typeface="Garamond" pitchFamily="18" charset="0"/>
              </a:rPr>
              <a:t>By</a:t>
            </a:r>
            <a:r>
              <a:rPr lang="ru-RU" sz="1800" spc="0" dirty="0" smtClean="0">
                <a:solidFill>
                  <a:srgbClr val="FFFFFF"/>
                </a:solidFill>
                <a:latin typeface="Garamond" pitchFamily="18" charset="0"/>
              </a:rPr>
              <a:t> </a:t>
            </a:r>
            <a:r>
              <a:rPr lang="ru-RU" sz="1800" spc="0" dirty="0" err="1" smtClean="0">
                <a:solidFill>
                  <a:srgbClr val="FFFFFF"/>
                </a:solidFill>
                <a:latin typeface="Garamond" pitchFamily="18" charset="0"/>
              </a:rPr>
              <a:t>Taras</a:t>
            </a:r>
            <a:r>
              <a:rPr lang="ru-RU" sz="1800" spc="0" dirty="0" smtClean="0">
                <a:solidFill>
                  <a:srgbClr val="FFFFFF"/>
                </a:solidFill>
                <a:latin typeface="Garamond" pitchFamily="18" charset="0"/>
              </a:rPr>
              <a:t> </a:t>
            </a:r>
            <a:r>
              <a:rPr lang="ru-RU" sz="1800" spc="0" dirty="0" err="1" smtClean="0">
                <a:solidFill>
                  <a:srgbClr val="FFFFFF"/>
                </a:solidFill>
                <a:latin typeface="Garamond" pitchFamily="18" charset="0"/>
              </a:rPr>
              <a:t>Shevchenko</a:t>
            </a:r>
            <a:r>
              <a:rPr lang="ru-RU" sz="1800" spc="0" dirty="0" smtClean="0">
                <a:solidFill>
                  <a:srgbClr val="FFFFFF"/>
                </a:solidFill>
                <a:latin typeface="Garamond" pitchFamily="18" charset="0"/>
              </a:rPr>
              <a:t> </a:t>
            </a:r>
            <a:r>
              <a:rPr lang="en-US" sz="1800" spc="0" dirty="0" smtClean="0">
                <a:solidFill>
                  <a:srgbClr val="FFFFFF"/>
                </a:solidFill>
                <a:latin typeface="Garamond" pitchFamily="18" charset="0"/>
              </a:rPr>
              <a:t>m.II-25</a:t>
            </a:r>
            <a:endParaRPr lang="ru-RU" sz="1800" spc="0" dirty="0" smtClean="0">
              <a:solidFill>
                <a:srgbClr val="FFFFFF"/>
              </a:solidFill>
              <a:latin typeface="Garamond" pitchFamily="18" charset="0"/>
            </a:endParaRP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000504"/>
          </a:xfrm>
        </p:spPr>
        <p:txBody>
          <a:bodyPr/>
          <a:lstStyle/>
          <a:p>
            <a:r>
              <a:rPr i="1" smtClean="0"/>
              <a:t>Comparison of activity of Brotherhood of Saints Cyril and Methodius and of Ruska trinity</a:t>
            </a:r>
            <a:r>
              <a:rPr smtClean="0"/>
              <a:t/>
            </a:r>
            <a:br>
              <a:rPr smtClean="0"/>
            </a:br>
            <a:endParaRPr lang="uk-UA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71546"/>
            <a:ext cx="8572560" cy="5500726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ndara" pitchFamily="34" charset="0"/>
              </a:rPr>
              <a:t>Romanticism - an ideological movement in literature and art, which emerged in the late 18th century in Germany, England and France, has spread from the early 19th century in Russia, Poland and Austria</a:t>
            </a:r>
          </a:p>
          <a:p>
            <a:endParaRPr lang="uk-UA" sz="2800" dirty="0">
              <a:latin typeface="Candara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728682"/>
          </a:xfrm>
        </p:spPr>
        <p:txBody>
          <a:bodyPr>
            <a:noAutofit/>
          </a:bodyPr>
          <a:lstStyle/>
          <a:p>
            <a:pPr algn="ctr"/>
            <a:r>
              <a:rPr sz="4800" i="1" smtClean="0"/>
              <a:t>Historical Time</a:t>
            </a:r>
            <a:endParaRPr lang="uk-UA" sz="4800" i="1" dirty="0"/>
          </a:p>
        </p:txBody>
      </p:sp>
      <p:pic>
        <p:nvPicPr>
          <p:cNvPr id="1026" name="Picture 2" descr="http://www.artap.ru/picture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49134">
            <a:off x="3162327" y="3725454"/>
            <a:ext cx="3619525" cy="2714644"/>
          </a:xfrm>
          <a:prstGeom prst="rect">
            <a:avLst/>
          </a:prstGeom>
          <a:noFill/>
        </p:spPr>
      </p:pic>
      <p:pic>
        <p:nvPicPr>
          <p:cNvPr id="1028" name="Picture 4" descr="Файл:Théodore Géricault - Le Radeau de la Médus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73901">
            <a:off x="647732" y="3931217"/>
            <a:ext cx="3486068" cy="2357454"/>
          </a:xfrm>
          <a:prstGeom prst="rect">
            <a:avLst/>
          </a:prstGeom>
          <a:noFill/>
        </p:spPr>
      </p:pic>
      <p:pic>
        <p:nvPicPr>
          <p:cNvPr id="1030" name="Picture 6" descr="Файл:The Artist’s Jailer - Jacques-Louis David 179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1811">
            <a:off x="6654515" y="3599307"/>
            <a:ext cx="2366610" cy="2887169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643050"/>
            <a:ext cx="8858312" cy="521495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ndara" pitchFamily="34" charset="0"/>
              </a:rPr>
              <a:t>Romanticism emerged against the background of social crisis as a manifestation of disagreement with the trends of the XVIII century.</a:t>
            </a:r>
          </a:p>
          <a:p>
            <a:endParaRPr lang="en-US" sz="3200" dirty="0" smtClean="0">
              <a:latin typeface="Candara" pitchFamily="34" charset="0"/>
            </a:endParaRPr>
          </a:p>
          <a:p>
            <a:r>
              <a:rPr lang="en-US" sz="3200" dirty="0" smtClean="0">
                <a:latin typeface="Candara" pitchFamily="34" charset="0"/>
              </a:rPr>
              <a:t>Central in romanticism became idealism in philosophy and the cult of feelings, appeal to the nation, collecting the folklore and folk artistic creativity.</a:t>
            </a:r>
            <a:endParaRPr lang="uk-UA" sz="3200" dirty="0">
              <a:latin typeface="Candara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152400"/>
            <a:ext cx="8643998" cy="1490650"/>
          </a:xfrm>
        </p:spPr>
        <p:txBody>
          <a:bodyPr>
            <a:noAutofit/>
          </a:bodyPr>
          <a:lstStyle/>
          <a:p>
            <a:pPr algn="ctr"/>
            <a:r>
              <a:rPr sz="4800" i="1" smtClean="0"/>
              <a:t>The main principles of Romanticism in Ukraine  </a:t>
            </a:r>
            <a:endParaRPr lang="uk-UA" sz="4800" i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142984"/>
            <a:ext cx="8501122" cy="528641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ndara" pitchFamily="34" charset="0"/>
              </a:rPr>
              <a:t>Thus in Ukraine there are many groups that are beginning to collect folklore, interested in his own history and origin. Each of them had a great effect in Ukraine </a:t>
            </a:r>
            <a:r>
              <a:rPr lang="en-US" sz="3200" dirty="0" smtClean="0">
                <a:latin typeface="Candara" pitchFamily="34" charset="0"/>
              </a:rPr>
              <a:t>(XIX </a:t>
            </a:r>
            <a:r>
              <a:rPr lang="en-US" sz="3200" dirty="0" smtClean="0">
                <a:latin typeface="Candara" pitchFamily="34" charset="0"/>
              </a:rPr>
              <a:t>– </a:t>
            </a:r>
            <a:r>
              <a:rPr lang="en-US" sz="3200" dirty="0" smtClean="0">
                <a:latin typeface="Candara" pitchFamily="34" charset="0"/>
              </a:rPr>
              <a:t>XX</a:t>
            </a:r>
            <a:r>
              <a:rPr lang="en-US" sz="3200" dirty="0" smtClean="0">
                <a:latin typeface="Candara" pitchFamily="34" charset="0"/>
              </a:rPr>
              <a:t>). The most important were: Kharkov and Kiev range of </a:t>
            </a:r>
            <a:r>
              <a:rPr lang="en-US" sz="3200" dirty="0" smtClean="0">
                <a:latin typeface="Candara" pitchFamily="34" charset="0"/>
              </a:rPr>
              <a:t>romantics, Brotherhood </a:t>
            </a:r>
            <a:r>
              <a:rPr lang="en-US" sz="3200" dirty="0" smtClean="0">
                <a:latin typeface="Candara" pitchFamily="34" charset="0"/>
              </a:rPr>
              <a:t>of Saints Cyril and Methodius and of Ruska trinity.</a:t>
            </a:r>
            <a:endParaRPr lang="uk-UA" sz="3200" dirty="0">
              <a:latin typeface="Candara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>
            <a:normAutofit/>
          </a:bodyPr>
          <a:lstStyle/>
          <a:p>
            <a:pPr algn="ctr"/>
            <a:r>
              <a:rPr sz="4400" i="1" smtClean="0"/>
              <a:t>Groups romanticists</a:t>
            </a:r>
            <a:endParaRPr lang="uk-UA" sz="4400" i="1" dirty="0"/>
          </a:p>
        </p:txBody>
      </p:sp>
      <p:pic>
        <p:nvPicPr>
          <p:cNvPr id="15362" name="Picture 2" descr="http://fs140.www.ex.ua/show/16305916/16305916.jpg?16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73325">
            <a:off x="7176144" y="4309907"/>
            <a:ext cx="1294814" cy="2000264"/>
          </a:xfrm>
          <a:prstGeom prst="rect">
            <a:avLst/>
          </a:prstGeom>
          <a:noFill/>
        </p:spPr>
      </p:pic>
      <p:pic>
        <p:nvPicPr>
          <p:cNvPr id="15364" name="Picture 4" descr="http://t0.gstatic.com/images?q=tbn:ANd9GcRzpr-6DOOmt3PXF-__GnmXUjMnF30AndeG2oRwS3eXiwnvAhlmo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875787">
            <a:off x="6123739" y="4406030"/>
            <a:ext cx="1357322" cy="2002967"/>
          </a:xfrm>
          <a:prstGeom prst="rect">
            <a:avLst/>
          </a:prstGeom>
          <a:noFill/>
        </p:spPr>
      </p:pic>
      <p:pic>
        <p:nvPicPr>
          <p:cNvPr id="15366" name="Picture 6" descr="http://uastudent.com/wp-content/uploads/2012/03/literature-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4643446"/>
            <a:ext cx="4312632" cy="1785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4000" cy="71323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44000"/>
              </a:tblGrid>
              <a:tr h="31090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«</a:t>
                      </a:r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Brotherhood of Saints Cyril and Methodius</a:t>
                      </a:r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»</a:t>
                      </a:r>
                      <a:endParaRPr lang="en-US" sz="240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Years of activity</a:t>
                      </a:r>
                      <a:r>
                        <a:rPr lang="ru-RU" sz="2400" dirty="0" smtClean="0">
                          <a:latin typeface="+mj-lt"/>
                        </a:rPr>
                        <a:t>: 1845-1847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sng" kern="1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Place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Kyiv</a:t>
                      </a:r>
                      <a:endParaRPr lang="ru-RU" sz="2400" dirty="0" smtClean="0"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Literary line</a:t>
                      </a:r>
                      <a:r>
                        <a:rPr lang="ru-RU" sz="2400" dirty="0" smtClean="0">
                          <a:latin typeface="+mj-lt"/>
                        </a:rPr>
                        <a:t>: </a:t>
                      </a:r>
                      <a:r>
                        <a:rPr lang="en-US" sz="2400" dirty="0" smtClean="0">
                          <a:latin typeface="+mj-lt"/>
                        </a:rPr>
                        <a:t>Romanticism</a:t>
                      </a:r>
                      <a:endParaRPr lang="uk-UA" sz="2400" dirty="0" smtClean="0"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sng" kern="1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uk-U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"Book of Genesis of the Ukrainian people“</a:t>
                      </a:r>
                      <a:endParaRPr kumimoji="0" lang="uk-UA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sng" kern="1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 main idea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uk-U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Ukrainian national revival, autonomy and democracy throughout Ukraine</a:t>
                      </a:r>
                      <a:endParaRPr lang="ru-RU" sz="2400" dirty="0" smtClean="0"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sng" kern="1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Persons</a:t>
                      </a:r>
                      <a:r>
                        <a:rPr lang="ru-RU" sz="2400" dirty="0" smtClean="0">
                          <a:latin typeface="+mj-lt"/>
                        </a:rPr>
                        <a:t>: </a:t>
                      </a:r>
                      <a:r>
                        <a:rPr lang="en-US" sz="2400" dirty="0" smtClean="0">
                          <a:latin typeface="+mj-lt"/>
                        </a:rPr>
                        <a:t>M. </a:t>
                      </a:r>
                      <a:r>
                        <a:rPr lang="en-US" sz="2400" dirty="0" err="1" smtClean="0">
                          <a:latin typeface="+mj-lt"/>
                        </a:rPr>
                        <a:t>Kostomarov</a:t>
                      </a:r>
                      <a:r>
                        <a:rPr lang="en-US" sz="2400" dirty="0" smtClean="0">
                          <a:latin typeface="+mj-lt"/>
                        </a:rPr>
                        <a:t>, T.</a:t>
                      </a:r>
                      <a:r>
                        <a:rPr lang="en-US" sz="2400" baseline="0" dirty="0" smtClean="0">
                          <a:latin typeface="+mj-lt"/>
                        </a:rPr>
                        <a:t> </a:t>
                      </a:r>
                      <a:r>
                        <a:rPr lang="en-US" sz="2400" dirty="0" smtClean="0">
                          <a:latin typeface="+mj-lt"/>
                        </a:rPr>
                        <a:t>Shevchenko, V. </a:t>
                      </a:r>
                      <a:r>
                        <a:rPr lang="en-US" sz="2400" dirty="0" err="1" smtClean="0">
                          <a:latin typeface="+mj-lt"/>
                        </a:rPr>
                        <a:t>Bilozerskyy</a:t>
                      </a:r>
                      <a:r>
                        <a:rPr lang="en-US" sz="2400" dirty="0" smtClean="0">
                          <a:latin typeface="+mj-lt"/>
                        </a:rPr>
                        <a:t>, </a:t>
                      </a:r>
                      <a:r>
                        <a:rPr lang="uk-UA" sz="2400" baseline="0" dirty="0" smtClean="0">
                          <a:latin typeface="+mj-lt"/>
                        </a:rPr>
                        <a:t>         </a:t>
                      </a:r>
                      <a:r>
                        <a:rPr lang="en-US" sz="2400" dirty="0" smtClean="0">
                          <a:latin typeface="+mj-lt"/>
                        </a:rPr>
                        <a:t>M. </a:t>
                      </a:r>
                      <a:r>
                        <a:rPr lang="en-US" sz="2400" dirty="0" err="1" smtClean="0">
                          <a:latin typeface="+mj-lt"/>
                        </a:rPr>
                        <a:t>Hulak</a:t>
                      </a:r>
                      <a:r>
                        <a:rPr lang="en-US" sz="2400" dirty="0" smtClean="0">
                          <a:latin typeface="+mj-lt"/>
                        </a:rPr>
                        <a:t>, P. </a:t>
                      </a:r>
                      <a:r>
                        <a:rPr lang="en-US" sz="2400" dirty="0" err="1" smtClean="0">
                          <a:latin typeface="+mj-lt"/>
                        </a:rPr>
                        <a:t>Kulish</a:t>
                      </a:r>
                      <a:r>
                        <a:rPr lang="en-US" sz="2400" dirty="0" smtClean="0">
                          <a:latin typeface="+mj-lt"/>
                        </a:rPr>
                        <a:t>.</a:t>
                      </a:r>
                    </a:p>
                  </a:txBody>
                  <a:tcPr/>
                </a:tc>
              </a:tr>
              <a:tr h="339788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«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Ruska trinity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»</a:t>
                      </a:r>
                      <a:endParaRPr lang="en-US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 smtClean="0">
                          <a:solidFill>
                            <a:schemeClr val="bg1"/>
                          </a:solidFill>
                          <a:latin typeface="+mj-lt"/>
                        </a:rPr>
                        <a:t>Years of activity</a:t>
                      </a:r>
                      <a:r>
                        <a:rPr lang="ru-RU" sz="2400" b="1" dirty="0" smtClean="0">
                          <a:latin typeface="+mj-lt"/>
                        </a:rPr>
                        <a:t>: 1833-1837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sng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Place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Lviv</a:t>
                      </a:r>
                      <a:endParaRPr lang="ru-RU" sz="2400" b="1" dirty="0" smtClean="0"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chemeClr val="bg1"/>
                          </a:solidFill>
                          <a:latin typeface="+mj-lt"/>
                        </a:rPr>
                        <a:t>Literary line</a:t>
                      </a:r>
                      <a:r>
                        <a:rPr lang="ru-RU" sz="2400" b="1" u="none" dirty="0" smtClean="0">
                          <a:latin typeface="+mj-lt"/>
                        </a:rPr>
                        <a:t>: </a:t>
                      </a:r>
                      <a:r>
                        <a:rPr lang="en-US" sz="2400" b="1" u="none" dirty="0" smtClean="0">
                          <a:latin typeface="+mj-lt"/>
                        </a:rPr>
                        <a:t>Romanticism</a:t>
                      </a:r>
                      <a:endParaRPr lang="uk-UA" sz="2400" b="1" u="none" dirty="0" smtClean="0"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sng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 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Rusalka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Dnistrova</a:t>
                      </a:r>
                      <a:r>
                        <a:rPr kumimoji="0" lang="uk-U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u="sng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The main idea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national and cultural revival in Western Ukraine</a:t>
                      </a:r>
                      <a:r>
                        <a:rPr kumimoji="0" lang="uk-U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400" b="1" dirty="0" smtClean="0"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 smtClean="0">
                          <a:solidFill>
                            <a:schemeClr val="bg1"/>
                          </a:solidFill>
                          <a:latin typeface="+mj-lt"/>
                        </a:rPr>
                        <a:t>Persons</a:t>
                      </a:r>
                      <a:r>
                        <a:rPr lang="ru-RU" sz="2400" b="1" dirty="0" smtClean="0">
                          <a:latin typeface="+mj-lt"/>
                        </a:rPr>
                        <a:t>:</a:t>
                      </a:r>
                      <a:r>
                        <a:rPr lang="ru-RU" sz="2400" b="1" baseline="0" dirty="0" smtClean="0">
                          <a:latin typeface="+mj-lt"/>
                        </a:rPr>
                        <a:t> </a:t>
                      </a:r>
                      <a:r>
                        <a:rPr lang="en-US" sz="2400" b="1" baseline="0" dirty="0" smtClean="0">
                          <a:latin typeface="+mj-lt"/>
                        </a:rPr>
                        <a:t>M</a:t>
                      </a:r>
                      <a:r>
                        <a:rPr lang="ru-RU" sz="2400" b="1" baseline="0" dirty="0" smtClean="0">
                          <a:latin typeface="+mj-lt"/>
                        </a:rPr>
                        <a:t>.</a:t>
                      </a:r>
                      <a:r>
                        <a:rPr lang="en-US" sz="2400" b="1" baseline="0" dirty="0" err="1" smtClean="0">
                          <a:latin typeface="+mj-lt"/>
                        </a:rPr>
                        <a:t>Shashkevych</a:t>
                      </a:r>
                      <a:r>
                        <a:rPr lang="ru-RU" sz="2400" b="1" baseline="0" dirty="0" smtClean="0">
                          <a:latin typeface="+mj-lt"/>
                        </a:rPr>
                        <a:t>,</a:t>
                      </a:r>
                      <a:r>
                        <a:rPr lang="en-US" sz="2400" b="1" baseline="0" dirty="0" smtClean="0">
                          <a:latin typeface="+mj-lt"/>
                        </a:rPr>
                        <a:t> I</a:t>
                      </a:r>
                      <a:r>
                        <a:rPr lang="ru-RU" sz="2400" b="1" baseline="0" dirty="0" smtClean="0">
                          <a:latin typeface="+mj-lt"/>
                        </a:rPr>
                        <a:t>.</a:t>
                      </a:r>
                      <a:r>
                        <a:rPr lang="en-US" sz="2400" b="1" baseline="0" dirty="0" err="1" smtClean="0">
                          <a:latin typeface="+mj-lt"/>
                        </a:rPr>
                        <a:t>Vahylevych</a:t>
                      </a:r>
                      <a:r>
                        <a:rPr lang="en-US" sz="2400" b="1" baseline="0" dirty="0" smtClean="0">
                          <a:latin typeface="+mj-lt"/>
                        </a:rPr>
                        <a:t>, </a:t>
                      </a:r>
                      <a:r>
                        <a:rPr lang="ru-RU" sz="2400" b="1" baseline="0" dirty="0" smtClean="0">
                          <a:latin typeface="+mj-lt"/>
                        </a:rPr>
                        <a:t> </a:t>
                      </a:r>
                      <a:r>
                        <a:rPr lang="en-US" sz="2400" b="1" baseline="0" dirty="0" smtClean="0">
                          <a:latin typeface="+mj-lt"/>
                        </a:rPr>
                        <a:t>J</a:t>
                      </a:r>
                      <a:r>
                        <a:rPr lang="ru-RU" sz="2400" b="1" baseline="0" dirty="0" smtClean="0">
                          <a:latin typeface="+mj-lt"/>
                        </a:rPr>
                        <a:t>. </a:t>
                      </a:r>
                      <a:r>
                        <a:rPr lang="en-US" sz="2400" b="1" baseline="0" dirty="0" err="1" smtClean="0">
                          <a:latin typeface="+mj-lt"/>
                        </a:rPr>
                        <a:t>Holovatsky</a:t>
                      </a:r>
                      <a:r>
                        <a:rPr lang="ru-RU" sz="2400" b="1" baseline="0" dirty="0" smtClean="0">
                          <a:latin typeface="+mj-lt"/>
                        </a:rPr>
                        <a:t>. </a:t>
                      </a:r>
                      <a:endParaRPr lang="en-US" sz="2400" b="1" baseline="0" dirty="0" smtClean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4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00052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ndara" pitchFamily="34" charset="0"/>
              </a:rPr>
              <a:t>Both Brotherhood have a huge impact on the further development of Ukraine. In my opinion, these groups began the cultural and national revival in the 19th century in Ukraine. </a:t>
            </a:r>
          </a:p>
          <a:p>
            <a:r>
              <a:rPr lang="en-US" sz="3200" dirty="0" smtClean="0">
                <a:latin typeface="Candara" pitchFamily="34" charset="0"/>
              </a:rPr>
              <a:t>Also it was the first step in the revival of a nation as </a:t>
            </a:r>
            <a:r>
              <a:rPr lang="en-US" sz="3200" dirty="0" smtClean="0">
                <a:latin typeface="Candara" pitchFamily="34" charset="0"/>
              </a:rPr>
              <a:t>Ukraine. </a:t>
            </a:r>
            <a:endParaRPr lang="uk-UA" sz="3200" dirty="0">
              <a:latin typeface="Candara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942996"/>
          </a:xfrm>
        </p:spPr>
        <p:txBody>
          <a:bodyPr>
            <a:normAutofit/>
          </a:bodyPr>
          <a:lstStyle/>
          <a:p>
            <a:pPr algn="ctr"/>
            <a:r>
              <a:rPr sz="4800" i="1" smtClean="0"/>
              <a:t>Conclusions</a:t>
            </a:r>
            <a:endParaRPr lang="uk-UA" sz="4800" i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357298"/>
            <a:ext cx="9144000" cy="3286148"/>
          </a:xfrm>
        </p:spPr>
        <p:txBody>
          <a:bodyPr>
            <a:noAutofit/>
          </a:bodyPr>
          <a:lstStyle/>
          <a:p>
            <a:pPr algn="ctr"/>
            <a:r>
              <a:rPr lang="ru-RU" sz="9600" i="1" dirty="0" err="1" smtClean="0">
                <a:effectLst/>
              </a:rPr>
              <a:t>Thanks</a:t>
            </a:r>
            <a:r>
              <a:rPr lang="ru-RU" sz="9600" i="1" dirty="0" smtClean="0">
                <a:effectLst/>
              </a:rPr>
              <a:t> </a:t>
            </a:r>
            <a:r>
              <a:rPr lang="ru-RU" sz="9600" i="1" dirty="0" err="1" smtClean="0">
                <a:effectLst/>
              </a:rPr>
              <a:t>for</a:t>
            </a:r>
            <a:r>
              <a:rPr lang="ru-RU" sz="9600" i="1" dirty="0" smtClean="0">
                <a:effectLst/>
              </a:rPr>
              <a:t> </a:t>
            </a:r>
            <a:r>
              <a:rPr lang="ru-RU" sz="9600" i="1" dirty="0" err="1" smtClean="0">
                <a:effectLst/>
              </a:rPr>
              <a:t>your</a:t>
            </a:r>
            <a:r>
              <a:rPr lang="ru-RU" sz="9600" i="1" dirty="0" smtClean="0">
                <a:effectLst/>
              </a:rPr>
              <a:t> </a:t>
            </a:r>
            <a:r>
              <a:rPr lang="ru-RU" sz="9600" i="1" dirty="0" err="1" smtClean="0">
                <a:effectLst/>
              </a:rPr>
              <a:t>attention</a:t>
            </a:r>
            <a:r>
              <a:rPr sz="9600" i="1" smtClean="0">
                <a:effectLst/>
              </a:rPr>
              <a:t>!</a:t>
            </a:r>
            <a:endParaRPr lang="uk-UA" sz="9600" i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215</TotalTime>
  <Words>339</Words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Comparison of activity of Brotherhood of Saints Cyril and Methodius and of Ruska trinity </vt:lpstr>
      <vt:lpstr>Historical Time</vt:lpstr>
      <vt:lpstr>The main principles of Romanticism in Ukraine  </vt:lpstr>
      <vt:lpstr>Groups romanticists</vt:lpstr>
      <vt:lpstr>Слайд 5</vt:lpstr>
      <vt:lpstr>Conclusions</vt:lpstr>
      <vt:lpstr>Thanks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activity of Brotherhood of Saints Cyril and Methodius and   </dc:title>
  <dc:creator>User</dc:creator>
  <cp:lastModifiedBy>User</cp:lastModifiedBy>
  <cp:revision>23</cp:revision>
  <dcterms:created xsi:type="dcterms:W3CDTF">2014-11-20T20:40:16Z</dcterms:created>
  <dcterms:modified xsi:type="dcterms:W3CDTF">2014-11-21T10:23:19Z</dcterms:modified>
</cp:coreProperties>
</file>