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9D28-0EFD-470C-ACBB-2E56F1FABC4C}" type="datetimeFigureOut">
              <a:rPr lang="ru-RU" smtClean="0"/>
              <a:t>02.04.2012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34EF-05FE-456B-B5E0-46A438CAC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22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9D28-0EFD-470C-ACBB-2E56F1FABC4C}" type="datetimeFigureOut">
              <a:rPr lang="ru-RU" smtClean="0"/>
              <a:t>02.04.2012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34EF-05FE-456B-B5E0-46A438CAC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854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9D28-0EFD-470C-ACBB-2E56F1FABC4C}" type="datetimeFigureOut">
              <a:rPr lang="ru-RU" smtClean="0"/>
              <a:t>02.04.2012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34EF-05FE-456B-B5E0-46A438CAC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34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9D28-0EFD-470C-ACBB-2E56F1FABC4C}" type="datetimeFigureOut">
              <a:rPr lang="ru-RU" smtClean="0"/>
              <a:t>02.04.2012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34EF-05FE-456B-B5E0-46A438CAC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792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9D28-0EFD-470C-ACBB-2E56F1FABC4C}" type="datetimeFigureOut">
              <a:rPr lang="ru-RU" smtClean="0"/>
              <a:t>02.04.2012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34EF-05FE-456B-B5E0-46A438CAC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32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9D28-0EFD-470C-ACBB-2E56F1FABC4C}" type="datetimeFigureOut">
              <a:rPr lang="ru-RU" smtClean="0"/>
              <a:t>02.04.2012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34EF-05FE-456B-B5E0-46A438CAC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089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9D28-0EFD-470C-ACBB-2E56F1FABC4C}" type="datetimeFigureOut">
              <a:rPr lang="ru-RU" smtClean="0"/>
              <a:t>02.04.2012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34EF-05FE-456B-B5E0-46A438CAC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033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9D28-0EFD-470C-ACBB-2E56F1FABC4C}" type="datetimeFigureOut">
              <a:rPr lang="ru-RU" smtClean="0"/>
              <a:t>02.04.2012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34EF-05FE-456B-B5E0-46A438CAC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738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9D28-0EFD-470C-ACBB-2E56F1FABC4C}" type="datetimeFigureOut">
              <a:rPr lang="ru-RU" smtClean="0"/>
              <a:t>02.04.2012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34EF-05FE-456B-B5E0-46A438CAC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66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9D28-0EFD-470C-ACBB-2E56F1FABC4C}" type="datetimeFigureOut">
              <a:rPr lang="ru-RU" smtClean="0"/>
              <a:t>02.04.2012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34EF-05FE-456B-B5E0-46A438CAC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29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9D28-0EFD-470C-ACBB-2E56F1FABC4C}" type="datetimeFigureOut">
              <a:rPr lang="ru-RU" smtClean="0"/>
              <a:t>02.04.2012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34EF-05FE-456B-B5E0-46A438CAC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920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B9D28-0EFD-470C-ACBB-2E56F1FABC4C}" type="datetimeFigureOut">
              <a:rPr lang="ru-RU" smtClean="0"/>
              <a:t>02.04.2012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734EF-05FE-456B-B5E0-46A438CAC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59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microsoft.com/office/2007/relationships/hdphoto" Target="../media/hdphoto8.wdp"/><Relationship Id="rId7" Type="http://schemas.openxmlformats.org/officeDocument/2006/relationships/image" Target="../media/image75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g"/><Relationship Id="rId7" Type="http://schemas.openxmlformats.org/officeDocument/2006/relationships/image" Target="../media/image9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gif"/><Relationship Id="rId5" Type="http://schemas.openxmlformats.org/officeDocument/2006/relationships/image" Target="../media/image96.gif"/><Relationship Id="rId4" Type="http://schemas.openxmlformats.org/officeDocument/2006/relationships/image" Target="../media/image9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7" Type="http://schemas.openxmlformats.org/officeDocument/2006/relationships/image" Target="../media/image104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2.jpeg"/><Relationship Id="rId18" Type="http://schemas.openxmlformats.org/officeDocument/2006/relationships/image" Target="../media/image15.jpeg"/><Relationship Id="rId3" Type="http://schemas.openxmlformats.org/officeDocument/2006/relationships/image" Target="../media/image5.jpg"/><Relationship Id="rId21" Type="http://schemas.openxmlformats.org/officeDocument/2006/relationships/image" Target="../media/image17.jpe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4.jpg"/><Relationship Id="rId2" Type="http://schemas.openxmlformats.org/officeDocument/2006/relationships/image" Target="../media/image4.jpg"/><Relationship Id="rId16" Type="http://schemas.microsoft.com/office/2007/relationships/hdphoto" Target="../media/hdphoto6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image" Target="../media/image7.jpg"/><Relationship Id="rId15" Type="http://schemas.openxmlformats.org/officeDocument/2006/relationships/image" Target="../media/image13.jpeg"/><Relationship Id="rId10" Type="http://schemas.microsoft.com/office/2007/relationships/hdphoto" Target="../media/hdphoto3.wdp"/><Relationship Id="rId19" Type="http://schemas.openxmlformats.org/officeDocument/2006/relationships/image" Target="../media/image16.jpeg"/><Relationship Id="rId4" Type="http://schemas.openxmlformats.org/officeDocument/2006/relationships/image" Target="../media/image6.jpg"/><Relationship Id="rId9" Type="http://schemas.openxmlformats.org/officeDocument/2006/relationships/image" Target="../media/image10.jpeg"/><Relationship Id="rId14" Type="http://schemas.microsoft.com/office/2007/relationships/hdphoto" Target="../media/hdphoto5.wdp"/><Relationship Id="rId22" Type="http://schemas.openxmlformats.org/officeDocument/2006/relationships/image" Target="../media/image1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"/>
          <a:stretch/>
        </p:blipFill>
        <p:spPr>
          <a:xfrm>
            <a:off x="242120" y="569654"/>
            <a:ext cx="4184020" cy="574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427984" y="908720"/>
            <a:ext cx="388324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6000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</a:rPr>
              <a:t>Тарас</a:t>
            </a:r>
            <a:br>
              <a:rPr lang="uk-UA" sz="6000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</a:rPr>
            </a:br>
            <a:r>
              <a:rPr lang="uk-UA" sz="6000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</a:rPr>
              <a:t>Григорович</a:t>
            </a:r>
            <a:br>
              <a:rPr lang="uk-UA" sz="6000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</a:rPr>
            </a:br>
            <a:r>
              <a:rPr lang="uk-UA" sz="6000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</a:rPr>
              <a:t>Шевченко</a:t>
            </a:r>
          </a:p>
          <a:p>
            <a:pPr algn="ctr"/>
            <a:r>
              <a:rPr lang="uk-UA" sz="6000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</a:rPr>
              <a:t>- </a:t>
            </a:r>
            <a:r>
              <a:rPr lang="uk-UA" sz="4000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</a:rPr>
              <a:t>великий</a:t>
            </a:r>
            <a:r>
              <a:rPr lang="uk-UA" sz="4000" i="1" dirty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</a:rPr>
              <a:t> </a:t>
            </a:r>
            <a:r>
              <a:rPr lang="uk-UA" sz="4000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</a:rPr>
              <a:t>син</a:t>
            </a:r>
          </a:p>
          <a:p>
            <a:pPr algn="ctr"/>
            <a:r>
              <a:rPr lang="uk-UA" sz="4000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</a:rPr>
              <a:t>України</a:t>
            </a:r>
            <a:endParaRPr lang="ru-RU" sz="4000" i="1" dirty="0">
              <a:ln>
                <a:solidFill>
                  <a:schemeClr val="tx1"/>
                </a:solidFill>
              </a:ln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988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21087239">
            <a:off x="269620" y="256926"/>
            <a:ext cx="4572000" cy="3970318"/>
          </a:xfrm>
          <a:prstGeom prst="rect">
            <a:avLst/>
          </a:prstGeom>
        </p:spPr>
        <p:txBody>
          <a:bodyPr>
            <a:prstTxWarp prst="textInflate">
              <a:avLst/>
            </a:prstTxWarp>
            <a:spAutoFit/>
          </a:bodyPr>
          <a:lstStyle/>
          <a:p>
            <a:pPr algn="ctr"/>
            <a:r>
              <a:rPr lang="uk-UA" sz="3600" b="1" i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Bookman Old Style" pitchFamily="18" charset="0"/>
              </a:rPr>
              <a:t>Назви населених пунктів, вулиць та площ, освітніх та мистецьких закладів, гірських вершин</a:t>
            </a:r>
            <a:endParaRPr lang="uk-UA" sz="3600" b="1" i="1" dirty="0">
              <a:ln>
                <a:solidFill>
                  <a:schemeClr val="tx1"/>
                </a:solidFill>
              </a:ln>
              <a:solidFill>
                <a:srgbClr val="92D050"/>
              </a:solidFill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4664"/>
            <a:ext cx="2995482" cy="399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286000" y="4653136"/>
            <a:ext cx="4572000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uk-UA" b="1" i="1" dirty="0" smtClean="0">
                <a:latin typeface="Century Schoolbook" pitchFamily="18" charset="0"/>
              </a:rPr>
              <a:t>Ім'ям Тараса Шевченка названо ряд географічних об'єктів (населених пунктів, вулиць), навчальних закладів та інших організацій України.</a:t>
            </a:r>
            <a:endParaRPr lang="uk-UA" b="1" i="1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50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5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20583114">
            <a:off x="75669" y="7569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 </a:t>
            </a:r>
            <a:r>
              <a:rPr lang="uk-UA" b="1" i="1" dirty="0" smtClean="0">
                <a:latin typeface="Constantia" pitchFamily="18" charset="0"/>
              </a:rPr>
              <a:t>Зокрема, в Києві чотири вулиці та </a:t>
            </a:r>
            <a:r>
              <a:rPr lang="uk-UA" b="1" i="1" dirty="0" smtClean="0">
                <a:solidFill>
                  <a:srgbClr val="FF0066"/>
                </a:solidFill>
                <a:latin typeface="Constantia" pitchFamily="18" charset="0"/>
              </a:rPr>
              <a:t>бульвар Тараса Шевченка</a:t>
            </a:r>
            <a:r>
              <a:rPr lang="uk-UA" b="1" i="1" dirty="0" smtClean="0">
                <a:latin typeface="Constantia" pitchFamily="18" charset="0"/>
              </a:rPr>
              <a:t>, який разом з проспектом Перемоги становить одну з найголовніших артерій міста.</a:t>
            </a:r>
            <a:endParaRPr lang="uk-UA" b="1" i="1" dirty="0">
              <a:latin typeface="Constant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8266"/>
            <a:ext cx="3287046" cy="4392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388182"/>
            <a:ext cx="3054424" cy="408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48799"/>
            <a:ext cx="3054424" cy="408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829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"/>
          <a:stretch/>
        </p:blipFill>
        <p:spPr>
          <a:xfrm>
            <a:off x="-21882" y="130324"/>
            <a:ext cx="4665890" cy="6597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1"/>
          <a:stretch/>
        </p:blipFill>
        <p:spPr>
          <a:xfrm>
            <a:off x="4644009" y="207803"/>
            <a:ext cx="4499992" cy="6519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1589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0" y="20782"/>
            <a:ext cx="4572000" cy="6720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2"/>
          <a:stretch/>
        </p:blipFill>
        <p:spPr>
          <a:xfrm>
            <a:off x="4572000" y="104474"/>
            <a:ext cx="4492393" cy="6636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11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b="8051"/>
          <a:stretch/>
        </p:blipFill>
        <p:spPr>
          <a:xfrm>
            <a:off x="179512" y="106167"/>
            <a:ext cx="3948545" cy="6645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b="8061"/>
          <a:stretch/>
        </p:blipFill>
        <p:spPr>
          <a:xfrm rot="237507">
            <a:off x="4236253" y="158011"/>
            <a:ext cx="4713495" cy="3926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 rot="21078762">
            <a:off x="4155843" y="3263201"/>
            <a:ext cx="4874314" cy="333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136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>
          <a:xfrm>
            <a:off x="-3984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7"/>
          <a:stretch/>
        </p:blipFill>
        <p:spPr>
          <a:xfrm rot="21380409">
            <a:off x="102859" y="103932"/>
            <a:ext cx="4968000" cy="3439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4"/>
          <a:stretch/>
        </p:blipFill>
        <p:spPr>
          <a:xfrm rot="21276954">
            <a:off x="4256775" y="163972"/>
            <a:ext cx="4739363" cy="3289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2"/>
          <a:stretch/>
        </p:blipFill>
        <p:spPr>
          <a:xfrm rot="303446">
            <a:off x="3923929" y="3132434"/>
            <a:ext cx="5081485" cy="353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4"/>
          <a:stretch/>
        </p:blipFill>
        <p:spPr>
          <a:xfrm rot="311619">
            <a:off x="138367" y="3265156"/>
            <a:ext cx="4712364" cy="3270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54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2"/>
          <a:stretch/>
        </p:blipFill>
        <p:spPr>
          <a:xfrm rot="21439862">
            <a:off x="180313" y="96698"/>
            <a:ext cx="4276725" cy="530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5"/>
          <a:stretch/>
        </p:blipFill>
        <p:spPr>
          <a:xfrm rot="253151">
            <a:off x="2647942" y="1619825"/>
            <a:ext cx="3848112" cy="480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7"/>
          <a:stretch/>
        </p:blipFill>
        <p:spPr>
          <a:xfrm rot="21386902">
            <a:off x="5275228" y="361232"/>
            <a:ext cx="3377914" cy="4210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80580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" y="-31010"/>
            <a:ext cx="91485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3087" y="260648"/>
            <a:ext cx="8737392" cy="707886"/>
          </a:xfrm>
          <a:prstGeom prst="rect">
            <a:avLst/>
          </a:prstGeom>
        </p:spPr>
        <p:txBody>
          <a:bodyPr wrap="none">
            <a:prstTxWarp prst="textDoubleWave1">
              <a:avLst/>
            </a:prstTxWarp>
            <a:spAutoFit/>
          </a:bodyPr>
          <a:lstStyle/>
          <a:p>
            <a:r>
              <a:rPr lang="uk-UA" sz="4000" b="1" i="1" dirty="0" smtClean="0">
                <a:gradFill flip="none"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Ім'я Тараса Шевченка також носять:</a:t>
            </a:r>
            <a:endParaRPr lang="uk-UA" sz="4000" b="1" i="1" dirty="0">
              <a:gradFill flip="none" rotWithShape="1"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0551" y="976530"/>
            <a:ext cx="6462464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1"/>
                </a:solidFill>
                <a:latin typeface="Century Gothic" pitchFamily="34" charset="0"/>
              </a:rPr>
              <a:t>-</a:t>
            </a:r>
            <a:r>
              <a:rPr lang="uk-UA" b="1" i="1" dirty="0" smtClean="0">
                <a:solidFill>
                  <a:schemeClr val="tx1"/>
                </a:solidFill>
                <a:latin typeface="Century Gothic" pitchFamily="34" charset="0"/>
              </a:rPr>
              <a:t> Вищі навчальні заклади — </a:t>
            </a:r>
            <a:r>
              <a:rPr lang="uk-UA" b="1" i="1" dirty="0" smtClean="0">
                <a:solidFill>
                  <a:srgbClr val="FF0000"/>
                </a:solidFill>
                <a:latin typeface="Century Gothic" pitchFamily="34" charset="0"/>
              </a:rPr>
              <a:t>Київський</a:t>
            </a:r>
            <a:r>
              <a:rPr lang="uk-UA" b="1" i="1" dirty="0" smtClean="0">
                <a:solidFill>
                  <a:schemeClr val="tx1"/>
                </a:solidFill>
                <a:latin typeface="Century Gothic" pitchFamily="34" charset="0"/>
              </a:rPr>
              <a:t> та </a:t>
            </a:r>
            <a:r>
              <a:rPr lang="uk-UA" b="1" i="1" dirty="0" smtClean="0">
                <a:solidFill>
                  <a:srgbClr val="FF0000"/>
                </a:solidFill>
                <a:latin typeface="Century Gothic" pitchFamily="34" charset="0"/>
              </a:rPr>
              <a:t>Луганський</a:t>
            </a:r>
            <a:r>
              <a:rPr lang="uk-UA" b="1" i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uk-UA" b="1" i="1" dirty="0" smtClean="0">
                <a:solidFill>
                  <a:srgbClr val="FF0000"/>
                </a:solidFill>
                <a:latin typeface="Century Gothic" pitchFamily="34" charset="0"/>
              </a:rPr>
              <a:t>національні університети</a:t>
            </a:r>
            <a:r>
              <a:rPr lang="uk-UA" b="1" i="1" dirty="0" smtClean="0">
                <a:solidFill>
                  <a:schemeClr val="tx1"/>
                </a:solidFill>
                <a:latin typeface="Century Gothic" pitchFamily="34" charset="0"/>
              </a:rPr>
              <a:t>,</a:t>
            </a:r>
            <a:r>
              <a:rPr lang="uk-UA" b="1" i="1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uk-UA" b="1" i="1" dirty="0" smtClean="0">
                <a:solidFill>
                  <a:srgbClr val="92D050"/>
                </a:solidFill>
                <a:latin typeface="Century Gothic" pitchFamily="34" charset="0"/>
              </a:rPr>
              <a:t>Чернігівський педагогічний університет</a:t>
            </a:r>
            <a:r>
              <a:rPr lang="uk-UA" b="1" i="1" dirty="0" smtClean="0">
                <a:solidFill>
                  <a:schemeClr val="tx1"/>
                </a:solidFill>
                <a:latin typeface="Century Gothic" pitchFamily="34" charset="0"/>
              </a:rPr>
              <a:t>, </a:t>
            </a:r>
            <a:r>
              <a:rPr lang="uk-UA" b="1" i="1" dirty="0" smtClean="0">
                <a:solidFill>
                  <a:srgbClr val="0070C0"/>
                </a:solidFill>
                <a:latin typeface="Century Gothic" pitchFamily="34" charset="0"/>
              </a:rPr>
              <a:t>Кременецький обласний гуманітарно-педагогічний інститут </a:t>
            </a:r>
            <a:r>
              <a:rPr lang="uk-UA" b="1" i="1" dirty="0" smtClean="0">
                <a:solidFill>
                  <a:schemeClr val="tx1"/>
                </a:solidFill>
                <a:latin typeface="Century Gothic" pitchFamily="34" charset="0"/>
              </a:rPr>
              <a:t>та </a:t>
            </a: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Придністровський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державний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університет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імені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Тараса </a:t>
            </a: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Шевченка </a:t>
            </a:r>
            <a:r>
              <a:rPr lang="uk-UA" b="1" i="1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uk-UA" b="1" i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5585">
            <a:off x="345689" y="2667733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238">
            <a:off x="1213358" y="4371142"/>
            <a:ext cx="3170274" cy="2088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675">
            <a:off x="3332185" y="2574203"/>
            <a:ext cx="4386064" cy="2319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6378">
            <a:off x="4393040" y="4333258"/>
            <a:ext cx="2847156" cy="212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5"/>
          <a:stretch/>
        </p:blipFill>
        <p:spPr>
          <a:xfrm rot="331172">
            <a:off x="5868591" y="3426479"/>
            <a:ext cx="2929988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361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20916446">
            <a:off x="375559" y="3129243"/>
            <a:ext cx="4572000" cy="3170099"/>
          </a:xfrm>
          <a:prstGeom prst="rect">
            <a:avLst/>
          </a:prstGeom>
          <a:effectLst>
            <a:softEdge rad="63500"/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uk-UA" sz="2000" b="1" i="1" dirty="0" smtClean="0">
                <a:solidFill>
                  <a:schemeClr val="bg1"/>
                </a:solidFill>
              </a:rPr>
              <a:t>- Театри — </a:t>
            </a:r>
            <a:r>
              <a:rPr lang="uk-UA" sz="2000" b="1" i="1" dirty="0" smtClean="0">
                <a:solidFill>
                  <a:srgbClr val="FF0000"/>
                </a:solidFill>
              </a:rPr>
              <a:t>Національна опера</a:t>
            </a:r>
            <a:r>
              <a:rPr lang="uk-UA" sz="2000" b="1" i="1" dirty="0" smtClean="0">
                <a:solidFill>
                  <a:schemeClr val="bg1"/>
                </a:solidFill>
              </a:rPr>
              <a:t>, </a:t>
            </a:r>
            <a:r>
              <a:rPr lang="uk-UA" sz="2000" b="1" i="1" dirty="0" smtClean="0">
                <a:solidFill>
                  <a:srgbClr val="FF0000"/>
                </a:solidFill>
              </a:rPr>
              <a:t>Тернопільський</a:t>
            </a:r>
            <a:r>
              <a:rPr lang="uk-UA" sz="2000" b="1" i="1" dirty="0" smtClean="0"/>
              <a:t>,</a:t>
            </a:r>
            <a:r>
              <a:rPr lang="uk-UA" sz="2000" b="1" i="1" dirty="0" smtClean="0">
                <a:solidFill>
                  <a:srgbClr val="FF0000"/>
                </a:solidFill>
              </a:rPr>
              <a:t> Харківський</a:t>
            </a:r>
            <a:r>
              <a:rPr lang="uk-UA" sz="2000" b="1" i="1" dirty="0" smtClean="0">
                <a:solidFill>
                  <a:schemeClr val="bg1"/>
                </a:solidFill>
              </a:rPr>
              <a:t> та </a:t>
            </a:r>
            <a:r>
              <a:rPr lang="uk-UA" sz="2000" b="1" i="1" dirty="0" smtClean="0">
                <a:solidFill>
                  <a:srgbClr val="FF0000"/>
                </a:solidFill>
              </a:rPr>
              <a:t>Волинський</a:t>
            </a:r>
            <a:r>
              <a:rPr lang="uk-UA" sz="2000" b="1" i="1" dirty="0" smtClean="0">
                <a:solidFill>
                  <a:schemeClr val="bg1"/>
                </a:solidFill>
              </a:rPr>
              <a:t> драматичні театри, </a:t>
            </a:r>
            <a:r>
              <a:rPr lang="uk-UA" sz="2000" b="1" i="1" dirty="0" smtClean="0">
                <a:solidFill>
                  <a:srgbClr val="FF0000"/>
                </a:solidFill>
              </a:rPr>
              <a:t>Дніпропетровський</a:t>
            </a:r>
            <a:r>
              <a:rPr lang="uk-UA" sz="2000" b="1" i="1" dirty="0" smtClean="0">
                <a:solidFill>
                  <a:schemeClr val="bg1"/>
                </a:solidFill>
              </a:rPr>
              <a:t> український музичний драматичний театр, </a:t>
            </a:r>
            <a:r>
              <a:rPr lang="uk-UA" sz="2000" b="1" i="1" dirty="0" err="1" smtClean="0">
                <a:solidFill>
                  <a:srgbClr val="FF0000"/>
                </a:solidFill>
              </a:rPr>
              <a:t>Театр</a:t>
            </a:r>
            <a:r>
              <a:rPr lang="uk-UA" sz="2000" b="1" i="1" dirty="0" smtClean="0">
                <a:solidFill>
                  <a:srgbClr val="FF0000"/>
                </a:solidFill>
              </a:rPr>
              <a:t> драми й музичної комедії у Кривому Розі</a:t>
            </a:r>
            <a:r>
              <a:rPr lang="uk-UA" sz="2000" b="1" i="1" dirty="0" smtClean="0">
                <a:solidFill>
                  <a:schemeClr val="bg1"/>
                </a:solidFill>
              </a:rPr>
              <a:t>, </a:t>
            </a:r>
            <a:r>
              <a:rPr lang="uk-UA" sz="2000" b="1" i="1" dirty="0" smtClean="0">
                <a:solidFill>
                  <a:srgbClr val="FF0000"/>
                </a:solidFill>
              </a:rPr>
              <a:t>Черкаський</a:t>
            </a:r>
            <a:r>
              <a:rPr lang="uk-UA" sz="2000" b="1" i="1" dirty="0" smtClean="0">
                <a:solidFill>
                  <a:schemeClr val="bg1"/>
                </a:solidFill>
              </a:rPr>
              <a:t> та </a:t>
            </a:r>
            <a:r>
              <a:rPr lang="uk-UA" sz="2000" b="1" i="1" dirty="0" smtClean="0">
                <a:solidFill>
                  <a:srgbClr val="FF0000"/>
                </a:solidFill>
              </a:rPr>
              <a:t>Чернігівський</a:t>
            </a:r>
            <a:r>
              <a:rPr lang="uk-UA" sz="2000" b="1" i="1" dirty="0" smtClean="0">
                <a:solidFill>
                  <a:schemeClr val="bg1"/>
                </a:solidFill>
              </a:rPr>
              <a:t> музично-драматичні театри, а також численні кінотеатри.</a:t>
            </a:r>
            <a:endParaRPr lang="uk-UA" sz="2000" b="1" i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r="16970"/>
          <a:stretch/>
        </p:blipFill>
        <p:spPr>
          <a:xfrm rot="301966">
            <a:off x="5018181" y="283825"/>
            <a:ext cx="3803168" cy="3772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235275">
            <a:off x="4905480" y="3982731"/>
            <a:ext cx="3590352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92D050"/>
                </a:solidFill>
                <a:latin typeface="Book Antiqua" pitchFamily="18" charset="0"/>
                <a:cs typeface="Calibri" pitchFamily="34" charset="0"/>
              </a:rPr>
              <a:t>Національна опера України імені </a:t>
            </a:r>
          </a:p>
          <a:p>
            <a:pPr algn="ctr"/>
            <a:r>
              <a:rPr lang="uk-UA" b="1" i="1" dirty="0" smtClean="0">
                <a:solidFill>
                  <a:srgbClr val="92D050"/>
                </a:solidFill>
                <a:latin typeface="Book Antiqua" pitchFamily="18" charset="0"/>
                <a:cs typeface="Calibri" pitchFamily="34" charset="0"/>
              </a:rPr>
              <a:t>Тараса Шевченка</a:t>
            </a:r>
            <a:endParaRPr lang="uk-UA" b="1" i="1" dirty="0">
              <a:solidFill>
                <a:srgbClr val="92D050"/>
              </a:solidFill>
              <a:latin typeface="Book Antiqua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2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0" y="-1"/>
            <a:ext cx="9144000" cy="683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56" y="24193"/>
            <a:ext cx="4464496" cy="297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 rot="507023">
            <a:off x="173902" y="2564360"/>
            <a:ext cx="4572000" cy="1015663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uk-UA" sz="20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okman Old Style" pitchFamily="18" charset="0"/>
              </a:rPr>
              <a:t>Тернопільський академічний обласний драматичний театр ім. Т. Г. Шевченка</a:t>
            </a:r>
            <a:endParaRPr lang="uk-UA" sz="2000" b="1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ookman Old Styl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/>
          <a:stretch/>
        </p:blipFill>
        <p:spPr>
          <a:xfrm>
            <a:off x="5331501" y="24193"/>
            <a:ext cx="3389745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 rot="21258928">
            <a:off x="4496148" y="3060311"/>
            <a:ext cx="4572000" cy="1200329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uk-UA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okman Old Style" pitchFamily="18" charset="0"/>
              </a:rPr>
              <a:t>Волинський обласний академічний музично-драматичний театр імені </a:t>
            </a:r>
            <a:endParaRPr lang="uk-UA" b="1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ookman Old Style" pitchFamily="18" charset="0"/>
            </a:endParaRPr>
          </a:p>
          <a:p>
            <a:pPr algn="ctr"/>
            <a:r>
              <a:rPr lang="uk-UA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okman Old Style" pitchFamily="18" charset="0"/>
              </a:rPr>
              <a:t>Т. Г. Шевченка</a:t>
            </a:r>
            <a:endParaRPr lang="uk-UA" b="1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ookman Old Style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16" y="3666333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 rot="451723">
            <a:off x="3172622" y="5330025"/>
            <a:ext cx="4572000" cy="923330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uk-UA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okman Old Style" pitchFamily="18" charset="0"/>
              </a:rPr>
              <a:t>Харківський академічний український драматичний театр імені Тараса Шевченка</a:t>
            </a:r>
            <a:endParaRPr lang="uk-UA" b="1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94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5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6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2490" y="699954"/>
            <a:ext cx="3167461" cy="1720934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</a:bodyPr>
          <a:lstStyle/>
          <a:p>
            <a:r>
              <a:rPr lang="uk-UA" sz="9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DCEBF5">
                        <a:lumMod val="98000"/>
                      </a:srgbClr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2700000" scaled="1"/>
                  <a:tileRect/>
                </a:gradFill>
              </a:rPr>
              <a:t>Мета:</a:t>
            </a:r>
            <a:endParaRPr lang="ru-RU" sz="96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DCEBF5">
                      <a:lumMod val="98000"/>
                    </a:srgbClr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2516" y="2706745"/>
            <a:ext cx="3744416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i="1" dirty="0" smtClean="0">
                <a:latin typeface="Cambria" pitchFamily="18" charset="0"/>
              </a:rPr>
              <a:t>Виховати почуття любові і поваги до світлого образу поета – мислителя Тараса Григоровича Шевченка. Відродження та збереження історичної пам’яті, увічнення імені великого Кобзаря.</a:t>
            </a:r>
            <a:endParaRPr lang="uk-UA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9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78" y="0"/>
            <a:ext cx="91441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3"/>
          <a:stretch/>
        </p:blipFill>
        <p:spPr>
          <a:xfrm rot="21406330">
            <a:off x="300855" y="177763"/>
            <a:ext cx="3713350" cy="2699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 rot="315545">
            <a:off x="-128470" y="23641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ambria" pitchFamily="18" charset="0"/>
              </a:rPr>
              <a:t>Дніпропетровський академічний український музично-драматичний театр імені Т. Г. Шевченка</a:t>
            </a:r>
            <a:endParaRPr lang="uk-UA" b="1" i="1" dirty="0">
              <a:effectLst>
                <a:glow rad="101600">
                  <a:srgbClr val="FFFF00">
                    <a:alpha val="60000"/>
                  </a:srgbClr>
                </a:glow>
              </a:effectLst>
              <a:latin typeface="Cambr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r="31878"/>
          <a:stretch/>
        </p:blipFill>
        <p:spPr>
          <a:xfrm rot="267132">
            <a:off x="4661719" y="312558"/>
            <a:ext cx="4160471" cy="2531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 rot="21309318">
            <a:off x="4328276" y="25026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 </a:t>
            </a:r>
            <a:r>
              <a:rPr lang="uk-UA" b="1" i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ambria" pitchFamily="18" charset="0"/>
              </a:rPr>
              <a:t>Театр драми й музичної комедії у Кривому Розі</a:t>
            </a:r>
            <a:endParaRPr lang="uk-UA" b="1" i="1" dirty="0">
              <a:effectLst>
                <a:glow rad="101600">
                  <a:srgbClr val="FFFF00">
                    <a:alpha val="60000"/>
                  </a:srgbClr>
                </a:glow>
              </a:effectLst>
              <a:latin typeface="Cambri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727">
            <a:off x="302152" y="3259513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 rot="352061">
            <a:off x="227791" y="565598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ambria" pitchFamily="18" charset="0"/>
              </a:rPr>
              <a:t>Черкаський академічний обласний український музично-драматичний театр імені Т. Г. Шевченка</a:t>
            </a:r>
            <a:endParaRPr lang="uk-UA" b="1" i="1" dirty="0">
              <a:effectLst>
                <a:glow rad="101600">
                  <a:srgbClr val="FFFF00">
                    <a:alpha val="60000"/>
                  </a:srgbClr>
                </a:glow>
              </a:effectLst>
              <a:latin typeface="Cambria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140">
            <a:off x="4562876" y="3119226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 rot="21226331">
            <a:off x="4490068" y="564200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ambria" pitchFamily="18" charset="0"/>
              </a:rPr>
              <a:t>Чернігівський обласний академічний український музично-драматичний театр імені Тараса Шевченка</a:t>
            </a:r>
            <a:endParaRPr lang="uk-UA" b="1" i="1" dirty="0">
              <a:effectLst>
                <a:glow rad="101600">
                  <a:srgbClr val="FFFF00">
                    <a:alpha val="60000"/>
                  </a:srgbClr>
                </a:glo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99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4"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5325259" cy="356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 rot="20977498">
            <a:off x="628149" y="3203064"/>
            <a:ext cx="45720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uk-UA" sz="1400" b="1" i="1" dirty="0" smtClean="0">
                <a:cs typeface="Browallia New" pitchFamily="34" charset="-34"/>
              </a:rPr>
              <a:t>Шевченка пік — вершина 4 200 м на північному схилі Великого Кавказу, у Боковому хребті. Названа на честь Тараса Шевченка українськими альпіністами, які вперше зійшли на цю вершину Кавказу у 1938 році.</a:t>
            </a:r>
            <a:endParaRPr lang="uk-UA" sz="1400" b="1" i="1" dirty="0">
              <a:cs typeface="Browallia New" pitchFamily="34" charset="-34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9"/>
          <a:stretch/>
        </p:blipFill>
        <p:spPr>
          <a:xfrm rot="21285758">
            <a:off x="2798850" y="3955440"/>
            <a:ext cx="6144481" cy="245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 rot="396901">
            <a:off x="5608639" y="3395428"/>
            <a:ext cx="3210314" cy="7386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i="1" dirty="0" smtClean="0"/>
              <a:t>В Казахстані ім'я Шевченка носить Форт-Шевченко, з 1964 по 1991 місто </a:t>
            </a:r>
            <a:r>
              <a:rPr lang="uk-UA" sz="1400" b="1" i="1" dirty="0" err="1" smtClean="0"/>
              <a:t>Актау</a:t>
            </a:r>
            <a:r>
              <a:rPr lang="uk-UA" sz="1400" b="1" i="1" dirty="0" smtClean="0"/>
              <a:t> мало назву Шевченко.</a:t>
            </a:r>
            <a:endParaRPr lang="uk-UA" sz="1400" b="1" i="1" dirty="0"/>
          </a:p>
        </p:txBody>
      </p:sp>
    </p:spTree>
    <p:extLst>
      <p:ext uri="{BB962C8B-B14F-4D97-AF65-F5344CB8AC3E}">
        <p14:creationId xmlns:p14="http://schemas.microsoft.com/office/powerpoint/2010/main" val="36585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8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21294911">
            <a:off x="1156461" y="330231"/>
            <a:ext cx="2116285" cy="1015663"/>
          </a:xfrm>
          <a:prstGeom prst="rect">
            <a:avLst/>
          </a:prstGeom>
        </p:spPr>
        <p:txBody>
          <a:bodyPr wrap="none">
            <a:prstTxWarp prst="textFadeRight">
              <a:avLst/>
            </a:prstTxWarp>
            <a:spAutoFit/>
          </a:bodyPr>
          <a:lstStyle/>
          <a:p>
            <a:r>
              <a:rPr lang="uk-UA" sz="6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</a:rPr>
              <a:t>Музеї</a:t>
            </a:r>
            <a:endParaRPr lang="uk-UA" sz="60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path path="circle">
                  <a:fillToRect t="100000" r="100000"/>
                </a:path>
                <a:tileRect l="-100000" b="-1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1406405">
            <a:off x="351836" y="1532518"/>
            <a:ext cx="4572000" cy="36933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uk-UA" b="1" i="1" dirty="0" smtClean="0">
                <a:latin typeface="Cambria" pitchFamily="18" charset="0"/>
              </a:rPr>
              <a:t>В Україні та за кордоном існує багато музеїв Тараса Шевченка. Найбільшим меморіальним комплексом, присвяченим Кобзареві, є </a:t>
            </a:r>
            <a:r>
              <a:rPr lang="uk-UA" b="1" i="1" dirty="0" smtClean="0">
                <a:solidFill>
                  <a:srgbClr val="00B050"/>
                </a:solidFill>
                <a:latin typeface="Cambria" pitchFamily="18" charset="0"/>
              </a:rPr>
              <a:t>Шевченківський національний заповідник</a:t>
            </a:r>
            <a:r>
              <a:rPr lang="uk-UA" b="1" i="1" dirty="0" smtClean="0">
                <a:latin typeface="Cambria" pitchFamily="18" charset="0"/>
              </a:rPr>
              <a:t> на місці поховання поета на Тарасовій горі у Каневі. </a:t>
            </a:r>
            <a:r>
              <a:rPr lang="uk-UA" b="1" i="1" dirty="0" smtClean="0">
                <a:solidFill>
                  <a:srgbClr val="00B050"/>
                </a:solidFill>
                <a:latin typeface="Cambria" pitchFamily="18" charset="0"/>
              </a:rPr>
              <a:t>Національний музей Тараса Шевченка </a:t>
            </a:r>
            <a:r>
              <a:rPr lang="uk-UA" b="1" i="1" dirty="0" smtClean="0">
                <a:latin typeface="Cambria" pitchFamily="18" charset="0"/>
              </a:rPr>
              <a:t>знаходиться у Києві, його філіалом є </a:t>
            </a:r>
            <a:r>
              <a:rPr lang="uk-UA" b="1" i="1" dirty="0" smtClean="0">
                <a:solidFill>
                  <a:srgbClr val="00B050"/>
                </a:solidFill>
                <a:latin typeface="Cambria" pitchFamily="18" charset="0"/>
              </a:rPr>
              <a:t>Літературно-меморіальний будинок-музей</a:t>
            </a:r>
            <a:r>
              <a:rPr lang="uk-UA" b="1" i="1" dirty="0" smtClean="0">
                <a:latin typeface="Cambria" pitchFamily="18" charset="0"/>
              </a:rPr>
              <a:t>. У </a:t>
            </a:r>
            <a:r>
              <a:rPr lang="uk-UA" b="1" i="1" dirty="0" smtClean="0">
                <a:solidFill>
                  <a:srgbClr val="00B050"/>
                </a:solidFill>
                <a:latin typeface="Cambria" pitchFamily="18" charset="0"/>
              </a:rPr>
              <a:t>Торонто</a:t>
            </a:r>
            <a:r>
              <a:rPr lang="uk-UA" b="1" i="1" dirty="0" smtClean="0">
                <a:latin typeface="Cambria" pitchFamily="18" charset="0"/>
              </a:rPr>
              <a:t>, </a:t>
            </a:r>
            <a:r>
              <a:rPr lang="uk-UA" b="1" i="1" dirty="0" smtClean="0">
                <a:solidFill>
                  <a:srgbClr val="00B050"/>
                </a:solidFill>
                <a:latin typeface="Cambria" pitchFamily="18" charset="0"/>
              </a:rPr>
              <a:t>Канада</a:t>
            </a:r>
            <a:r>
              <a:rPr lang="uk-UA" b="1" i="1" dirty="0" smtClean="0">
                <a:latin typeface="Cambria" pitchFamily="18" charset="0"/>
              </a:rPr>
              <a:t>, існує музей, присвячений виключно Шевченківській тематиці.</a:t>
            </a:r>
            <a:endParaRPr lang="uk-UA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6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3270" y="0"/>
            <a:ext cx="91472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41295" y="5805264"/>
            <a:ext cx="8658139" cy="523220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uk-UA" sz="2800" b="1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latin typeface="Bookman Old Style" pitchFamily="18" charset="0"/>
              </a:rPr>
              <a:t>Шевченківський національний заповідник</a:t>
            </a:r>
            <a:endParaRPr lang="uk-UA" sz="2800" b="1" i="1" dirty="0">
              <a:ln>
                <a:solidFill>
                  <a:schemeClr val="tx1"/>
                </a:solidFill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794">
            <a:off x="203603" y="325011"/>
            <a:ext cx="3969164" cy="2953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536">
            <a:off x="2943247" y="1400390"/>
            <a:ext cx="3819792" cy="286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8804">
            <a:off x="627058" y="2897820"/>
            <a:ext cx="4043906" cy="2757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6052">
            <a:off x="5420567" y="577887"/>
            <a:ext cx="3263074" cy="2447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812">
            <a:off x="5070112" y="3222380"/>
            <a:ext cx="3665855" cy="2407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94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99175" y="116632"/>
            <a:ext cx="6213560" cy="1323439"/>
          </a:xfrm>
          <a:prstGeom prst="rect">
            <a:avLst/>
          </a:prstGeom>
        </p:spPr>
        <p:txBody>
          <a:bodyPr wrap="none">
            <a:prstTxWarp prst="textStop">
              <a:avLst/>
            </a:prstTxWarp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 r="-100000" b="-1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Національний музей </a:t>
            </a:r>
            <a:endParaRPr lang="en-US" sz="4000" b="1" i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 r="-100000" b="-1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 r="-100000" b="-1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Тараса Шевченка</a:t>
            </a:r>
            <a:endParaRPr lang="uk-UA" sz="40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 r="-100000" b="-1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95" y="1440071"/>
            <a:ext cx="4775609" cy="317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946">
            <a:off x="151035" y="3887824"/>
            <a:ext cx="3665198" cy="2748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1800">
            <a:off x="5390959" y="3822888"/>
            <a:ext cx="3495763" cy="2621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08" y="4046212"/>
            <a:ext cx="3512293" cy="2634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121">
            <a:off x="611560" y="1440071"/>
            <a:ext cx="1985372" cy="2816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315">
            <a:off x="6374888" y="1558715"/>
            <a:ext cx="1989170" cy="257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343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>
          <a:xfrm>
            <a:off x="-20571" y="-18581"/>
            <a:ext cx="9133772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616556">
            <a:off x="-188980" y="3931760"/>
            <a:ext cx="60304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egoe Print" pitchFamily="2" charset="0"/>
              </a:rPr>
              <a:t>Літературно</a:t>
            </a:r>
            <a:r>
              <a:rPr lang="en-US" sz="3200" b="1" i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egoe Print" pitchFamily="2" charset="0"/>
              </a:rPr>
              <a:t> </a:t>
            </a:r>
            <a:r>
              <a:rPr lang="en-US" sz="3200" b="1" i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egoe Print" pitchFamily="2" charset="0"/>
              </a:rPr>
              <a:t>-</a:t>
            </a:r>
            <a:r>
              <a:rPr lang="uk-UA" sz="3200" b="1" i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egoe Print" pitchFamily="2" charset="0"/>
              </a:rPr>
              <a:t>меморіальний </a:t>
            </a:r>
            <a:r>
              <a:rPr lang="en-US" sz="3200" b="1" i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egoe Print" pitchFamily="2" charset="0"/>
              </a:rPr>
              <a:t> </a:t>
            </a:r>
          </a:p>
          <a:p>
            <a:pPr algn="ctr"/>
            <a:r>
              <a:rPr lang="uk-UA" sz="3200" b="1" i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egoe Print" pitchFamily="2" charset="0"/>
              </a:rPr>
              <a:t>будинок-музей</a:t>
            </a:r>
            <a:r>
              <a:rPr lang="en-US" sz="3200" b="1" i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egoe Print" pitchFamily="2" charset="0"/>
              </a:rPr>
              <a:t> </a:t>
            </a:r>
            <a:r>
              <a:rPr lang="uk-UA" sz="3200" b="1" i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egoe Print" pitchFamily="2" charset="0"/>
              </a:rPr>
              <a:t>Тараса Шевченка</a:t>
            </a:r>
            <a:endParaRPr lang="uk-UA" sz="3200" b="1" i="1" dirty="0">
              <a:effectLst>
                <a:glow rad="101600">
                  <a:srgbClr val="FFFF00">
                    <a:alpha val="60000"/>
                  </a:srgbClr>
                </a:glow>
              </a:effectLst>
              <a:latin typeface="Segoe Print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294">
            <a:off x="5178539" y="244543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480">
            <a:off x="3643680" y="421867"/>
            <a:ext cx="2427585" cy="3236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296534" y="3006622"/>
            <a:ext cx="2160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/>
              <a:t>Кімната Шевченка</a:t>
            </a:r>
            <a:endParaRPr lang="uk-UA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"/>
          <a:stretch/>
        </p:blipFill>
        <p:spPr>
          <a:xfrm>
            <a:off x="5086221" y="3375954"/>
            <a:ext cx="35814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548865" y="6233454"/>
            <a:ext cx="2656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/>
              <a:t>Шевченкова майстерня</a:t>
            </a:r>
            <a:endParaRPr lang="uk-UA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73" y="369015"/>
            <a:ext cx="3409493" cy="2557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54869" y="2903746"/>
            <a:ext cx="3576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/>
              <a:t>Малярське приладдя Т.Шевченка</a:t>
            </a:r>
            <a:endParaRPr lang="uk-UA" b="1" i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1" y="143055"/>
            <a:ext cx="8712968" cy="653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0176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7"/>
          <a:stretch/>
        </p:blipFill>
        <p:spPr>
          <a:xfrm>
            <a:off x="32467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21279748">
            <a:off x="439440" y="2250007"/>
            <a:ext cx="4440737" cy="4247317"/>
          </a:xfrm>
          <a:prstGeom prst="rect">
            <a:avLst/>
          </a:prstGeom>
          <a:effectLst>
            <a:glow rad="101600">
              <a:srgbClr val="92D05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b="1" i="1" dirty="0" smtClean="0">
                <a:solidFill>
                  <a:schemeClr val="tx2"/>
                </a:solidFill>
                <a:latin typeface="+mj-lt"/>
              </a:rPr>
              <a:t>Шевченківська премія</a:t>
            </a:r>
            <a:r>
              <a:rPr lang="vi-VN" i="1" dirty="0" smtClean="0">
                <a:latin typeface="+mj-lt"/>
              </a:rPr>
              <a:t>— </a:t>
            </a:r>
            <a:r>
              <a:rPr lang="vi-VN" i="1" dirty="0">
                <a:latin typeface="+mj-lt"/>
              </a:rPr>
              <a:t>державна нагорода України, найвища в Україні творча відзнака за вагомий внесок у розвиток культури та мистецтва.</a:t>
            </a:r>
          </a:p>
          <a:p>
            <a:pPr algn="ctr"/>
            <a:r>
              <a:rPr lang="vi-VN" i="1" dirty="0">
                <a:latin typeface="+mj-lt"/>
              </a:rPr>
              <a:t>Національна премія встановлена для нагородження за найвидатніші твори літератури і мистецтва, публіцистики і журналістики, які є вершинним духовним надбанням Українського народу, утверджують високі гуманістичні ідеали, збагачують історичну пам'ять народу, його національну свідомість і самобутність, спрямовані на державотворення і демократизацію українського суспільства.</a:t>
            </a:r>
            <a:endParaRPr lang="ru-RU" i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54089" y="14016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45000">
                      <a:srgbClr val="FFFF00">
                        <a:lumMod val="82000"/>
                        <a:lumOff val="18000"/>
                      </a:srgbClr>
                    </a:gs>
                    <a:gs pos="25000">
                      <a:srgbClr val="21D6E0"/>
                    </a:gs>
                    <a:gs pos="80000">
                      <a:srgbClr val="0087E6"/>
                    </a:gs>
                    <a:gs pos="100000">
                      <a:srgbClr val="005CBF"/>
                    </a:gs>
                  </a:gsLst>
                  <a:lin ang="2700000" scaled="1"/>
                  <a:tileRect/>
                </a:gradFill>
                <a:latin typeface="Segoe Print" pitchFamily="2" charset="0"/>
              </a:rPr>
              <a:t>Національна премія України імені </a:t>
            </a:r>
            <a:endParaRPr lang="en-US" sz="4000" b="1" i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45000">
                    <a:srgbClr val="FFFF00">
                      <a:lumMod val="82000"/>
                      <a:lumOff val="18000"/>
                    </a:srgbClr>
                  </a:gs>
                  <a:gs pos="25000">
                    <a:srgbClr val="21D6E0"/>
                  </a:gs>
                  <a:gs pos="80000">
                    <a:srgbClr val="0087E6"/>
                  </a:gs>
                  <a:gs pos="100000">
                    <a:srgbClr val="005CBF"/>
                  </a:gs>
                </a:gsLst>
                <a:lin ang="2700000" scaled="1"/>
                <a:tileRect/>
              </a:gradFill>
              <a:latin typeface="Segoe Print" pitchFamily="2" charset="0"/>
            </a:endParaRPr>
          </a:p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45000">
                      <a:srgbClr val="FFFF00">
                        <a:lumMod val="82000"/>
                        <a:lumOff val="18000"/>
                      </a:srgbClr>
                    </a:gs>
                    <a:gs pos="25000">
                      <a:srgbClr val="21D6E0"/>
                    </a:gs>
                    <a:gs pos="80000">
                      <a:srgbClr val="0087E6"/>
                    </a:gs>
                    <a:gs pos="100000">
                      <a:srgbClr val="005CBF"/>
                    </a:gs>
                  </a:gsLst>
                  <a:lin ang="2700000" scaled="1"/>
                  <a:tileRect/>
                </a:gradFill>
                <a:latin typeface="Segoe Print" pitchFamily="2" charset="0"/>
              </a:rPr>
              <a:t>Тараса Шевченка</a:t>
            </a:r>
            <a:endParaRPr lang="uk-UA" sz="40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45000">
                    <a:srgbClr val="FFFF00">
                      <a:lumMod val="82000"/>
                      <a:lumOff val="18000"/>
                    </a:srgbClr>
                  </a:gs>
                  <a:gs pos="25000">
                    <a:srgbClr val="21D6E0"/>
                  </a:gs>
                  <a:gs pos="80000">
                    <a:srgbClr val="0087E6"/>
                  </a:gs>
                  <a:gs pos="100000">
                    <a:srgbClr val="005CBF"/>
                  </a:gs>
                </a:gsLst>
                <a:lin ang="2700000" scaled="1"/>
                <a:tileRect/>
              </a:gradFill>
              <a:latin typeface="Segoe Print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t="1639" r="409" b="1818"/>
          <a:stretch/>
        </p:blipFill>
        <p:spPr>
          <a:xfrm>
            <a:off x="109829" y="211382"/>
            <a:ext cx="4636471" cy="6435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406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5400000">
            <a:off x="5513211" y="2991845"/>
            <a:ext cx="61702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Зображення на грошах</a:t>
            </a:r>
            <a:endParaRPr lang="uk-UA" sz="4000" i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1253826">
            <a:off x="467849" y="340298"/>
            <a:ext cx="4098010" cy="307776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500" b="1" i="1" dirty="0" smtClean="0"/>
              <a:t>Пам'ятник перед університетом в Тирасполі</a:t>
            </a:r>
            <a:endParaRPr lang="en-US" sz="1500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uk-UA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3">
            <a:off x="76860" y="990447"/>
            <a:ext cx="4728454" cy="2222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 rot="258243">
            <a:off x="4362906" y="3473041"/>
            <a:ext cx="3685624" cy="286232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1500" b="1" i="1" dirty="0" smtClean="0"/>
              <a:t>Пам'ятник перед університетом у Києві</a:t>
            </a:r>
            <a:endParaRPr lang="en-US" sz="1500" b="1" i="1" dirty="0" smtClean="0"/>
          </a:p>
          <a:p>
            <a:endParaRPr lang="en-US" sz="1500" b="1" i="1" dirty="0"/>
          </a:p>
          <a:p>
            <a:endParaRPr lang="en-US" sz="1500" b="1" i="1" dirty="0" smtClean="0"/>
          </a:p>
          <a:p>
            <a:endParaRPr lang="en-US" sz="1500" b="1" i="1" dirty="0"/>
          </a:p>
          <a:p>
            <a:endParaRPr lang="en-US" sz="1500" b="1" i="1" dirty="0" smtClean="0"/>
          </a:p>
          <a:p>
            <a:endParaRPr lang="en-US" sz="1500" b="1" i="1" dirty="0"/>
          </a:p>
          <a:p>
            <a:endParaRPr lang="en-US" sz="1500" b="1" i="1" dirty="0" smtClean="0"/>
          </a:p>
          <a:p>
            <a:endParaRPr lang="en-US" sz="1500" b="1" i="1" dirty="0"/>
          </a:p>
          <a:p>
            <a:endParaRPr lang="en-US" sz="1500" b="1" i="1" dirty="0" smtClean="0"/>
          </a:p>
          <a:p>
            <a:endParaRPr lang="en-US" sz="1500" b="1" i="1" dirty="0"/>
          </a:p>
          <a:p>
            <a:endParaRPr lang="en-US" sz="1500" b="1" i="1" dirty="0" smtClean="0"/>
          </a:p>
          <a:p>
            <a:endParaRPr lang="uk-UA" sz="15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023">
            <a:off x="4572000" y="3999651"/>
            <a:ext cx="3072384" cy="2755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309">
            <a:off x="3642674" y="737079"/>
            <a:ext cx="4572000" cy="208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672407" y="23488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50 придністровських рублях,</a:t>
            </a:r>
          </a:p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823">
            <a:off x="125942" y="3647658"/>
            <a:ext cx="5148064" cy="2387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75194" y="56906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50 </a:t>
            </a: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придністровських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рублях,</a:t>
            </a:r>
          </a:p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680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0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6"/>
            <a:ext cx="9125528" cy="6838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801">
            <a:off x="4039942" y="418092"/>
            <a:ext cx="4827272" cy="2377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658544" y="24927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ста гривнях,</a:t>
            </a:r>
          </a:p>
          <a:p>
            <a:pPr algn="ctr"/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1996</a:t>
            </a:r>
            <a:endParaRPr lang="uk-UA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1">
            <a:off x="4330266" y="3281592"/>
            <a:ext cx="4675693" cy="244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364088" y="57332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ста гривнях,</a:t>
            </a:r>
          </a:p>
          <a:p>
            <a:pPr algn="ctr"/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</a:t>
            </a:r>
            <a:endParaRPr lang="uk-UA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4" y="404664"/>
            <a:ext cx="3599476" cy="1799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27572" y="2317370"/>
            <a:ext cx="4131885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i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Ювілейний рубль СРСР, 1989 рік:</a:t>
            </a:r>
          </a:p>
          <a:p>
            <a:pPr algn="ctr"/>
            <a:r>
              <a:rPr lang="uk-UA" sz="2000" b="1" i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175 років від дня народження</a:t>
            </a:r>
            <a:endParaRPr lang="uk-UA" sz="2000" b="1" i="1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93256"/>
            <a:ext cx="2540000" cy="25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6147" y="5867897"/>
            <a:ext cx="4070538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000" b="1" i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Пам'ятна золота монета Україні</a:t>
            </a:r>
            <a:endParaRPr lang="uk-UA" sz="2000" b="1" i="1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162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3528" y="3417976"/>
            <a:ext cx="4572000" cy="31393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uk-UA" b="1" i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творами Тараса Шевченка поставлено такі фільми:</a:t>
            </a:r>
          </a:p>
          <a:p>
            <a:pPr algn="ctr"/>
            <a:endParaRPr lang="uk-UA" b="1" i="1" dirty="0" smtClean="0">
              <a:solidFill>
                <a:srgbClr val="00B0F0"/>
              </a:solidFill>
            </a:endParaRPr>
          </a:p>
          <a:p>
            <a:pPr algn="ctr"/>
            <a:r>
              <a:rPr lang="uk-UA" b="1" i="1" dirty="0" smtClean="0">
                <a:solidFill>
                  <a:srgbClr val="00B0F0"/>
                </a:solidFill>
              </a:rPr>
              <a:t>1911 — Катерина</a:t>
            </a:r>
          </a:p>
          <a:p>
            <a:pPr algn="ctr"/>
            <a:r>
              <a:rPr lang="uk-UA" b="1" i="1" dirty="0" smtClean="0">
                <a:solidFill>
                  <a:srgbClr val="00B0F0"/>
                </a:solidFill>
              </a:rPr>
              <a:t>1929 — Злива</a:t>
            </a:r>
          </a:p>
          <a:p>
            <a:pPr algn="ctr"/>
            <a:r>
              <a:rPr lang="uk-UA" b="1" i="1" dirty="0" smtClean="0">
                <a:solidFill>
                  <a:srgbClr val="00B0F0"/>
                </a:solidFill>
              </a:rPr>
              <a:t>1933 — Коліївщина</a:t>
            </a:r>
          </a:p>
          <a:p>
            <a:pPr algn="ctr"/>
            <a:r>
              <a:rPr lang="uk-UA" b="1" i="1" dirty="0" smtClean="0">
                <a:solidFill>
                  <a:srgbClr val="00B0F0"/>
                </a:solidFill>
              </a:rPr>
              <a:t>1935 — Прометей</a:t>
            </a:r>
          </a:p>
          <a:p>
            <a:pPr algn="ctr"/>
            <a:r>
              <a:rPr lang="uk-UA" b="1" i="1" dirty="0" smtClean="0">
                <a:solidFill>
                  <a:srgbClr val="00B0F0"/>
                </a:solidFill>
              </a:rPr>
              <a:t>1936 — Назар </a:t>
            </a:r>
            <a:r>
              <a:rPr lang="uk-UA" b="1" i="1" dirty="0" err="1" smtClean="0">
                <a:solidFill>
                  <a:srgbClr val="00B0F0"/>
                </a:solidFill>
              </a:rPr>
              <a:t>Стодоля</a:t>
            </a:r>
            <a:endParaRPr lang="uk-UA" b="1" i="1" dirty="0" smtClean="0">
              <a:solidFill>
                <a:srgbClr val="00B0F0"/>
              </a:solidFill>
            </a:endParaRPr>
          </a:p>
          <a:p>
            <a:pPr algn="ctr"/>
            <a:r>
              <a:rPr lang="uk-UA" b="1" i="1" dirty="0" smtClean="0">
                <a:solidFill>
                  <a:srgbClr val="00B0F0"/>
                </a:solidFill>
              </a:rPr>
              <a:t>1953 — Назар </a:t>
            </a:r>
            <a:r>
              <a:rPr lang="uk-UA" b="1" i="1" dirty="0" err="1" smtClean="0">
                <a:solidFill>
                  <a:srgbClr val="00B0F0"/>
                </a:solidFill>
              </a:rPr>
              <a:t>Стодоля</a:t>
            </a:r>
            <a:endParaRPr lang="uk-UA" b="1" i="1" dirty="0" smtClean="0">
              <a:solidFill>
                <a:srgbClr val="00B0F0"/>
              </a:solidFill>
            </a:endParaRPr>
          </a:p>
          <a:p>
            <a:pPr algn="ctr"/>
            <a:r>
              <a:rPr lang="uk-UA" b="1" i="1" dirty="0" smtClean="0">
                <a:solidFill>
                  <a:srgbClr val="00B0F0"/>
                </a:solidFill>
              </a:rPr>
              <a:t>1959 — Лілея</a:t>
            </a:r>
          </a:p>
          <a:p>
            <a:pPr algn="ctr"/>
            <a:r>
              <a:rPr lang="uk-UA" b="1" i="1" dirty="0" smtClean="0">
                <a:solidFill>
                  <a:srgbClr val="00B0F0"/>
                </a:solidFill>
              </a:rPr>
              <a:t>1964 — Наймичка</a:t>
            </a:r>
            <a:endParaRPr lang="uk-UA" b="1" i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32656"/>
            <a:ext cx="3175000" cy="420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0655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7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8790" y="3944338"/>
            <a:ext cx="26997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1861- 1861 </a:t>
            </a:r>
            <a:r>
              <a:rPr lang="ru-RU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рр</a:t>
            </a:r>
            <a:r>
              <a:rPr lang="ru-RU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32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10" y="188640"/>
            <a:ext cx="2737538" cy="373300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82193">
            <a:off x="3995936" y="951757"/>
            <a:ext cx="4572000" cy="5016758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uk-UA" sz="1600" i="1" dirty="0" smtClean="0">
                <a:solidFill>
                  <a:srgbClr val="FF0000"/>
                </a:solidFill>
              </a:rPr>
              <a:t>Тарас Шевченко </a:t>
            </a:r>
            <a:r>
              <a:rPr lang="uk-UA" sz="1600" dirty="0" smtClean="0"/>
              <a:t>- видатний український поет, прозаїк, драматург, художник, політичний і громадський діяч. Він був людиною універсальних обдарувань та інтересів. Все його життя і творчість були присвячені українському народу. Поет мріяв про ті часи, коли його країна буде незалежною державою, коли в Україні шануватимуться мова, культура та історія народу, а люди будуть щасливими. Тарас Шевченко прославляв свою Батьківщину не лише словами, а й картинами. Провідним мотивом творчості Шевченка, що пронизує також весь його життєвий шлях, була самовіддана любов до України і нерозривно пов'язана з нею ненависть до всіх її гнобителів. Його революційний заклик «… вставайте, кайдани </a:t>
            </a:r>
            <a:r>
              <a:rPr lang="uk-UA" sz="1600" dirty="0" err="1" smtClean="0"/>
              <a:t>порвіте</a:t>
            </a:r>
            <a:r>
              <a:rPr lang="uk-UA" sz="1600" dirty="0" smtClean="0"/>
              <a:t> і вражою злою кров'ю волю </a:t>
            </a:r>
            <a:r>
              <a:rPr lang="uk-UA" sz="1600" dirty="0" err="1" smtClean="0"/>
              <a:t>окропіте</a:t>
            </a:r>
            <a:r>
              <a:rPr lang="uk-UA" sz="1600" dirty="0" smtClean="0"/>
              <a:t>» був зовсім новим словом не лише в українській літературі. У розвитку національної і соціальної самосвідомості українського народу творчість Шевченка відіграла величезну роль.</a:t>
            </a:r>
            <a:endParaRPr lang="uk-UA" sz="16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3480">
            <a:off x="-267788" y="3561869"/>
            <a:ext cx="2808293" cy="3503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169">
            <a:off x="1669321" y="4632350"/>
            <a:ext cx="1882631" cy="2212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958">
            <a:off x="2919349" y="4854863"/>
            <a:ext cx="2532985" cy="2010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137">
            <a:off x="6953029" y="2597"/>
            <a:ext cx="2343404" cy="2976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019">
            <a:off x="6863989" y="4342399"/>
            <a:ext cx="2358800" cy="2820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" name="Рисунок 10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2582">
            <a:off x="5633546" y="2383525"/>
            <a:ext cx="3552461" cy="2638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" name="Рисунок 10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973">
            <a:off x="3654435" y="1991176"/>
            <a:ext cx="2693772" cy="3624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1" name="Рисунок 104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3579">
            <a:off x="1809757" y="2617417"/>
            <a:ext cx="2754409" cy="2195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2" name="Рисунок 10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731">
            <a:off x="4049701" y="86226"/>
            <a:ext cx="3599991" cy="239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3" name="Рисунок 10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709">
            <a:off x="1462294" y="268815"/>
            <a:ext cx="3449333" cy="2444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225">
            <a:off x="-368015" y="907641"/>
            <a:ext cx="2640408" cy="336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5" name="Рисунок 10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726">
            <a:off x="93606" y="-53968"/>
            <a:ext cx="3149575" cy="1524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697">
            <a:off x="5003345" y="4404698"/>
            <a:ext cx="2210926" cy="2594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95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11970"/>
          <a:stretch/>
        </p:blipFill>
        <p:spPr>
          <a:xfrm>
            <a:off x="754674" y="2060848"/>
            <a:ext cx="3758573" cy="404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957032" y="0"/>
            <a:ext cx="75921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45000">
                      <a:srgbClr val="FFFF00">
                        <a:lumMod val="82000"/>
                        <a:lumOff val="18000"/>
                      </a:srgbClr>
                    </a:gs>
                    <a:gs pos="25000">
                      <a:srgbClr val="21D6E0"/>
                    </a:gs>
                    <a:gs pos="80000">
                      <a:srgbClr val="0087E6"/>
                    </a:gs>
                    <a:gs pos="100000">
                      <a:srgbClr val="005CBF"/>
                    </a:gs>
                  </a:gsLst>
                  <a:lin ang="2700000" scaled="1"/>
                  <a:tileRect/>
                </a:gradFill>
                <a:latin typeface="Bookman Old Style" pitchFamily="18" charset="0"/>
              </a:rPr>
              <a:t>Дякуємо за увагу</a:t>
            </a:r>
            <a:endParaRPr lang="ru-RU" sz="60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45000">
                    <a:srgbClr val="FFFF00">
                      <a:lumMod val="82000"/>
                      <a:lumOff val="18000"/>
                    </a:srgbClr>
                  </a:gs>
                  <a:gs pos="25000">
                    <a:srgbClr val="21D6E0"/>
                  </a:gs>
                  <a:gs pos="80000">
                    <a:srgbClr val="0087E6"/>
                  </a:gs>
                  <a:gs pos="100000">
                    <a:srgbClr val="005CBF"/>
                  </a:gs>
                </a:gsLst>
                <a:lin ang="2700000" scaled="1"/>
                <a:tileRect/>
              </a:gra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3914" y="1600462"/>
            <a:ext cx="2440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i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Підготували:</a:t>
            </a:r>
            <a:endParaRPr lang="ru-RU" sz="2400" b="1" i="1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1041835" y="3729573"/>
            <a:ext cx="3284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Івєніна</a:t>
            </a: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 Юлія</a:t>
            </a:r>
            <a:endParaRPr lang="ru-RU" sz="2800" b="1" i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3137917" y="3990488"/>
            <a:ext cx="3230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Ященко</a:t>
            </a: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 Есміра</a:t>
            </a:r>
            <a:endParaRPr lang="ru-RU" sz="2800" b="1" i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4106" y="6106344"/>
            <a:ext cx="2452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Учениці 9-Б</a:t>
            </a:r>
            <a:endParaRPr lang="ru-RU" sz="2800" b="1" i="1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337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67" r="45381" b="8215"/>
          <a:stretch/>
        </p:blipFill>
        <p:spPr>
          <a:xfrm>
            <a:off x="0" y="1618959"/>
            <a:ext cx="2784764" cy="3435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067944" y="1196752"/>
            <a:ext cx="4572000" cy="34163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uk-UA" b="1" i="1" dirty="0" smtClean="0">
                <a:latin typeface="Book Antiqua" pitchFamily="18" charset="0"/>
              </a:rPr>
              <a:t>Ім'я Тараса Шевченка відоме в усьому світі. Адже його внесок у світову культуру та літературу є безцінним. У багатьох країнах йому встановлені пам'ятники, його твори перекладені майже всіма мовами світу, його ім'ям названі навчальні заклади, театри, площі, вулиці, міста. </a:t>
            </a:r>
          </a:p>
          <a:p>
            <a:pPr algn="ctr"/>
            <a:r>
              <a:rPr lang="uk-UA" b="1" i="1" dirty="0" smtClean="0">
                <a:latin typeface="Book Antiqua" pitchFamily="18" charset="0"/>
              </a:rPr>
              <a:t>Тож,пропонуємо вашій увазі найвідоміші пам'ятки,які вшановують великого поета в Україні та за її межами.</a:t>
            </a:r>
            <a:endParaRPr lang="uk-UA" b="1" i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itchFamily="18" charset="0"/>
              </a:rPr>
              <a:t>В Україні та за її межами існує багато пам'ятників Шевченку.</a:t>
            </a:r>
            <a:endParaRPr lang="uk-UA" sz="32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258">
            <a:off x="88599" y="1502764"/>
            <a:ext cx="2454067" cy="3681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411760" y="1484784"/>
            <a:ext cx="432048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 </a:t>
            </a:r>
            <a:r>
              <a:rPr lang="uk-UA" b="1" i="1" dirty="0" smtClean="0">
                <a:solidFill>
                  <a:schemeClr val="tx1"/>
                </a:solidFill>
              </a:rPr>
              <a:t>Одним з найкращих вважається пам'ятник у Харкові, великі пам'ятники кобзареві встановлені також у Києві, Дніпропетровську, Донецьку, Львові та інших містах.</a:t>
            </a:r>
            <a:endParaRPr lang="uk-UA" b="1" i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2127">
            <a:off x="2929876" y="2947381"/>
            <a:ext cx="3240360" cy="2381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511">
            <a:off x="6497263" y="1465577"/>
            <a:ext cx="2441188" cy="3926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5968">
            <a:off x="1596349" y="3173153"/>
            <a:ext cx="2264442" cy="3483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094">
            <a:off x="5112060" y="3429000"/>
            <a:ext cx="2343708" cy="31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810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-484081" y="18864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600" b="1" i="1" dirty="0" smtClean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2700000" scaled="0"/>
                </a:gradFill>
                <a:latin typeface="Book Antiqua" pitchFamily="18" charset="0"/>
              </a:rPr>
              <a:t> </a:t>
            </a:r>
            <a:r>
              <a:rPr lang="uk-UA" sz="3600" b="1" i="1" dirty="0" smtClean="0"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latin typeface="Book Antiqua" pitchFamily="18" charset="0"/>
              </a:rPr>
              <a:t>За кордоном пам'ятники Шевченку встановлено у</a:t>
            </a:r>
            <a:endParaRPr lang="uk-UA" sz="3600" b="1" i="1" dirty="0"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0"/>
              </a:gradFill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8898" y="332656"/>
            <a:ext cx="3074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i="1" u="sng" dirty="0" smtClean="0">
                <a:solidFill>
                  <a:srgbClr val="FFFF00"/>
                </a:solidFill>
                <a:latin typeface="Bookman Old Style" pitchFamily="18" charset="0"/>
              </a:rPr>
              <a:t>Росії</a:t>
            </a:r>
            <a:r>
              <a:rPr lang="uk-UA" i="1" u="sng" dirty="0" smtClean="0"/>
              <a:t/>
            </a:r>
            <a:br>
              <a:rPr lang="uk-UA" i="1" u="sng" dirty="0" smtClean="0"/>
            </a:br>
            <a:r>
              <a:rPr lang="uk-UA" b="1" i="1" dirty="0" smtClean="0"/>
              <a:t>(Москва, Санкт-Петербург)</a:t>
            </a:r>
            <a:endParaRPr lang="ru-RU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411">
            <a:off x="4545785" y="974973"/>
            <a:ext cx="2228850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5324">
            <a:off x="6517526" y="1905000"/>
            <a:ext cx="2286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3983">
            <a:off x="685195" y="3219507"/>
            <a:ext cx="1884029" cy="3294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 rot="868796">
            <a:off x="678708" y="30582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u="sng" dirty="0" smtClean="0">
                <a:solidFill>
                  <a:srgbClr val="FFFF00"/>
                </a:solidFill>
                <a:latin typeface="Bookman Old Style" pitchFamily="18" charset="0"/>
              </a:rPr>
              <a:t>Сполучених Штатах Америки</a:t>
            </a:r>
          </a:p>
          <a:p>
            <a:pPr algn="ctr"/>
            <a:r>
              <a:rPr lang="uk-UA" b="1" i="1" dirty="0" smtClean="0">
                <a:latin typeface="Bookman Old Style" pitchFamily="18" charset="0"/>
              </a:rPr>
              <a:t>(Вашингтон)</a:t>
            </a:r>
            <a:endParaRPr lang="uk-UA" b="1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9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71600" y="260648"/>
            <a:ext cx="2699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u="sng" dirty="0" smtClean="0">
                <a:solidFill>
                  <a:srgbClr val="FF0000"/>
                </a:solidFill>
                <a:latin typeface="Bookman Old Style" pitchFamily="18" charset="0"/>
              </a:rPr>
              <a:t>Канаді </a:t>
            </a:r>
          </a:p>
          <a:p>
            <a:pPr algn="ctr"/>
            <a:r>
              <a:rPr lang="uk-UA" b="1" i="1" dirty="0" smtClean="0">
                <a:solidFill>
                  <a:schemeClr val="bg1"/>
                </a:solidFill>
                <a:latin typeface="Bookman Old Style" pitchFamily="18" charset="0"/>
              </a:rPr>
              <a:t>(</a:t>
            </a:r>
            <a:r>
              <a:rPr lang="uk-UA" b="1" i="1" dirty="0" err="1" smtClean="0">
                <a:solidFill>
                  <a:schemeClr val="bg1"/>
                </a:solidFill>
                <a:latin typeface="Bookman Old Style" pitchFamily="18" charset="0"/>
              </a:rPr>
              <a:t>Вінніпеґ</a:t>
            </a:r>
            <a:r>
              <a:rPr lang="uk-UA" b="1" i="1" dirty="0" smtClean="0">
                <a:solidFill>
                  <a:schemeClr val="bg1"/>
                </a:solidFill>
                <a:latin typeface="Bookman Old Style" pitchFamily="18" charset="0"/>
              </a:rPr>
              <a:t>, Торонто)</a:t>
            </a:r>
            <a:r>
              <a:rPr lang="uk-UA" b="1" i="1" dirty="0" smtClean="0"/>
              <a:t>)</a:t>
            </a:r>
            <a:endParaRPr lang="uk-UA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383">
            <a:off x="177222" y="1021767"/>
            <a:ext cx="2469156" cy="311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8"/>
          <a:stretch/>
        </p:blipFill>
        <p:spPr>
          <a:xfrm rot="356936">
            <a:off x="2196140" y="1457022"/>
            <a:ext cx="2394657" cy="291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868143" y="404664"/>
            <a:ext cx="2832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u="sng" dirty="0" smtClean="0">
                <a:solidFill>
                  <a:srgbClr val="FF0000"/>
                </a:solidFill>
                <a:latin typeface="Bookman Old Style" pitchFamily="18" charset="0"/>
              </a:rPr>
              <a:t>Польщі </a:t>
            </a:r>
          </a:p>
          <a:p>
            <a:pPr algn="ctr"/>
            <a:r>
              <a:rPr lang="uk-UA" b="1" i="1" dirty="0" smtClean="0">
                <a:solidFill>
                  <a:schemeClr val="bg1"/>
                </a:solidFill>
                <a:latin typeface="Bookman Old Style" pitchFamily="18" charset="0"/>
              </a:rPr>
              <a:t>(Варшава, Білий Бір</a:t>
            </a:r>
            <a:r>
              <a:rPr lang="uk-UA" b="1" i="1" dirty="0" smtClean="0">
                <a:solidFill>
                  <a:schemeClr val="bg1"/>
                </a:solidFill>
              </a:rPr>
              <a:t>)</a:t>
            </a:r>
            <a:endParaRPr lang="uk-UA" b="1" i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073">
            <a:off x="6075831" y="1177481"/>
            <a:ext cx="2719189" cy="3625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735">
            <a:off x="4945105" y="3072706"/>
            <a:ext cx="238125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85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75"/>
            <a:ext cx="9144000" cy="6887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67544" y="220012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uk-UA" b="1" i="1" u="sng" dirty="0" smtClean="0">
                <a:solidFill>
                  <a:srgbClr val="FFFF00"/>
                </a:solidFill>
                <a:latin typeface="Bookman Old Style" pitchFamily="18" charset="0"/>
              </a:rPr>
              <a:t>Чехії</a:t>
            </a:r>
            <a:r>
              <a:rPr lang="uk-UA" b="1" i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uk-UA" b="1" i="1" dirty="0" smtClean="0">
                <a:latin typeface="Bookman Old Style" pitchFamily="18" charset="0"/>
              </a:rPr>
              <a:t>(Прага)</a:t>
            </a:r>
            <a:endParaRPr lang="uk-UA" b="1" i="1" dirty="0"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943">
            <a:off x="173475" y="869326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23728" y="1291984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uk-UA" b="1" i="1" u="sng" dirty="0" smtClean="0">
                <a:solidFill>
                  <a:srgbClr val="FFFF00"/>
                </a:solidFill>
                <a:latin typeface="Bookman Old Style" pitchFamily="18" charset="0"/>
              </a:rPr>
              <a:t>Білорусі</a:t>
            </a:r>
          </a:p>
          <a:p>
            <a:pPr algn="ctr"/>
            <a:r>
              <a:rPr lang="uk-UA" b="1" i="1" dirty="0" smtClean="0">
                <a:latin typeface="Bookman Old Style" pitchFamily="18" charset="0"/>
              </a:rPr>
              <a:t> (Мінськ)</a:t>
            </a:r>
            <a:endParaRPr lang="uk-UA" b="1" i="1" dirty="0">
              <a:latin typeface="Bookman Old Style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919">
            <a:off x="1875299" y="1776850"/>
            <a:ext cx="2286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213470" y="1992412"/>
            <a:ext cx="1149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u="sng" dirty="0" smtClean="0">
                <a:solidFill>
                  <a:srgbClr val="FFFF00"/>
                </a:solidFill>
                <a:latin typeface="Bookman Old Style" pitchFamily="18" charset="0"/>
              </a:rPr>
              <a:t>Грузії</a:t>
            </a:r>
            <a:r>
              <a:rPr lang="uk-UA" b="1" i="1" dirty="0" smtClean="0">
                <a:latin typeface="Bookman Old Style" pitchFamily="18" charset="0"/>
              </a:rPr>
              <a:t> </a:t>
            </a:r>
          </a:p>
          <a:p>
            <a:pPr algn="ctr"/>
            <a:r>
              <a:rPr lang="uk-UA" b="1" i="1" dirty="0" smtClean="0">
                <a:latin typeface="Bookman Old Style" pitchFamily="18" charset="0"/>
              </a:rPr>
              <a:t>(Тбілісі)</a:t>
            </a:r>
            <a:endParaRPr lang="uk-UA" b="1" i="1" dirty="0">
              <a:latin typeface="Bookman Old Style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r="22727"/>
          <a:stretch/>
        </p:blipFill>
        <p:spPr>
          <a:xfrm rot="210147">
            <a:off x="3726645" y="2811013"/>
            <a:ext cx="2521528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788307" y="2736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u="sng" dirty="0" smtClean="0">
                <a:solidFill>
                  <a:srgbClr val="FFFF00"/>
                </a:solidFill>
                <a:latin typeface="Bookman Old Style" pitchFamily="18" charset="0"/>
              </a:rPr>
              <a:t>Угорщині</a:t>
            </a:r>
          </a:p>
          <a:p>
            <a:pPr algn="ctr"/>
            <a:r>
              <a:rPr lang="uk-UA" b="1" i="1" dirty="0" smtClean="0">
                <a:latin typeface="Bookman Old Style" pitchFamily="18" charset="0"/>
              </a:rPr>
              <a:t>(Будапешт</a:t>
            </a:r>
            <a:r>
              <a:rPr lang="uk-UA" dirty="0" smtClean="0"/>
              <a:t>)</a:t>
            </a:r>
            <a:endParaRPr lang="uk-UA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093">
            <a:off x="6069716" y="3398592"/>
            <a:ext cx="2286746" cy="3064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03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900608" y="122428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u="sng" dirty="0" err="1" smtClean="0">
                <a:solidFill>
                  <a:srgbClr val="00B0F0"/>
                </a:solidFill>
                <a:latin typeface="Cambria" pitchFamily="18" charset="0"/>
              </a:rPr>
              <a:t>Парагва</a:t>
            </a:r>
            <a:r>
              <a:rPr lang="uk-UA" sz="2000" b="1" i="1" u="sng" dirty="0">
                <a:solidFill>
                  <a:srgbClr val="00B0F0"/>
                </a:solidFill>
                <a:latin typeface="Cambria" pitchFamily="18" charset="0"/>
              </a:rPr>
              <a:t>ї</a:t>
            </a:r>
            <a:endParaRPr lang="ru-RU" sz="2000" b="1" i="1" u="sng" dirty="0" smtClean="0">
              <a:solidFill>
                <a:srgbClr val="00B0F0"/>
              </a:solidFill>
              <a:latin typeface="Cambria" pitchFamily="18" charset="0"/>
            </a:endParaRPr>
          </a:p>
          <a:p>
            <a:pPr algn="ctr"/>
            <a:r>
              <a:rPr lang="ru-RU" b="1" i="1" dirty="0" smtClean="0">
                <a:latin typeface="Cambria" pitchFamily="18" charset="0"/>
              </a:rPr>
              <a:t>(</a:t>
            </a:r>
            <a:r>
              <a:rPr lang="ru-RU" b="1" i="1" dirty="0" err="1" smtClean="0">
                <a:latin typeface="Cambria" pitchFamily="18" charset="0"/>
              </a:rPr>
              <a:t>Енкарнасьйон</a:t>
            </a:r>
            <a:r>
              <a:rPr lang="ru-RU" b="1" i="1" dirty="0" smtClean="0">
                <a:latin typeface="Cambria" pitchFamily="18" charset="0"/>
              </a:rPr>
              <a:t>)</a:t>
            </a:r>
            <a:endParaRPr lang="ru-RU" b="1" i="1" dirty="0">
              <a:latin typeface="Cambr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4" y="836698"/>
            <a:ext cx="2406851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40246" y="148600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u="sng" dirty="0" err="1" smtClean="0">
                <a:solidFill>
                  <a:srgbClr val="00B0F0"/>
                </a:solidFill>
                <a:latin typeface="Cambria" pitchFamily="18" charset="0"/>
              </a:rPr>
              <a:t>Узбекистані</a:t>
            </a:r>
            <a:endParaRPr lang="ru-RU" sz="2000" b="1" i="1" u="sng" dirty="0" smtClean="0">
              <a:solidFill>
                <a:srgbClr val="00B0F0"/>
              </a:solidFill>
              <a:latin typeface="Cambria" pitchFamily="18" charset="0"/>
            </a:endParaRPr>
          </a:p>
          <a:p>
            <a:pPr algn="ctr"/>
            <a:r>
              <a:rPr lang="ru-RU" b="1" i="1" dirty="0" smtClean="0">
                <a:latin typeface="Cambria" pitchFamily="18" charset="0"/>
              </a:rPr>
              <a:t>(Ташкент)</a:t>
            </a:r>
            <a:endParaRPr lang="ru-RU" b="1" i="1" dirty="0">
              <a:latin typeface="Cambr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831793"/>
            <a:ext cx="2286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564288" y="458719"/>
            <a:ext cx="201542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i="1" u="sng" dirty="0" smtClean="0">
                <a:solidFill>
                  <a:srgbClr val="00B0F0"/>
                </a:solidFill>
                <a:latin typeface="Cambria" pitchFamily="18" charset="0"/>
              </a:rPr>
              <a:t>Франції</a:t>
            </a:r>
          </a:p>
          <a:p>
            <a:pPr algn="ctr"/>
            <a:r>
              <a:rPr lang="uk-UA" b="1" i="1" dirty="0" smtClean="0">
                <a:latin typeface="Cambria" pitchFamily="18" charset="0"/>
              </a:rPr>
              <a:t>(Париж, Тулуза)</a:t>
            </a:r>
            <a:endParaRPr lang="ru-RU" b="1" i="1" dirty="0">
              <a:latin typeface="Cambria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1993">
            <a:off x="2768419" y="1332274"/>
            <a:ext cx="2602609" cy="3470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1" r="10796"/>
          <a:stretch/>
        </p:blipFill>
        <p:spPr>
          <a:xfrm rot="256398">
            <a:off x="4068817" y="2775376"/>
            <a:ext cx="2542855" cy="3805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14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858</Words>
  <Application>Microsoft Office PowerPoint</Application>
  <PresentationFormat>Экран (4:3)</PresentationFormat>
  <Paragraphs>111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50</cp:revision>
  <dcterms:created xsi:type="dcterms:W3CDTF">2012-03-30T14:15:11Z</dcterms:created>
  <dcterms:modified xsi:type="dcterms:W3CDTF">2012-04-02T21:18:23Z</dcterms:modified>
</cp:coreProperties>
</file>